
<file path=[Content_Types].xml><?xml version="1.0" encoding="utf-8"?>
<Types xmlns="http://schemas.openxmlformats.org/package/2006/content-types">
  <Default Extension="jpeg" ContentType="image/jpeg"/>
  <Default Extension="xlsx" ContentType="application/vnd.openxmlformats-officedocument.spreadsheetml.sheet"/>
  <Default Extension="png" ContentType="image/png"/>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harts/colors1.xml" ContentType="application/vnd.ms-office.chartcolorstyle+xml"/>
  <Override PartName="/ppt/charts/style1.xml" ContentType="application/vnd.ms-office.chartstyle+xml"/>
  <Override PartName="/ppt/diagrams/colors1.xml" ContentType="application/vnd.openxmlformats-officedocument.drawingml.diagramColors+xml"/>
  <Override PartName="/ppt/diagrams/colors2.xml" ContentType="application/vnd.openxmlformats-officedocument.drawingml.diagramColors+xml"/>
  <Override PartName="/ppt/diagrams/colors3.xml" ContentType="application/vnd.openxmlformats-officedocument.drawingml.diagramColors+xml"/>
  <Override PartName="/ppt/diagrams/data1.xml" ContentType="application/vnd.openxmlformats-officedocument.drawingml.diagramData+xml"/>
  <Override PartName="/ppt/diagrams/data2.xml" ContentType="application/vnd.openxmlformats-officedocument.drawingml.diagramData+xml"/>
  <Override PartName="/ppt/diagrams/data3.xml" ContentType="application/vnd.openxmlformats-officedocument.drawingml.diagramData+xml"/>
  <Override PartName="/ppt/diagrams/drawing1.xml" ContentType="application/vnd.ms-office.drawingml.diagramDrawing+xml"/>
  <Override PartName="/ppt/diagrams/drawing2.xml" ContentType="application/vnd.ms-office.drawingml.diagramDrawing+xml"/>
  <Override PartName="/ppt/diagrams/drawing3.xml" ContentType="application/vnd.ms-office.drawingml.diagramDrawing+xml"/>
  <Override PartName="/ppt/diagrams/layout1.xml" ContentType="application/vnd.openxmlformats-officedocument.drawingml.diagramLayout+xml"/>
  <Override PartName="/ppt/diagrams/layout2.xml" ContentType="application/vnd.openxmlformats-officedocument.drawingml.diagramLayout+xml"/>
  <Override PartName="/ppt/diagrams/layout3.xml" ContentType="application/vnd.openxmlformats-officedocument.drawingml.diagramLayout+xml"/>
  <Override PartName="/ppt/diagrams/quickStyle1.xml" ContentType="application/vnd.openxmlformats-officedocument.drawingml.diagramStyle+xml"/>
  <Override PartName="/ppt/diagrams/quickStyle2.xml" ContentType="application/vnd.openxmlformats-officedocument.drawingml.diagramStyle+xml"/>
  <Override PartName="/ppt/diagrams/quickStyle3.xml" ContentType="application/vnd.openxmlformats-officedocument.drawingml.diagramStyle+xml"/>
  <Override PartName="/ppt/media/image1.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9" r:id="rId3"/>
  </p:sldMasterIdLst>
  <p:notesMasterIdLst>
    <p:notesMasterId r:id="rId45"/>
  </p:notesMasterIdLst>
  <p:sldIdLst>
    <p:sldId id="256" r:id="rId4"/>
    <p:sldId id="257" r:id="rId5"/>
    <p:sldId id="258" r:id="rId6"/>
    <p:sldId id="277" r:id="rId7"/>
    <p:sldId id="265" r:id="rId8"/>
    <p:sldId id="293" r:id="rId9"/>
    <p:sldId id="307" r:id="rId10"/>
    <p:sldId id="308" r:id="rId11"/>
    <p:sldId id="309" r:id="rId12"/>
    <p:sldId id="310" r:id="rId13"/>
    <p:sldId id="311" r:id="rId14"/>
    <p:sldId id="312" r:id="rId15"/>
    <p:sldId id="313" r:id="rId16"/>
    <p:sldId id="314" r:id="rId17"/>
    <p:sldId id="315" r:id="rId18"/>
    <p:sldId id="316" r:id="rId19"/>
    <p:sldId id="317" r:id="rId20"/>
    <p:sldId id="318" r:id="rId21"/>
    <p:sldId id="319" r:id="rId22"/>
    <p:sldId id="320" r:id="rId23"/>
    <p:sldId id="321" r:id="rId24"/>
    <p:sldId id="322" r:id="rId25"/>
    <p:sldId id="323" r:id="rId26"/>
    <p:sldId id="324" r:id="rId27"/>
    <p:sldId id="325" r:id="rId28"/>
    <p:sldId id="326" r:id="rId29"/>
    <p:sldId id="327" r:id="rId30"/>
    <p:sldId id="328" r:id="rId31"/>
    <p:sldId id="329" r:id="rId32"/>
    <p:sldId id="330" r:id="rId33"/>
    <p:sldId id="331" r:id="rId34"/>
    <p:sldId id="332" r:id="rId35"/>
    <p:sldId id="333" r:id="rId36"/>
    <p:sldId id="334" r:id="rId37"/>
    <p:sldId id="335" r:id="rId38"/>
    <p:sldId id="336" r:id="rId39"/>
    <p:sldId id="337" r:id="rId40"/>
    <p:sldId id="338" r:id="rId41"/>
    <p:sldId id="339" r:id="rId42"/>
    <p:sldId id="340" r:id="rId43"/>
    <p:sldId id="341" r:id="rId44"/>
    <p:sldId id="342" r:id="rId46"/>
    <p:sldId id="343" r:id="rId47"/>
    <p:sldId id="344" r:id="rId48"/>
    <p:sldId id="345" r:id="rId49"/>
    <p:sldId id="346" r:id="rId50"/>
    <p:sldId id="347" r:id="rId51"/>
    <p:sldId id="259" r:id="rId52"/>
    <p:sldId id="291" r:id="rId53"/>
    <p:sldId id="353" r:id="rId54"/>
    <p:sldId id="354" r:id="rId55"/>
    <p:sldId id="355" r:id="rId56"/>
    <p:sldId id="356" r:id="rId57"/>
    <p:sldId id="357" r:id="rId58"/>
    <p:sldId id="358" r:id="rId59"/>
    <p:sldId id="359" r:id="rId60"/>
    <p:sldId id="361" r:id="rId61"/>
    <p:sldId id="362" r:id="rId62"/>
    <p:sldId id="363" r:id="rId63"/>
    <p:sldId id="364" r:id="rId64"/>
    <p:sldId id="365" r:id="rId65"/>
    <p:sldId id="366" r:id="rId66"/>
    <p:sldId id="367" r:id="rId67"/>
    <p:sldId id="368" r:id="rId68"/>
    <p:sldId id="369" r:id="rId69"/>
    <p:sldId id="370" r:id="rId70"/>
    <p:sldId id="371" r:id="rId71"/>
    <p:sldId id="372" r:id="rId72"/>
    <p:sldId id="373" r:id="rId73"/>
    <p:sldId id="374" r:id="rId74"/>
    <p:sldId id="375" r:id="rId75"/>
    <p:sldId id="376" r:id="rId76"/>
    <p:sldId id="377" r:id="rId77"/>
    <p:sldId id="378" r:id="rId78"/>
    <p:sldId id="379" r:id="rId79"/>
    <p:sldId id="395" r:id="rId80"/>
    <p:sldId id="396" r:id="rId81"/>
    <p:sldId id="397" r:id="rId82"/>
    <p:sldId id="398" r:id="rId83"/>
    <p:sldId id="399" r:id="rId84"/>
    <p:sldId id="380" r:id="rId85"/>
    <p:sldId id="381" r:id="rId86"/>
    <p:sldId id="388" r:id="rId87"/>
    <p:sldId id="383" r:id="rId88"/>
    <p:sldId id="384" r:id="rId89"/>
    <p:sldId id="385" r:id="rId90"/>
    <p:sldId id="386" r:id="rId91"/>
    <p:sldId id="387" r:id="rId92"/>
    <p:sldId id="262" r:id="rId93"/>
  </p:sldIdLst>
  <p:sldSz cx="12192000" cy="6858000"/>
  <p:notesSz cx="7103745" cy="10234295"/>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875C0"/>
    <a:srgbClr val="3C9FD3"/>
    <a:srgbClr val="56C0F9"/>
    <a:srgbClr val="2B4EC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6" d="100"/>
          <a:sy n="116" d="100"/>
        </p:scale>
        <p:origin x="33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6" Type="http://schemas.openxmlformats.org/officeDocument/2006/relationships/tableStyles" Target="tableStyles.xml"/><Relationship Id="rId95" Type="http://schemas.openxmlformats.org/officeDocument/2006/relationships/viewProps" Target="viewProps.xml"/><Relationship Id="rId94" Type="http://schemas.openxmlformats.org/officeDocument/2006/relationships/presProps" Target="presProps.xml"/><Relationship Id="rId93" Type="http://schemas.openxmlformats.org/officeDocument/2006/relationships/slide" Target="slides/slide89.xml"/><Relationship Id="rId92" Type="http://schemas.openxmlformats.org/officeDocument/2006/relationships/slide" Target="slides/slide88.xml"/><Relationship Id="rId91" Type="http://schemas.openxmlformats.org/officeDocument/2006/relationships/slide" Target="slides/slide87.xml"/><Relationship Id="rId90" Type="http://schemas.openxmlformats.org/officeDocument/2006/relationships/slide" Target="slides/slide86.xml"/><Relationship Id="rId9" Type="http://schemas.openxmlformats.org/officeDocument/2006/relationships/slide" Target="slides/slide6.xml"/><Relationship Id="rId89" Type="http://schemas.openxmlformats.org/officeDocument/2006/relationships/slide" Target="slides/slide85.xml"/><Relationship Id="rId88" Type="http://schemas.openxmlformats.org/officeDocument/2006/relationships/slide" Target="slides/slide84.xml"/><Relationship Id="rId87" Type="http://schemas.openxmlformats.org/officeDocument/2006/relationships/slide" Target="slides/slide83.xml"/><Relationship Id="rId86" Type="http://schemas.openxmlformats.org/officeDocument/2006/relationships/slide" Target="slides/slide82.xml"/><Relationship Id="rId85" Type="http://schemas.openxmlformats.org/officeDocument/2006/relationships/slide" Target="slides/slide81.xml"/><Relationship Id="rId84" Type="http://schemas.openxmlformats.org/officeDocument/2006/relationships/slide" Target="slides/slide80.xml"/><Relationship Id="rId83" Type="http://schemas.openxmlformats.org/officeDocument/2006/relationships/slide" Target="slides/slide79.xml"/><Relationship Id="rId82" Type="http://schemas.openxmlformats.org/officeDocument/2006/relationships/slide" Target="slides/slide78.xml"/><Relationship Id="rId81" Type="http://schemas.openxmlformats.org/officeDocument/2006/relationships/slide" Target="slides/slide77.xml"/><Relationship Id="rId80" Type="http://schemas.openxmlformats.org/officeDocument/2006/relationships/slide" Target="slides/slide76.xml"/><Relationship Id="rId8" Type="http://schemas.openxmlformats.org/officeDocument/2006/relationships/slide" Target="slides/slide5.xml"/><Relationship Id="rId79" Type="http://schemas.openxmlformats.org/officeDocument/2006/relationships/slide" Target="slides/slide75.xml"/><Relationship Id="rId78" Type="http://schemas.openxmlformats.org/officeDocument/2006/relationships/slide" Target="slides/slide74.xml"/><Relationship Id="rId77" Type="http://schemas.openxmlformats.org/officeDocument/2006/relationships/slide" Target="slides/slide73.xml"/><Relationship Id="rId76" Type="http://schemas.openxmlformats.org/officeDocument/2006/relationships/slide" Target="slides/slide72.xml"/><Relationship Id="rId75" Type="http://schemas.openxmlformats.org/officeDocument/2006/relationships/slide" Target="slides/slide71.xml"/><Relationship Id="rId74" Type="http://schemas.openxmlformats.org/officeDocument/2006/relationships/slide" Target="slides/slide70.xml"/><Relationship Id="rId73" Type="http://schemas.openxmlformats.org/officeDocument/2006/relationships/slide" Target="slides/slide69.xml"/><Relationship Id="rId72" Type="http://schemas.openxmlformats.org/officeDocument/2006/relationships/slide" Target="slides/slide68.xml"/><Relationship Id="rId71" Type="http://schemas.openxmlformats.org/officeDocument/2006/relationships/slide" Target="slides/slide67.xml"/><Relationship Id="rId70" Type="http://schemas.openxmlformats.org/officeDocument/2006/relationships/slide" Target="slides/slide66.xml"/><Relationship Id="rId7" Type="http://schemas.openxmlformats.org/officeDocument/2006/relationships/slide" Target="slides/slide4.xml"/><Relationship Id="rId69" Type="http://schemas.openxmlformats.org/officeDocument/2006/relationships/slide" Target="slides/slide65.xml"/><Relationship Id="rId68" Type="http://schemas.openxmlformats.org/officeDocument/2006/relationships/slide" Target="slides/slide64.xml"/><Relationship Id="rId67" Type="http://schemas.openxmlformats.org/officeDocument/2006/relationships/slide" Target="slides/slide63.xml"/><Relationship Id="rId66" Type="http://schemas.openxmlformats.org/officeDocument/2006/relationships/slide" Target="slides/slide62.xml"/><Relationship Id="rId65" Type="http://schemas.openxmlformats.org/officeDocument/2006/relationships/slide" Target="slides/slide61.xml"/><Relationship Id="rId64" Type="http://schemas.openxmlformats.org/officeDocument/2006/relationships/slide" Target="slides/slide60.xml"/><Relationship Id="rId63" Type="http://schemas.openxmlformats.org/officeDocument/2006/relationships/slide" Target="slides/slide59.xml"/><Relationship Id="rId62" Type="http://schemas.openxmlformats.org/officeDocument/2006/relationships/slide" Target="slides/slide58.xml"/><Relationship Id="rId61" Type="http://schemas.openxmlformats.org/officeDocument/2006/relationships/slide" Target="slides/slide57.xml"/><Relationship Id="rId60" Type="http://schemas.openxmlformats.org/officeDocument/2006/relationships/slide" Target="slides/slide56.xml"/><Relationship Id="rId6" Type="http://schemas.openxmlformats.org/officeDocument/2006/relationships/slide" Target="slides/slide3.xml"/><Relationship Id="rId59" Type="http://schemas.openxmlformats.org/officeDocument/2006/relationships/slide" Target="slides/slide55.xml"/><Relationship Id="rId58" Type="http://schemas.openxmlformats.org/officeDocument/2006/relationships/slide" Target="slides/slide54.xml"/><Relationship Id="rId57" Type="http://schemas.openxmlformats.org/officeDocument/2006/relationships/slide" Target="slides/slide53.xml"/><Relationship Id="rId56" Type="http://schemas.openxmlformats.org/officeDocument/2006/relationships/slide" Target="slides/slide52.xml"/><Relationship Id="rId55" Type="http://schemas.openxmlformats.org/officeDocument/2006/relationships/slide" Target="slides/slide51.xml"/><Relationship Id="rId54" Type="http://schemas.openxmlformats.org/officeDocument/2006/relationships/slide" Target="slides/slide50.xml"/><Relationship Id="rId53" Type="http://schemas.openxmlformats.org/officeDocument/2006/relationships/slide" Target="slides/slide49.xml"/><Relationship Id="rId52" Type="http://schemas.openxmlformats.org/officeDocument/2006/relationships/slide" Target="slides/slide48.xml"/><Relationship Id="rId51" Type="http://schemas.openxmlformats.org/officeDocument/2006/relationships/slide" Target="slides/slide47.xml"/><Relationship Id="rId50" Type="http://schemas.openxmlformats.org/officeDocument/2006/relationships/slide" Target="slides/slide46.xml"/><Relationship Id="rId5" Type="http://schemas.openxmlformats.org/officeDocument/2006/relationships/slide" Target="slides/slide2.xml"/><Relationship Id="rId49" Type="http://schemas.openxmlformats.org/officeDocument/2006/relationships/slide" Target="slides/slide45.xml"/><Relationship Id="rId48" Type="http://schemas.openxmlformats.org/officeDocument/2006/relationships/slide" Target="slides/slide44.xml"/><Relationship Id="rId47" Type="http://schemas.openxmlformats.org/officeDocument/2006/relationships/slide" Target="slides/slide43.xml"/><Relationship Id="rId46" Type="http://schemas.openxmlformats.org/officeDocument/2006/relationships/slide" Target="slides/slide42.xml"/><Relationship Id="rId45" Type="http://schemas.openxmlformats.org/officeDocument/2006/relationships/notesMaster" Target="notesMasters/notesMaster1.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Master" Target="slideMasters/slideMaster2.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package" Target="../embeddings/Workbook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405694735680388"/>
          <c:y val="0.0991535671100363"/>
          <c:w val="0.91881690762609"/>
          <c:h val="0.830326481257557"/>
        </c:manualLayout>
      </c:layout>
      <c:scatterChart>
        <c:scatterStyle val="lineMarker"/>
        <c:varyColors val="0"/>
        <c:ser>
          <c:idx val="0"/>
          <c:order val="0"/>
          <c:tx>
            <c:strRef>
              <c:f>Sheet1!$B$1</c:f>
              <c:strCache>
                <c:ptCount val="1"/>
                <c:pt idx="0">
                  <c:v>Y 值</c:v>
                </c:pt>
              </c:strCache>
            </c:strRef>
          </c:tx>
          <c:spPr>
            <a:ln w="28575" cap="rnd">
              <a:noFill/>
              <a:round/>
            </a:ln>
            <a:effectLst/>
          </c:spPr>
          <c:marker>
            <c:symbol val="circle"/>
            <c:size val="5"/>
            <c:spPr>
              <a:solidFill>
                <a:schemeClr val="accent1"/>
              </a:solidFill>
              <a:ln w="9525">
                <a:solidFill>
                  <a:schemeClr val="accent1"/>
                </a:solidFill>
              </a:ln>
              <a:effectLst/>
            </c:spPr>
          </c:marker>
          <c:dPt>
            <c:idx val="3"/>
            <c:marker>
              <c:symbol val="circle"/>
              <c:size val="5"/>
              <c:spPr>
                <a:solidFill>
                  <a:srgbClr val="C00000"/>
                </a:solidFill>
                <a:ln w="9525">
                  <a:noFill/>
                </a:ln>
                <a:effectLst/>
              </c:spPr>
            </c:marker>
            <c:bubble3D val="0"/>
            <c:spPr>
              <a:ln w="28575" cap="rnd">
                <a:noFill/>
                <a:round/>
              </a:ln>
              <a:effectLst/>
            </c:spPr>
          </c:dPt>
          <c:dLbls>
            <c:delete val="1"/>
          </c:dLbls>
          <c:trendline>
            <c:spPr>
              <a:ln w="19050" cap="rnd">
                <a:solidFill>
                  <a:schemeClr val="accent1"/>
                </a:solidFill>
                <a:prstDash val="sysDot"/>
              </a:ln>
              <a:effectLst/>
            </c:spPr>
            <c:trendlineType val="linear"/>
            <c:dispRSqr val="0"/>
            <c:dispEq val="0"/>
          </c:trendline>
          <c:trendline>
            <c:spPr>
              <a:ln w="19050" cap="rnd">
                <a:solidFill>
                  <a:schemeClr val="accent1"/>
                </a:solidFill>
                <a:prstDash val="sysDot"/>
              </a:ln>
              <a:effectLst/>
            </c:spPr>
            <c:trendlineType val="linear"/>
            <c:dispRSqr val="1"/>
            <c:dispEq val="0"/>
            <c:trendlineLbl>
              <c:layout/>
              <c:numFmt formatCode="General" sourceLinked="0"/>
              <c:spPr>
                <a:noFill/>
                <a:ln>
                  <a:noFill/>
                </a:ln>
                <a:effectLst/>
              </c:spPr>
              <c:txPr>
                <a:bodyPr rot="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trendlineLbl>
          </c:trendline>
          <c:xVal>
            <c:numRef>
              <c:f>Sheet1!$A$2:$A$11</c:f>
              <c:numCache>
                <c:formatCode>General</c:formatCode>
                <c:ptCount val="10"/>
                <c:pt idx="0">
                  <c:v>0.7</c:v>
                </c:pt>
                <c:pt idx="1">
                  <c:v>1.8</c:v>
                </c:pt>
                <c:pt idx="2">
                  <c:v>2.6</c:v>
                </c:pt>
                <c:pt idx="3">
                  <c:v>1.5</c:v>
                </c:pt>
                <c:pt idx="4">
                  <c:v>2.3</c:v>
                </c:pt>
                <c:pt idx="5">
                  <c:v>1.1</c:v>
                </c:pt>
                <c:pt idx="6">
                  <c:v>0.3</c:v>
                </c:pt>
                <c:pt idx="7">
                  <c:v>1.3</c:v>
                </c:pt>
                <c:pt idx="8">
                  <c:v>2.2</c:v>
                </c:pt>
                <c:pt idx="9">
                  <c:v>1.6</c:v>
                </c:pt>
              </c:numCache>
            </c:numRef>
          </c:xVal>
          <c:yVal>
            <c:numRef>
              <c:f>Sheet1!$B$2:$B$11</c:f>
              <c:numCache>
                <c:formatCode>General</c:formatCode>
                <c:ptCount val="10"/>
                <c:pt idx="0">
                  <c:v>0.6</c:v>
                </c:pt>
                <c:pt idx="1">
                  <c:v>2</c:v>
                </c:pt>
                <c:pt idx="2">
                  <c:v>2.8</c:v>
                </c:pt>
                <c:pt idx="3">
                  <c:v>1.4</c:v>
                </c:pt>
                <c:pt idx="4">
                  <c:v>2</c:v>
                </c:pt>
                <c:pt idx="5">
                  <c:v>0.9</c:v>
                </c:pt>
                <c:pt idx="6">
                  <c:v>0.2</c:v>
                </c:pt>
                <c:pt idx="7">
                  <c:v>1.3</c:v>
                </c:pt>
                <c:pt idx="8">
                  <c:v>2.2</c:v>
                </c:pt>
                <c:pt idx="9">
                  <c:v>1.6</c:v>
                </c:pt>
              </c:numCache>
            </c:numRef>
          </c:yVal>
          <c:smooth val="0"/>
        </c:ser>
        <c:ser>
          <c:idx val="1"/>
          <c:order val="1"/>
          <c:tx>
            <c:strRef>
              <c:f>未知样本/测试样本</c:f>
              <c:strCache>
                <c:ptCount val="1"/>
                <c:pt idx="0">
                  <c:v>未知样本/测试样本</c:v>
                </c:pt>
              </c:strCache>
            </c:strRef>
          </c:tx>
          <c:spPr>
            <a:ln w="25400" cap="rnd">
              <a:solidFill>
                <a:srgbClr val="C00000"/>
              </a:solidFill>
              <a:round/>
            </a:ln>
            <a:effectLst/>
          </c:spPr>
          <c:marker>
            <c:symbol val="circle"/>
            <c:size val="5"/>
            <c:spPr>
              <a:solidFill>
                <a:srgbClr val="C00000"/>
              </a:solidFill>
              <a:ln w="9525">
                <a:solidFill>
                  <a:srgbClr val="C00000"/>
                </a:solidFill>
              </a:ln>
              <a:effectLst/>
            </c:spPr>
          </c:marker>
          <c:dLbls>
            <c:delete val="1"/>
          </c:dLbls>
          <c:yVal>
            <c:numRef>
              <c:f>{1}</c:f>
              <c:numCache>
                <c:formatCode>General</c:formatCode>
                <c:ptCount val="1"/>
                <c:pt idx="0">
                  <c:v>1</c:v>
                </c:pt>
              </c:numCache>
            </c:numRef>
          </c:yVal>
          <c:smooth val="0"/>
        </c:ser>
        <c:dLbls>
          <c:showLegendKey val="0"/>
          <c:showVal val="0"/>
          <c:showCatName val="0"/>
          <c:showSerName val="0"/>
          <c:showPercent val="0"/>
          <c:showBubbleSize val="0"/>
        </c:dLbls>
        <c:axId val="2003234303"/>
        <c:axId val="2010491167"/>
      </c:scatterChart>
      <c:valAx>
        <c:axId val="2003234303"/>
        <c:scaling>
          <c:orientation val="minMax"/>
        </c:scaling>
        <c:delete val="0"/>
        <c:axPos val="b"/>
        <c:minorGridlines>
          <c:spPr>
            <a:ln w="9525" cap="flat" cmpd="sng" algn="ctr">
              <a:solidFill>
                <a:schemeClr val="tx1">
                  <a:lumMod val="5000"/>
                  <a:lumOff val="95000"/>
                </a:schemeClr>
              </a:solidFill>
              <a:round/>
            </a:ln>
            <a:effectLst/>
          </c:spPr>
        </c:min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crossAx val="2010491167"/>
        <c:crosses val="autoZero"/>
        <c:crossBetween val="midCat"/>
      </c:valAx>
      <c:valAx>
        <c:axId val="201049116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crossAx val="2003234303"/>
        <c:crosses val="autoZero"/>
        <c:crossBetween val="midCat"/>
      </c:valAx>
      <c:spPr>
        <a:noFill/>
        <a:ln>
          <a:noFill/>
        </a:ln>
        <a:effectLst/>
      </c:spPr>
    </c:plotArea>
    <c:plotVisOnly val="1"/>
    <c:dispBlanksAs val="gap"/>
    <c:showDLblsOverMax val="0"/>
  </c:chart>
  <c:spPr>
    <a:noFill/>
    <a:ln>
      <a:noFill/>
    </a:ln>
    <a:effectLst/>
  </c:spPr>
  <c:txPr>
    <a:bodyPr/>
    <a:lstStyle/>
    <a:p>
      <a:pPr>
        <a:defRPr lang="zh-CN"/>
      </a:pPr>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F3F8BDFD-121B-45E5-9F3C-C4D134099EA5}" type="doc">
      <dgm:prSet loTypeId="urn:microsoft.com/office/officeart/2005/8/layout/process1" loCatId="process" qsTypeId="urn:microsoft.com/office/officeart/2005/8/quickstyle/simple1" qsCatId="simple" csTypeId="urn:microsoft.com/office/officeart/2005/8/colors/accent1_2" csCatId="accent1" phldr="1"/>
      <dgm:spPr/>
    </dgm:pt>
    <dgm:pt modelId="{C6F69627-A403-451B-A5C4-FB6EF743B3AF}">
      <dgm:prSet phldrT="[文本]"/>
      <dgm:spPr/>
      <dgm:t>
        <a:bodyPr/>
        <a:lstStyle/>
        <a:p>
          <a:r>
            <a:rPr lang="zh-CN">
              <a:latin typeface="宋体" panose="02010600030101010101" pitchFamily="2" charset="-122"/>
              <a:ea typeface="宋体" panose="02010600030101010101" pitchFamily="2" charset="-122"/>
            </a:rPr>
            <a:t>将数据分为测试集和训练集</a:t>
          </a:r>
          <a:endParaRPr lang="zh-CN" altLang="en-US">
            <a:latin typeface="宋体" panose="02010600030101010101" pitchFamily="2" charset="-122"/>
            <a:ea typeface="宋体" panose="02010600030101010101" pitchFamily="2" charset="-122"/>
          </a:endParaRPr>
        </a:p>
      </dgm:t>
    </dgm:pt>
    <dgm:pt modelId="{4DED4FF0-B66E-46CC-A08C-5FC32F2438FB}" cxnId="{2C4DC64C-DF22-42F8-825D-704A32763A18}" type="parTrans">
      <dgm:prSet/>
      <dgm:spPr/>
      <dgm:t>
        <a:bodyPr/>
        <a:lstStyle/>
        <a:p>
          <a:endParaRPr lang="zh-CN" altLang="en-US">
            <a:latin typeface="宋体" panose="02010600030101010101" pitchFamily="2" charset="-122"/>
            <a:ea typeface="宋体" panose="02010600030101010101" pitchFamily="2" charset="-122"/>
          </a:endParaRPr>
        </a:p>
      </dgm:t>
    </dgm:pt>
    <dgm:pt modelId="{F939E670-5491-4465-BB47-F69242DCF098}" cxnId="{2C4DC64C-DF22-42F8-825D-704A32763A18}" type="sibTrans">
      <dgm:prSet/>
      <dgm:spPr/>
      <dgm:t>
        <a:bodyPr/>
        <a:lstStyle/>
        <a:p>
          <a:endParaRPr lang="zh-CN" altLang="en-US">
            <a:latin typeface="宋体" panose="02010600030101010101" pitchFamily="2" charset="-122"/>
            <a:ea typeface="宋体" panose="02010600030101010101" pitchFamily="2" charset="-122"/>
          </a:endParaRPr>
        </a:p>
      </dgm:t>
    </dgm:pt>
    <dgm:pt modelId="{98A31A9B-D77E-4B24-B1A9-2B932902D6B2}">
      <dgm:prSet/>
      <dgm:spPr/>
      <dgm:t>
        <a:bodyPr/>
        <a:lstStyle/>
        <a:p>
          <a:r>
            <a:rPr lang="zh-CN">
              <a:latin typeface="宋体" panose="02010600030101010101" pitchFamily="2" charset="-122"/>
              <a:ea typeface="宋体" panose="02010600030101010101" pitchFamily="2" charset="-122"/>
            </a:rPr>
            <a:t>应用训练数据训练模型</a:t>
          </a:r>
        </a:p>
      </dgm:t>
    </dgm:pt>
    <dgm:pt modelId="{72BC59B9-6385-4C20-BD53-ACD49797985C}" cxnId="{276E7BD9-A963-4341-B687-A9B9E02B136A}" type="parTrans">
      <dgm:prSet/>
      <dgm:spPr/>
      <dgm:t>
        <a:bodyPr/>
        <a:lstStyle/>
        <a:p>
          <a:endParaRPr lang="zh-CN" altLang="en-US">
            <a:latin typeface="宋体" panose="02010600030101010101" pitchFamily="2" charset="-122"/>
            <a:ea typeface="宋体" panose="02010600030101010101" pitchFamily="2" charset="-122"/>
          </a:endParaRPr>
        </a:p>
      </dgm:t>
    </dgm:pt>
    <dgm:pt modelId="{5DC1E881-D473-4167-9603-FABEF8AFC85D}" cxnId="{276E7BD9-A963-4341-B687-A9B9E02B136A}" type="sibTrans">
      <dgm:prSet/>
      <dgm:spPr/>
      <dgm:t>
        <a:bodyPr/>
        <a:lstStyle/>
        <a:p>
          <a:endParaRPr lang="zh-CN" altLang="en-US">
            <a:latin typeface="宋体" panose="02010600030101010101" pitchFamily="2" charset="-122"/>
            <a:ea typeface="宋体" panose="02010600030101010101" pitchFamily="2" charset="-122"/>
          </a:endParaRPr>
        </a:p>
      </dgm:t>
    </dgm:pt>
    <dgm:pt modelId="{59EF863F-0396-4962-A58A-94C296762491}">
      <dgm:prSet/>
      <dgm:spPr/>
      <dgm:t>
        <a:bodyPr/>
        <a:lstStyle/>
        <a:p>
          <a:r>
            <a:rPr lang="zh-CN">
              <a:latin typeface="宋体" panose="02010600030101010101" pitchFamily="2" charset="-122"/>
              <a:ea typeface="宋体" panose="02010600030101010101" pitchFamily="2" charset="-122"/>
            </a:rPr>
            <a:t>使用训练好的模型对测试集进行预测</a:t>
          </a:r>
        </a:p>
      </dgm:t>
    </dgm:pt>
    <dgm:pt modelId="{3719C43C-BEBD-4F12-8844-054FA5403F0D}" cxnId="{A48DC8F5-DFD6-4D34-AAFB-0912517F6466}" type="parTrans">
      <dgm:prSet/>
      <dgm:spPr/>
      <dgm:t>
        <a:bodyPr/>
        <a:lstStyle/>
        <a:p>
          <a:endParaRPr lang="zh-CN" altLang="en-US">
            <a:latin typeface="宋体" panose="02010600030101010101" pitchFamily="2" charset="-122"/>
            <a:ea typeface="宋体" panose="02010600030101010101" pitchFamily="2" charset="-122"/>
          </a:endParaRPr>
        </a:p>
      </dgm:t>
    </dgm:pt>
    <dgm:pt modelId="{564D4220-4ED3-40B2-9968-3B77ADA2A672}" cxnId="{A48DC8F5-DFD6-4D34-AAFB-0912517F6466}" type="sibTrans">
      <dgm:prSet/>
      <dgm:spPr/>
      <dgm:t>
        <a:bodyPr/>
        <a:lstStyle/>
        <a:p>
          <a:endParaRPr lang="zh-CN" altLang="en-US">
            <a:latin typeface="宋体" panose="02010600030101010101" pitchFamily="2" charset="-122"/>
            <a:ea typeface="宋体" panose="02010600030101010101" pitchFamily="2" charset="-122"/>
          </a:endParaRPr>
        </a:p>
      </dgm:t>
    </dgm:pt>
    <dgm:pt modelId="{AA711074-3D5B-417B-9516-3F01DA594946}">
      <dgm:prSet/>
      <dgm:spPr/>
      <dgm:t>
        <a:bodyPr/>
        <a:lstStyle/>
        <a:p>
          <a:r>
            <a:rPr lang="zh-CN">
              <a:latin typeface="宋体" panose="02010600030101010101" pitchFamily="2" charset="-122"/>
              <a:ea typeface="宋体" panose="02010600030101010101" pitchFamily="2" charset="-122"/>
            </a:rPr>
            <a:t>若在测试数据集上效果不好，则需调整参数更改模型</a:t>
          </a:r>
        </a:p>
      </dgm:t>
    </dgm:pt>
    <dgm:pt modelId="{25BFF218-8A71-43B8-97CB-C7EBDD033F5F}" cxnId="{D8331878-BB99-42F3-9BCE-F459B520E110}" type="parTrans">
      <dgm:prSet/>
      <dgm:spPr/>
      <dgm:t>
        <a:bodyPr/>
        <a:lstStyle/>
        <a:p>
          <a:endParaRPr lang="zh-CN" altLang="en-US">
            <a:latin typeface="宋体" panose="02010600030101010101" pitchFamily="2" charset="-122"/>
            <a:ea typeface="宋体" panose="02010600030101010101" pitchFamily="2" charset="-122"/>
          </a:endParaRPr>
        </a:p>
      </dgm:t>
    </dgm:pt>
    <dgm:pt modelId="{D438034F-EF96-47A6-8E53-B53D602311C1}" cxnId="{D8331878-BB99-42F3-9BCE-F459B520E110}" type="sibTrans">
      <dgm:prSet/>
      <dgm:spPr/>
      <dgm:t>
        <a:bodyPr/>
        <a:lstStyle/>
        <a:p>
          <a:endParaRPr lang="zh-CN" altLang="en-US">
            <a:latin typeface="宋体" panose="02010600030101010101" pitchFamily="2" charset="-122"/>
            <a:ea typeface="宋体" panose="02010600030101010101" pitchFamily="2" charset="-122"/>
          </a:endParaRPr>
        </a:p>
      </dgm:t>
    </dgm:pt>
    <dgm:pt modelId="{CD534875-0321-4A4F-A017-626AFC468BB2}">
      <dgm:prSet/>
      <dgm:spPr/>
      <dgm:t>
        <a:bodyPr/>
        <a:lstStyle/>
        <a:p>
          <a:r>
            <a:rPr lang="zh-CN">
              <a:latin typeface="宋体" panose="02010600030101010101" pitchFamily="2" charset="-122"/>
              <a:ea typeface="宋体" panose="02010600030101010101" pitchFamily="2" charset="-122"/>
            </a:rPr>
            <a:t>再次进行测试，以此类推循环式过程</a:t>
          </a:r>
        </a:p>
      </dgm:t>
    </dgm:pt>
    <dgm:pt modelId="{C3F73312-6F5B-4721-A95F-5CB80F156134}" cxnId="{AE090CA7-1C9A-4559-920D-13FD519DE410}" type="parTrans">
      <dgm:prSet/>
      <dgm:spPr/>
      <dgm:t>
        <a:bodyPr/>
        <a:lstStyle/>
        <a:p>
          <a:endParaRPr lang="zh-CN" altLang="en-US">
            <a:latin typeface="宋体" panose="02010600030101010101" pitchFamily="2" charset="-122"/>
            <a:ea typeface="宋体" panose="02010600030101010101" pitchFamily="2" charset="-122"/>
          </a:endParaRPr>
        </a:p>
      </dgm:t>
    </dgm:pt>
    <dgm:pt modelId="{07724CD5-B1F7-481C-B026-F67D2083749B}" cxnId="{AE090CA7-1C9A-4559-920D-13FD519DE410}" type="sibTrans">
      <dgm:prSet/>
      <dgm:spPr/>
      <dgm:t>
        <a:bodyPr/>
        <a:lstStyle/>
        <a:p>
          <a:endParaRPr lang="zh-CN" altLang="en-US">
            <a:latin typeface="宋体" panose="02010600030101010101" pitchFamily="2" charset="-122"/>
            <a:ea typeface="宋体" panose="02010600030101010101" pitchFamily="2" charset="-122"/>
          </a:endParaRPr>
        </a:p>
      </dgm:t>
    </dgm:pt>
    <dgm:pt modelId="{35734EA6-8C8E-43FC-BCAD-BEE99EF50FE9}">
      <dgm:prSet/>
      <dgm:spPr/>
      <dgm:t>
        <a:bodyPr/>
        <a:lstStyle/>
        <a:p>
          <a:r>
            <a:rPr lang="zh-CN">
              <a:latin typeface="宋体" panose="02010600030101010101" pitchFamily="2" charset="-122"/>
              <a:ea typeface="宋体" panose="02010600030101010101" pitchFamily="2" charset="-122"/>
            </a:rPr>
            <a:t>最终得到最佳模型</a:t>
          </a:r>
        </a:p>
      </dgm:t>
    </dgm:pt>
    <dgm:pt modelId="{6006A682-7A3C-440A-9EB2-AEDC7DCDE9E8}" cxnId="{40EB0500-4767-4F97-9D2F-8D1CF75B7792}" type="parTrans">
      <dgm:prSet/>
      <dgm:spPr/>
      <dgm:t>
        <a:bodyPr/>
        <a:lstStyle/>
        <a:p>
          <a:endParaRPr lang="zh-CN" altLang="en-US">
            <a:latin typeface="宋体" panose="02010600030101010101" pitchFamily="2" charset="-122"/>
            <a:ea typeface="宋体" panose="02010600030101010101" pitchFamily="2" charset="-122"/>
          </a:endParaRPr>
        </a:p>
      </dgm:t>
    </dgm:pt>
    <dgm:pt modelId="{EC29C7CE-0C1F-4210-89AA-94C743E32450}" cxnId="{40EB0500-4767-4F97-9D2F-8D1CF75B7792}" type="sibTrans">
      <dgm:prSet/>
      <dgm:spPr/>
      <dgm:t>
        <a:bodyPr/>
        <a:lstStyle/>
        <a:p>
          <a:endParaRPr lang="zh-CN" altLang="en-US">
            <a:latin typeface="宋体" panose="02010600030101010101" pitchFamily="2" charset="-122"/>
            <a:ea typeface="宋体" panose="02010600030101010101" pitchFamily="2" charset="-122"/>
          </a:endParaRPr>
        </a:p>
      </dgm:t>
    </dgm:pt>
    <dgm:pt modelId="{7247CC0D-8FE1-4A9E-8B45-FABB65640686}" type="pres">
      <dgm:prSet presAssocID="{F3F8BDFD-121B-45E5-9F3C-C4D134099EA5}" presName="Name0" presStyleCnt="0">
        <dgm:presLayoutVars>
          <dgm:dir/>
          <dgm:resizeHandles val="exact"/>
        </dgm:presLayoutVars>
      </dgm:prSet>
      <dgm:spPr/>
    </dgm:pt>
    <dgm:pt modelId="{9819DD87-46E0-4C4B-B858-6C20F93054FE}" type="pres">
      <dgm:prSet presAssocID="{C6F69627-A403-451B-A5C4-FB6EF743B3AF}" presName="node" presStyleLbl="node1" presStyleIdx="0" presStyleCnt="6">
        <dgm:presLayoutVars>
          <dgm:bulletEnabled val="1"/>
        </dgm:presLayoutVars>
      </dgm:prSet>
      <dgm:spPr/>
    </dgm:pt>
    <dgm:pt modelId="{779D63C8-2775-402F-BAF4-DFB9578FAD7A}" type="pres">
      <dgm:prSet presAssocID="{F939E670-5491-4465-BB47-F69242DCF098}" presName="sibTrans" presStyleLbl="sibTrans2D1" presStyleIdx="0" presStyleCnt="5"/>
      <dgm:spPr/>
    </dgm:pt>
    <dgm:pt modelId="{EAD280E3-225E-4EF5-BC04-B241862E8BB3}" type="pres">
      <dgm:prSet presAssocID="{F939E670-5491-4465-BB47-F69242DCF098}" presName="connectorText" presStyleLbl="sibTrans2D1" presStyleIdx="0" presStyleCnt="5"/>
      <dgm:spPr/>
    </dgm:pt>
    <dgm:pt modelId="{3F507B12-8525-43D1-ACB6-7AE7F7140E67}" type="pres">
      <dgm:prSet presAssocID="{98A31A9B-D77E-4B24-B1A9-2B932902D6B2}" presName="node" presStyleLbl="node1" presStyleIdx="1" presStyleCnt="6">
        <dgm:presLayoutVars>
          <dgm:bulletEnabled val="1"/>
        </dgm:presLayoutVars>
      </dgm:prSet>
      <dgm:spPr/>
    </dgm:pt>
    <dgm:pt modelId="{5F6925B5-708B-430C-86B1-B150C5D3F371}" type="pres">
      <dgm:prSet presAssocID="{5DC1E881-D473-4167-9603-FABEF8AFC85D}" presName="sibTrans" presStyleLbl="sibTrans2D1" presStyleIdx="1" presStyleCnt="5"/>
      <dgm:spPr/>
    </dgm:pt>
    <dgm:pt modelId="{3737F731-A1BA-4FD6-AB8B-94AB33820D67}" type="pres">
      <dgm:prSet presAssocID="{5DC1E881-D473-4167-9603-FABEF8AFC85D}" presName="connectorText" presStyleLbl="sibTrans2D1" presStyleIdx="1" presStyleCnt="5"/>
      <dgm:spPr/>
    </dgm:pt>
    <dgm:pt modelId="{C16F82EA-1437-4829-94E6-16478C78E00A}" type="pres">
      <dgm:prSet presAssocID="{59EF863F-0396-4962-A58A-94C296762491}" presName="node" presStyleLbl="node1" presStyleIdx="2" presStyleCnt="6">
        <dgm:presLayoutVars>
          <dgm:bulletEnabled val="1"/>
        </dgm:presLayoutVars>
      </dgm:prSet>
      <dgm:spPr/>
    </dgm:pt>
    <dgm:pt modelId="{00B8B235-C51D-49A4-815E-380D48F61D2B}" type="pres">
      <dgm:prSet presAssocID="{564D4220-4ED3-40B2-9968-3B77ADA2A672}" presName="sibTrans" presStyleLbl="sibTrans2D1" presStyleIdx="2" presStyleCnt="5"/>
      <dgm:spPr/>
    </dgm:pt>
    <dgm:pt modelId="{7738FACA-8B16-4816-BCDF-19AD6875D2E6}" type="pres">
      <dgm:prSet presAssocID="{564D4220-4ED3-40B2-9968-3B77ADA2A672}" presName="connectorText" presStyleLbl="sibTrans2D1" presStyleIdx="2" presStyleCnt="5"/>
      <dgm:spPr/>
    </dgm:pt>
    <dgm:pt modelId="{77956F16-B09C-471E-99C7-27DBE9203291}" type="pres">
      <dgm:prSet presAssocID="{AA711074-3D5B-417B-9516-3F01DA594946}" presName="node" presStyleLbl="node1" presStyleIdx="3" presStyleCnt="6">
        <dgm:presLayoutVars>
          <dgm:bulletEnabled val="1"/>
        </dgm:presLayoutVars>
      </dgm:prSet>
      <dgm:spPr/>
    </dgm:pt>
    <dgm:pt modelId="{5E47B755-0808-48B9-BB42-06FA943B92F1}" type="pres">
      <dgm:prSet presAssocID="{D438034F-EF96-47A6-8E53-B53D602311C1}" presName="sibTrans" presStyleLbl="sibTrans2D1" presStyleIdx="3" presStyleCnt="5"/>
      <dgm:spPr/>
    </dgm:pt>
    <dgm:pt modelId="{36427503-FED5-4210-8DEB-09C337CCE1EC}" type="pres">
      <dgm:prSet presAssocID="{D438034F-EF96-47A6-8E53-B53D602311C1}" presName="connectorText" presStyleLbl="sibTrans2D1" presStyleIdx="3" presStyleCnt="5"/>
      <dgm:spPr/>
    </dgm:pt>
    <dgm:pt modelId="{5158AB2E-E3B0-499C-B198-A8CD3C0F6DA5}" type="pres">
      <dgm:prSet presAssocID="{CD534875-0321-4A4F-A017-626AFC468BB2}" presName="node" presStyleLbl="node1" presStyleIdx="4" presStyleCnt="6">
        <dgm:presLayoutVars>
          <dgm:bulletEnabled val="1"/>
        </dgm:presLayoutVars>
      </dgm:prSet>
      <dgm:spPr/>
    </dgm:pt>
    <dgm:pt modelId="{A0E1AF3C-B94C-4A0B-AA59-E395B0E9AC09}" type="pres">
      <dgm:prSet presAssocID="{07724CD5-B1F7-481C-B026-F67D2083749B}" presName="sibTrans" presStyleLbl="sibTrans2D1" presStyleIdx="4" presStyleCnt="5"/>
      <dgm:spPr/>
    </dgm:pt>
    <dgm:pt modelId="{2122EFB9-6B22-4C47-8C23-F5E606DEA2A1}" type="pres">
      <dgm:prSet presAssocID="{07724CD5-B1F7-481C-B026-F67D2083749B}" presName="connectorText" presStyleLbl="sibTrans2D1" presStyleIdx="4" presStyleCnt="5"/>
      <dgm:spPr/>
    </dgm:pt>
    <dgm:pt modelId="{FB4B5F2C-5FDA-44B1-82FB-F5F6C893BB05}" type="pres">
      <dgm:prSet presAssocID="{35734EA6-8C8E-43FC-BCAD-BEE99EF50FE9}" presName="node" presStyleLbl="node1" presStyleIdx="5" presStyleCnt="6">
        <dgm:presLayoutVars>
          <dgm:bulletEnabled val="1"/>
        </dgm:presLayoutVars>
      </dgm:prSet>
      <dgm:spPr/>
    </dgm:pt>
  </dgm:ptLst>
  <dgm:cxnLst>
    <dgm:cxn modelId="{40EB0500-4767-4F97-9D2F-8D1CF75B7792}" srcId="{F3F8BDFD-121B-45E5-9F3C-C4D134099EA5}" destId="{35734EA6-8C8E-43FC-BCAD-BEE99EF50FE9}" srcOrd="5" destOrd="0" parTransId="{6006A682-7A3C-440A-9EB2-AEDC7DCDE9E8}" sibTransId="{EC29C7CE-0C1F-4210-89AA-94C743E32450}"/>
    <dgm:cxn modelId="{8BDB0F36-667A-4DA7-BF69-297D2B074CC9}" type="presOf" srcId="{D438034F-EF96-47A6-8E53-B53D602311C1}" destId="{36427503-FED5-4210-8DEB-09C337CCE1EC}" srcOrd="1" destOrd="0" presId="urn:microsoft.com/office/officeart/2005/8/layout/process1"/>
    <dgm:cxn modelId="{3FB58D37-9CCC-4C82-93D7-7FFA71B9CAB7}" type="presOf" srcId="{F939E670-5491-4465-BB47-F69242DCF098}" destId="{EAD280E3-225E-4EF5-BC04-B241862E8BB3}" srcOrd="1" destOrd="0" presId="urn:microsoft.com/office/officeart/2005/8/layout/process1"/>
    <dgm:cxn modelId="{4028D260-0A6B-4FBE-8C84-FE5BD3612E06}" type="presOf" srcId="{564D4220-4ED3-40B2-9968-3B77ADA2A672}" destId="{00B8B235-C51D-49A4-815E-380D48F61D2B}" srcOrd="0" destOrd="0" presId="urn:microsoft.com/office/officeart/2005/8/layout/process1"/>
    <dgm:cxn modelId="{C9D76F69-ACD5-4095-83C6-5EABF98264B0}" type="presOf" srcId="{C6F69627-A403-451B-A5C4-FB6EF743B3AF}" destId="{9819DD87-46E0-4C4B-B858-6C20F93054FE}" srcOrd="0" destOrd="0" presId="urn:microsoft.com/office/officeart/2005/8/layout/process1"/>
    <dgm:cxn modelId="{D8E6754C-0BEA-438F-9CAF-BD1B3AA31A1A}" type="presOf" srcId="{07724CD5-B1F7-481C-B026-F67D2083749B}" destId="{A0E1AF3C-B94C-4A0B-AA59-E395B0E9AC09}" srcOrd="0" destOrd="0" presId="urn:microsoft.com/office/officeart/2005/8/layout/process1"/>
    <dgm:cxn modelId="{2C4DC64C-DF22-42F8-825D-704A32763A18}" srcId="{F3F8BDFD-121B-45E5-9F3C-C4D134099EA5}" destId="{C6F69627-A403-451B-A5C4-FB6EF743B3AF}" srcOrd="0" destOrd="0" parTransId="{4DED4FF0-B66E-46CC-A08C-5FC32F2438FB}" sibTransId="{F939E670-5491-4465-BB47-F69242DCF098}"/>
    <dgm:cxn modelId="{CAD2F86E-38B8-4537-8FBD-678229B65E93}" type="presOf" srcId="{98A31A9B-D77E-4B24-B1A9-2B932902D6B2}" destId="{3F507B12-8525-43D1-ACB6-7AE7F7140E67}" srcOrd="0" destOrd="0" presId="urn:microsoft.com/office/officeart/2005/8/layout/process1"/>
    <dgm:cxn modelId="{D8331878-BB99-42F3-9BCE-F459B520E110}" srcId="{F3F8BDFD-121B-45E5-9F3C-C4D134099EA5}" destId="{AA711074-3D5B-417B-9516-3F01DA594946}" srcOrd="3" destOrd="0" parTransId="{25BFF218-8A71-43B8-97CB-C7EBDD033F5F}" sibTransId="{D438034F-EF96-47A6-8E53-B53D602311C1}"/>
    <dgm:cxn modelId="{E8F58079-067D-497D-9156-7AC8EE870B23}" type="presOf" srcId="{D438034F-EF96-47A6-8E53-B53D602311C1}" destId="{5E47B755-0808-48B9-BB42-06FA943B92F1}" srcOrd="0" destOrd="0" presId="urn:microsoft.com/office/officeart/2005/8/layout/process1"/>
    <dgm:cxn modelId="{081C4F5A-3E94-4627-8EF7-E39C2E1137CF}" type="presOf" srcId="{AA711074-3D5B-417B-9516-3F01DA594946}" destId="{77956F16-B09C-471E-99C7-27DBE9203291}" srcOrd="0" destOrd="0" presId="urn:microsoft.com/office/officeart/2005/8/layout/process1"/>
    <dgm:cxn modelId="{90C9EE9C-6F49-42E0-91AF-49DF5C3E4D9C}" type="presOf" srcId="{5DC1E881-D473-4167-9603-FABEF8AFC85D}" destId="{3737F731-A1BA-4FD6-AB8B-94AB33820D67}" srcOrd="1" destOrd="0" presId="urn:microsoft.com/office/officeart/2005/8/layout/process1"/>
    <dgm:cxn modelId="{838875A2-1E26-456C-85A8-BE826F731852}" type="presOf" srcId="{F3F8BDFD-121B-45E5-9F3C-C4D134099EA5}" destId="{7247CC0D-8FE1-4A9E-8B45-FABB65640686}" srcOrd="0" destOrd="0" presId="urn:microsoft.com/office/officeart/2005/8/layout/process1"/>
    <dgm:cxn modelId="{653EC3A3-E944-4A75-8755-86C3CFB41712}" type="presOf" srcId="{35734EA6-8C8E-43FC-BCAD-BEE99EF50FE9}" destId="{FB4B5F2C-5FDA-44B1-82FB-F5F6C893BB05}" srcOrd="0" destOrd="0" presId="urn:microsoft.com/office/officeart/2005/8/layout/process1"/>
    <dgm:cxn modelId="{AE090CA7-1C9A-4559-920D-13FD519DE410}" srcId="{F3F8BDFD-121B-45E5-9F3C-C4D134099EA5}" destId="{CD534875-0321-4A4F-A017-626AFC468BB2}" srcOrd="4" destOrd="0" parTransId="{C3F73312-6F5B-4721-A95F-5CB80F156134}" sibTransId="{07724CD5-B1F7-481C-B026-F67D2083749B}"/>
    <dgm:cxn modelId="{9D7E6FA7-9BD6-4B85-B001-7B66528EA847}" type="presOf" srcId="{59EF863F-0396-4962-A58A-94C296762491}" destId="{C16F82EA-1437-4829-94E6-16478C78E00A}" srcOrd="0" destOrd="0" presId="urn:microsoft.com/office/officeart/2005/8/layout/process1"/>
    <dgm:cxn modelId="{959584B1-B8B7-4A18-9FA2-E268E31CCC64}" type="presOf" srcId="{CD534875-0321-4A4F-A017-626AFC468BB2}" destId="{5158AB2E-E3B0-499C-B198-A8CD3C0F6DA5}" srcOrd="0" destOrd="0" presId="urn:microsoft.com/office/officeart/2005/8/layout/process1"/>
    <dgm:cxn modelId="{8274C4B3-99FD-435A-849A-9B30C03EF893}" type="presOf" srcId="{564D4220-4ED3-40B2-9968-3B77ADA2A672}" destId="{7738FACA-8B16-4816-BCDF-19AD6875D2E6}" srcOrd="1" destOrd="0" presId="urn:microsoft.com/office/officeart/2005/8/layout/process1"/>
    <dgm:cxn modelId="{91F98BBC-0BCB-4CA2-9CFC-32072ADDD7B3}" type="presOf" srcId="{5DC1E881-D473-4167-9603-FABEF8AFC85D}" destId="{5F6925B5-708B-430C-86B1-B150C5D3F371}" srcOrd="0" destOrd="0" presId="urn:microsoft.com/office/officeart/2005/8/layout/process1"/>
    <dgm:cxn modelId="{C86F37C8-53FB-4ED1-A4D2-65A1950EE5F4}" type="presOf" srcId="{07724CD5-B1F7-481C-B026-F67D2083749B}" destId="{2122EFB9-6B22-4C47-8C23-F5E606DEA2A1}" srcOrd="1" destOrd="0" presId="urn:microsoft.com/office/officeart/2005/8/layout/process1"/>
    <dgm:cxn modelId="{276E7BD9-A963-4341-B687-A9B9E02B136A}" srcId="{F3F8BDFD-121B-45E5-9F3C-C4D134099EA5}" destId="{98A31A9B-D77E-4B24-B1A9-2B932902D6B2}" srcOrd="1" destOrd="0" parTransId="{72BC59B9-6385-4C20-BD53-ACD49797985C}" sibTransId="{5DC1E881-D473-4167-9603-FABEF8AFC85D}"/>
    <dgm:cxn modelId="{9CAE4BF4-2E9C-44D9-A750-63EF9A58A1EB}" type="presOf" srcId="{F939E670-5491-4465-BB47-F69242DCF098}" destId="{779D63C8-2775-402F-BAF4-DFB9578FAD7A}" srcOrd="0" destOrd="0" presId="urn:microsoft.com/office/officeart/2005/8/layout/process1"/>
    <dgm:cxn modelId="{A48DC8F5-DFD6-4D34-AAFB-0912517F6466}" srcId="{F3F8BDFD-121B-45E5-9F3C-C4D134099EA5}" destId="{59EF863F-0396-4962-A58A-94C296762491}" srcOrd="2" destOrd="0" parTransId="{3719C43C-BEBD-4F12-8844-054FA5403F0D}" sibTransId="{564D4220-4ED3-40B2-9968-3B77ADA2A672}"/>
    <dgm:cxn modelId="{B4770713-50B9-47E5-89FD-7CCFFFAA5091}" type="presParOf" srcId="{7247CC0D-8FE1-4A9E-8B45-FABB65640686}" destId="{9819DD87-46E0-4C4B-B858-6C20F93054FE}" srcOrd="0" destOrd="0" presId="urn:microsoft.com/office/officeart/2005/8/layout/process1"/>
    <dgm:cxn modelId="{04B20649-56EC-4418-90E4-EDFB91C862F5}" type="presParOf" srcId="{7247CC0D-8FE1-4A9E-8B45-FABB65640686}" destId="{779D63C8-2775-402F-BAF4-DFB9578FAD7A}" srcOrd="1" destOrd="0" presId="urn:microsoft.com/office/officeart/2005/8/layout/process1"/>
    <dgm:cxn modelId="{22CBE4BD-9F34-427B-A7D1-165C7D56D82D}" type="presParOf" srcId="{779D63C8-2775-402F-BAF4-DFB9578FAD7A}" destId="{EAD280E3-225E-4EF5-BC04-B241862E8BB3}" srcOrd="0" destOrd="0" presId="urn:microsoft.com/office/officeart/2005/8/layout/process1"/>
    <dgm:cxn modelId="{15EE6424-D691-461F-8D3B-785A24B7DDE2}" type="presParOf" srcId="{7247CC0D-8FE1-4A9E-8B45-FABB65640686}" destId="{3F507B12-8525-43D1-ACB6-7AE7F7140E67}" srcOrd="2" destOrd="0" presId="urn:microsoft.com/office/officeart/2005/8/layout/process1"/>
    <dgm:cxn modelId="{D74814D6-988F-4396-89DC-52DBCD065CFA}" type="presParOf" srcId="{7247CC0D-8FE1-4A9E-8B45-FABB65640686}" destId="{5F6925B5-708B-430C-86B1-B150C5D3F371}" srcOrd="3" destOrd="0" presId="urn:microsoft.com/office/officeart/2005/8/layout/process1"/>
    <dgm:cxn modelId="{8838422B-CEA6-4AA7-A314-F5AED5283561}" type="presParOf" srcId="{5F6925B5-708B-430C-86B1-B150C5D3F371}" destId="{3737F731-A1BA-4FD6-AB8B-94AB33820D67}" srcOrd="0" destOrd="0" presId="urn:microsoft.com/office/officeart/2005/8/layout/process1"/>
    <dgm:cxn modelId="{8D6BA978-8114-4A2A-9352-3EA39A14CBFE}" type="presParOf" srcId="{7247CC0D-8FE1-4A9E-8B45-FABB65640686}" destId="{C16F82EA-1437-4829-94E6-16478C78E00A}" srcOrd="4" destOrd="0" presId="urn:microsoft.com/office/officeart/2005/8/layout/process1"/>
    <dgm:cxn modelId="{6CED77DB-46FA-4693-9B99-34327D1A9399}" type="presParOf" srcId="{7247CC0D-8FE1-4A9E-8B45-FABB65640686}" destId="{00B8B235-C51D-49A4-815E-380D48F61D2B}" srcOrd="5" destOrd="0" presId="urn:microsoft.com/office/officeart/2005/8/layout/process1"/>
    <dgm:cxn modelId="{D8C55CFE-31BD-49DF-93E2-400691B3624A}" type="presParOf" srcId="{00B8B235-C51D-49A4-815E-380D48F61D2B}" destId="{7738FACA-8B16-4816-BCDF-19AD6875D2E6}" srcOrd="0" destOrd="0" presId="urn:microsoft.com/office/officeart/2005/8/layout/process1"/>
    <dgm:cxn modelId="{CE108AF0-A78B-4ED0-9DEB-47922D8F4B9C}" type="presParOf" srcId="{7247CC0D-8FE1-4A9E-8B45-FABB65640686}" destId="{77956F16-B09C-471E-99C7-27DBE9203291}" srcOrd="6" destOrd="0" presId="urn:microsoft.com/office/officeart/2005/8/layout/process1"/>
    <dgm:cxn modelId="{9D2DD185-1EB1-4E84-B2D3-A05AFBE63055}" type="presParOf" srcId="{7247CC0D-8FE1-4A9E-8B45-FABB65640686}" destId="{5E47B755-0808-48B9-BB42-06FA943B92F1}" srcOrd="7" destOrd="0" presId="urn:microsoft.com/office/officeart/2005/8/layout/process1"/>
    <dgm:cxn modelId="{17EFA0F3-4650-47B7-AF28-D7F8989536BE}" type="presParOf" srcId="{5E47B755-0808-48B9-BB42-06FA943B92F1}" destId="{36427503-FED5-4210-8DEB-09C337CCE1EC}" srcOrd="0" destOrd="0" presId="urn:microsoft.com/office/officeart/2005/8/layout/process1"/>
    <dgm:cxn modelId="{F10F947A-F6DB-443B-9EE7-EE3E88AF23DC}" type="presParOf" srcId="{7247CC0D-8FE1-4A9E-8B45-FABB65640686}" destId="{5158AB2E-E3B0-499C-B198-A8CD3C0F6DA5}" srcOrd="8" destOrd="0" presId="urn:microsoft.com/office/officeart/2005/8/layout/process1"/>
    <dgm:cxn modelId="{3CA01332-52BC-4AE7-B106-69804E5EA19D}" type="presParOf" srcId="{7247CC0D-8FE1-4A9E-8B45-FABB65640686}" destId="{A0E1AF3C-B94C-4A0B-AA59-E395B0E9AC09}" srcOrd="9" destOrd="0" presId="urn:microsoft.com/office/officeart/2005/8/layout/process1"/>
    <dgm:cxn modelId="{6CD1F23B-9E0E-438E-B651-9683EE4EEC7C}" type="presParOf" srcId="{A0E1AF3C-B94C-4A0B-AA59-E395B0E9AC09}" destId="{2122EFB9-6B22-4C47-8C23-F5E606DEA2A1}" srcOrd="0" destOrd="0" presId="urn:microsoft.com/office/officeart/2005/8/layout/process1"/>
    <dgm:cxn modelId="{118FEAD0-715A-4894-9F52-92E1C237CB36}" type="presParOf" srcId="{7247CC0D-8FE1-4A9E-8B45-FABB65640686}" destId="{FB4B5F2C-5FDA-44B1-82FB-F5F6C893BB05}" srcOrd="10" destOrd="0" presId="urn:microsoft.com/office/officeart/2005/8/layout/process1"/>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F335894-D0C2-4868-AFAC-E287A3AA8803}" type="doc">
      <dgm:prSet loTypeId="urn:microsoft.com/office/officeart/2009/3/layout/StepUpProcess" loCatId="process" qsTypeId="urn:microsoft.com/office/officeart/2005/8/quickstyle/simple1" qsCatId="simple" csTypeId="urn:microsoft.com/office/officeart/2005/8/colors/accent1_2" csCatId="accent1" phldr="1"/>
      <dgm:spPr/>
      <dgm:t>
        <a:bodyPr/>
        <a:lstStyle/>
        <a:p>
          <a:endParaRPr lang="zh-CN" altLang="en-US"/>
        </a:p>
      </dgm:t>
    </dgm:pt>
    <dgm:pt modelId="{ED7A6270-85DE-47D6-A9B8-6971090D75A0}">
      <dgm:prSet phldrT="[文本]" phldr="0" custT="1"/>
      <dgm:spPr/>
      <dgm:t>
        <a:bodyPr vert="horz" wrap="square"/>
        <a:p>
          <a:pPr>
            <a:lnSpc>
              <a:spcPct val="100000"/>
            </a:lnSpc>
            <a:spcBef>
              <a:spcPct val="0"/>
            </a:spcBef>
            <a:spcAft>
              <a:spcPct val="35000"/>
            </a:spcAft>
          </a:pPr>
          <a:r>
            <a:rPr lang="zh-CN" altLang="en-US" sz="2800" dirty="0">
              <a:latin typeface="微软雅黑" panose="020B0503020204020204" charset="-122"/>
              <a:ea typeface="微软雅黑" panose="020B0503020204020204" charset="-122"/>
              <a:cs typeface="微软雅黑" panose="020B0503020204020204" charset="-122"/>
            </a:rPr>
            <a:t>诞生期</a:t>
          </a:r>
          <a:br>
            <a:rPr lang="en-US" altLang="zh-CN" sz="1400" dirty="0">
              <a:latin typeface="微软雅黑" panose="020B0503020204020204" charset="-122"/>
              <a:ea typeface="微软雅黑" panose="020B0503020204020204" charset="-122"/>
              <a:cs typeface="微软雅黑" panose="020B0503020204020204" charset="-122"/>
            </a:rPr>
          </a:br>
          <a:r>
            <a:rPr lang="zh-CN" altLang="en-US" sz="2000" dirty="0">
              <a:latin typeface="微软雅黑" panose="020B0503020204020204" charset="-122"/>
              <a:ea typeface="微软雅黑" panose="020B0503020204020204" charset="-122"/>
              <a:cs typeface="微软雅黑" panose="020B0503020204020204" charset="-122"/>
            </a:rPr>
            <a:t>早期人工智能</a:t>
          </a:r>
          <a:r>
            <a:rPr lang="zh-CN" altLang="en-US" sz="2000" dirty="0">
              <a:latin typeface="微软雅黑" panose="020B0503020204020204" charset="-122"/>
              <a:ea typeface="微软雅黑" panose="020B0503020204020204" charset="-122"/>
              <a:cs typeface="微软雅黑" panose="020B0503020204020204" charset="-122"/>
            </a:rPr>
            <a:t/>
          </a:r>
          <a:endParaRPr lang="zh-CN" altLang="en-US" sz="2000" dirty="0">
            <a:latin typeface="微软雅黑" panose="020B0503020204020204" charset="-122"/>
            <a:ea typeface="微软雅黑" panose="020B0503020204020204" charset="-122"/>
            <a:cs typeface="微软雅黑" panose="020B0503020204020204" charset="-122"/>
          </a:endParaRPr>
        </a:p>
      </dgm:t>
    </dgm:pt>
    <dgm:pt modelId="{B781854A-613F-44E5-B06E-3714CB6D65E4}" cxnId="{BADD5EAE-5915-423D-B77A-75057C005E20}" type="parTrans">
      <dgm:prSet/>
      <dgm:spPr/>
      <dgm:t>
        <a:bodyPr/>
        <a:lstStyle/>
        <a:p>
          <a:endParaRPr lang="zh-CN" altLang="en-US"/>
        </a:p>
      </dgm:t>
    </dgm:pt>
    <dgm:pt modelId="{8AAFFB71-B812-482E-9391-EA172FB840BC}" cxnId="{BADD5EAE-5915-423D-B77A-75057C005E20}" type="sibTrans">
      <dgm:prSet/>
      <dgm:spPr/>
      <dgm:t>
        <a:bodyPr/>
        <a:lstStyle/>
        <a:p>
          <a:endParaRPr lang="zh-CN" altLang="en-US"/>
        </a:p>
      </dgm:t>
    </dgm:pt>
    <dgm:pt modelId="{F47CC00B-050C-499A-81ED-6A3D58FCFF0C}">
      <dgm:prSet phldr="0" custT="1"/>
      <dgm:spPr/>
      <dgm:t>
        <a:bodyPr vert="horz" wrap="square"/>
        <a:p>
          <a:pPr>
            <a:lnSpc>
              <a:spcPct val="100000"/>
            </a:lnSpc>
            <a:spcBef>
              <a:spcPct val="0"/>
            </a:spcBef>
            <a:spcAft>
              <a:spcPct val="15000"/>
            </a:spcAft>
          </a:pPr>
          <a:r>
            <a:rPr lang="zh-CN" altLang="en-US" sz="1600" dirty="0">
              <a:latin typeface="微软雅黑" panose="020B0503020204020204" charset="-122"/>
              <a:ea typeface="微软雅黑" panose="020B0503020204020204" charset="-122"/>
              <a:cs typeface="微软雅黑" panose="020B0503020204020204" charset="-122"/>
            </a:rPr>
            <a:t>从</a:t>
          </a:r>
          <a:r>
            <a:rPr lang="en-US" altLang="zh-CN" sz="1600" dirty="0">
              <a:latin typeface="微软雅黑" panose="020B0503020204020204" charset="-122"/>
              <a:ea typeface="微软雅黑" panose="020B0503020204020204" charset="-122"/>
              <a:cs typeface="微软雅黑" panose="020B0503020204020204" charset="-122"/>
            </a:rPr>
            <a:t>0</a:t>
          </a:r>
          <a:r>
            <a:rPr lang="zh-CN" altLang="en-US" sz="1600" dirty="0">
              <a:latin typeface="微软雅黑" panose="020B0503020204020204" charset="-122"/>
              <a:ea typeface="微软雅黑" panose="020B0503020204020204" charset="-122"/>
              <a:cs typeface="微软雅黑" panose="020B0503020204020204" charset="-122"/>
            </a:rPr>
            <a:t>到有的过程</a:t>
          </a:r>
          <a:r>
            <a:rPr lang="zh-CN" altLang="en-US" sz="1600" dirty="0">
              <a:latin typeface="微软雅黑" panose="020B0503020204020204" charset="-122"/>
              <a:ea typeface="微软雅黑" panose="020B0503020204020204" charset="-122"/>
              <a:cs typeface="微软雅黑" panose="020B0503020204020204" charset="-122"/>
            </a:rPr>
            <a:t/>
          </a:r>
          <a:endParaRPr lang="zh-CN" altLang="en-US" sz="1600" dirty="0">
            <a:latin typeface="微软雅黑" panose="020B0503020204020204" charset="-122"/>
            <a:ea typeface="微软雅黑" panose="020B0503020204020204" charset="-122"/>
            <a:cs typeface="微软雅黑" panose="020B0503020204020204" charset="-122"/>
          </a:endParaRPr>
        </a:p>
      </dgm:t>
    </dgm:pt>
    <dgm:pt modelId="{CEDD3F57-0477-4876-AB08-81ED8399E5ED}" cxnId="{54B046A5-3380-48F1-976A-A3F8E9DF0C02}" type="parTrans">
      <dgm:prSet/>
      <dgm:spPr/>
    </dgm:pt>
    <dgm:pt modelId="{F6DF370F-1BDC-4C9F-9817-527AC668EC10}" cxnId="{54B046A5-3380-48F1-976A-A3F8E9DF0C02}" type="sibTrans">
      <dgm:prSet/>
      <dgm:spPr/>
    </dgm:pt>
    <dgm:pt modelId="{EA423950-9565-4429-A8D2-1D2A4BC26A19}">
      <dgm:prSet phldr="0" custT="1"/>
      <dgm:spPr/>
      <dgm:t>
        <a:bodyPr vert="horz" wrap="square"/>
        <a:p>
          <a:pPr>
            <a:lnSpc>
              <a:spcPct val="100000"/>
            </a:lnSpc>
            <a:spcBef>
              <a:spcPct val="0"/>
            </a:spcBef>
            <a:spcAft>
              <a:spcPct val="15000"/>
            </a:spcAft>
          </a:pPr>
          <a:r>
            <a:rPr lang="en-US" altLang="zh-CN" sz="1600" dirty="0">
              <a:latin typeface="微软雅黑" panose="020B0503020204020204" charset="-122"/>
              <a:ea typeface="微软雅黑" panose="020B0503020204020204" charset="-122"/>
              <a:cs typeface="微软雅黑" panose="020B0503020204020204" charset="-122"/>
            </a:rPr>
            <a:t>1958 </a:t>
          </a:r>
          <a:r>
            <a:rPr lang="zh-CN" altLang="en-US" sz="1600" dirty="0">
              <a:latin typeface="微软雅黑" panose="020B0503020204020204" charset="-122"/>
              <a:ea typeface="微软雅黑" panose="020B0503020204020204" charset="-122"/>
              <a:cs typeface="微软雅黑" panose="020B0503020204020204" charset="-122"/>
            </a:rPr>
            <a:t>逻辑回归</a:t>
          </a:r>
          <a:r>
            <a:rPr lang="zh-CN" altLang="en-US" sz="1600" dirty="0">
              <a:latin typeface="微软雅黑" panose="020B0503020204020204" charset="-122"/>
              <a:ea typeface="微软雅黑" panose="020B0503020204020204" charset="-122"/>
              <a:cs typeface="微软雅黑" panose="020B0503020204020204" charset="-122"/>
            </a:rPr>
            <a:t/>
          </a:r>
          <a:endParaRPr lang="zh-CN" altLang="en-US" sz="1600" dirty="0">
            <a:latin typeface="微软雅黑" panose="020B0503020204020204" charset="-122"/>
            <a:ea typeface="微软雅黑" panose="020B0503020204020204" charset="-122"/>
            <a:cs typeface="微软雅黑" panose="020B0503020204020204" charset="-122"/>
          </a:endParaRPr>
        </a:p>
      </dgm:t>
    </dgm:pt>
    <dgm:pt modelId="{8151028C-F908-4976-9A29-62C4FB8C224B}" cxnId="{05A8F3DC-AB3E-4D0B-9824-9A6A9BC5E42F}" type="parTrans">
      <dgm:prSet/>
      <dgm:spPr/>
    </dgm:pt>
    <dgm:pt modelId="{D9BD5527-BBBE-4CB7-888C-5EAF2B414DC2}" cxnId="{05A8F3DC-AB3E-4D0B-9824-9A6A9BC5E42F}" type="sibTrans">
      <dgm:prSet/>
      <dgm:spPr/>
    </dgm:pt>
    <dgm:pt modelId="{01DB981D-CC34-4BBE-9603-067226D099DE}">
      <dgm:prSet phldr="0" custT="1"/>
      <dgm:spPr/>
      <dgm:t>
        <a:bodyPr vert="horz" wrap="square"/>
        <a:p>
          <a:pPr>
            <a:lnSpc>
              <a:spcPct val="100000"/>
            </a:lnSpc>
            <a:spcBef>
              <a:spcPct val="0"/>
            </a:spcBef>
            <a:spcAft>
              <a:spcPct val="15000"/>
            </a:spcAft>
          </a:pPr>
          <a:r>
            <a:rPr lang="en-US" altLang="zh-CN" sz="1600" dirty="0">
              <a:latin typeface="微软雅黑" panose="020B0503020204020204" charset="-122"/>
              <a:ea typeface="微软雅黑" panose="020B0503020204020204" charset="-122"/>
              <a:cs typeface="微软雅黑" panose="020B0503020204020204" charset="-122"/>
            </a:rPr>
            <a:t>1966 </a:t>
          </a:r>
          <a:r>
            <a:rPr lang="zh-CN" altLang="en-US" sz="1600" dirty="0">
              <a:latin typeface="微软雅黑" panose="020B0503020204020204" charset="-122"/>
              <a:ea typeface="微软雅黑" panose="020B0503020204020204" charset="-122"/>
              <a:cs typeface="微软雅黑" panose="020B0503020204020204" charset="-122"/>
            </a:rPr>
            <a:t>隐马尔可夫模型（</a:t>
          </a:r>
          <a:r>
            <a:rPr lang="en-US" altLang="zh-CN" sz="1600" dirty="0">
              <a:latin typeface="微软雅黑" panose="020B0503020204020204" charset="-122"/>
              <a:ea typeface="微软雅黑" panose="020B0503020204020204" charset="-122"/>
              <a:cs typeface="微软雅黑" panose="020B0503020204020204" charset="-122"/>
            </a:rPr>
            <a:t>HMM</a:t>
          </a:r>
          <a:r>
            <a:rPr lang="zh-CN" altLang="en-US" sz="1600" dirty="0">
              <a:latin typeface="微软雅黑" panose="020B0503020204020204" charset="-122"/>
              <a:ea typeface="微软雅黑" panose="020B0503020204020204" charset="-122"/>
              <a:cs typeface="微软雅黑" panose="020B0503020204020204" charset="-122"/>
            </a:rPr>
            <a:t>）</a:t>
          </a:r>
          <a:r>
            <a:rPr lang="zh-CN" altLang="en-US" sz="1600" dirty="0">
              <a:latin typeface="微软雅黑" panose="020B0503020204020204" charset="-122"/>
              <a:ea typeface="微软雅黑" panose="020B0503020204020204" charset="-122"/>
              <a:cs typeface="微软雅黑" panose="020B0503020204020204" charset="-122"/>
            </a:rPr>
            <a:t/>
          </a:r>
          <a:endParaRPr lang="zh-CN" altLang="en-US" sz="1600" dirty="0">
            <a:latin typeface="微软雅黑" panose="020B0503020204020204" charset="-122"/>
            <a:ea typeface="微软雅黑" panose="020B0503020204020204" charset="-122"/>
            <a:cs typeface="微软雅黑" panose="020B0503020204020204" charset="-122"/>
          </a:endParaRPr>
        </a:p>
      </dgm:t>
    </dgm:pt>
    <dgm:pt modelId="{392B8606-A4C0-46BC-B2CB-98F63F9BDCFD}" cxnId="{B055B45E-1F9D-40B3-8F96-E7C6B816194B}" type="parTrans">
      <dgm:prSet/>
      <dgm:spPr/>
    </dgm:pt>
    <dgm:pt modelId="{5D61168F-BCD8-46D1-8637-73B2294E6C5C}" cxnId="{B055B45E-1F9D-40B3-8F96-E7C6B816194B}" type="sibTrans">
      <dgm:prSet/>
      <dgm:spPr/>
    </dgm:pt>
    <dgm:pt modelId="{5A7E82AE-68CE-4F99-A833-1DB6D1FDF6BC}">
      <dgm:prSet phldr="0" custT="1"/>
      <dgm:spPr/>
      <dgm:t>
        <a:bodyPr vert="horz" wrap="square"/>
        <a:p>
          <a:pPr>
            <a:lnSpc>
              <a:spcPct val="100000"/>
            </a:lnSpc>
            <a:spcBef>
              <a:spcPct val="0"/>
            </a:spcBef>
            <a:spcAft>
              <a:spcPct val="15000"/>
            </a:spcAft>
          </a:pPr>
          <a:r>
            <a:rPr lang="en-US" altLang="zh-CN" sz="1600" dirty="0">
              <a:latin typeface="微软雅黑" panose="020B0503020204020204" charset="-122"/>
              <a:ea typeface="微软雅黑" panose="020B0503020204020204" charset="-122"/>
              <a:cs typeface="微软雅黑" panose="020B0503020204020204" charset="-122"/>
            </a:rPr>
            <a:t>1967 KNN</a:t>
          </a:r>
          <a:r>
            <a:rPr lang="zh-CN" altLang="en-US" sz="1600" dirty="0">
              <a:latin typeface="微软雅黑" panose="020B0503020204020204" charset="-122"/>
              <a:ea typeface="微软雅黑" panose="020B0503020204020204" charset="-122"/>
              <a:cs typeface="微软雅黑" panose="020B0503020204020204" charset="-122"/>
            </a:rPr>
            <a:t/>
          </a:r>
          <a:endParaRPr lang="zh-CN" altLang="en-US" sz="1600" dirty="0">
            <a:latin typeface="微软雅黑" panose="020B0503020204020204" charset="-122"/>
            <a:ea typeface="微软雅黑" panose="020B0503020204020204" charset="-122"/>
            <a:cs typeface="微软雅黑" panose="020B0503020204020204" charset="-122"/>
          </a:endParaRPr>
        </a:p>
      </dgm:t>
    </dgm:pt>
    <dgm:pt modelId="{2B2B427F-4106-4E95-A69A-BF68CFA840DA}" cxnId="{986982AE-89B8-4034-BCE7-3DA8CD9E31BD}" type="parTrans">
      <dgm:prSet/>
      <dgm:spPr/>
    </dgm:pt>
    <dgm:pt modelId="{1A5D39E5-B26B-4B5A-95D5-F8853F1A7670}" cxnId="{986982AE-89B8-4034-BCE7-3DA8CD9E31BD}" type="sibTrans">
      <dgm:prSet/>
      <dgm:spPr/>
    </dgm:pt>
    <dgm:pt modelId="{1544919B-A71C-492B-9E44-1BF0AE19940F}">
      <dgm:prSet phldr="0" custT="1"/>
      <dgm:spPr/>
      <dgm:t>
        <a:bodyPr vert="horz" wrap="square"/>
        <a:p>
          <a:pPr>
            <a:lnSpc>
              <a:spcPct val="100000"/>
            </a:lnSpc>
            <a:spcBef>
              <a:spcPct val="0"/>
            </a:spcBef>
            <a:spcAft>
              <a:spcPct val="15000"/>
            </a:spcAft>
          </a:pPr>
          <a:r>
            <a:rPr lang="en-US" altLang="zh-CN" sz="1600" dirty="0">
              <a:latin typeface="微软雅黑" panose="020B0503020204020204" charset="-122"/>
              <a:ea typeface="微软雅黑" panose="020B0503020204020204" charset="-122"/>
              <a:cs typeface="微软雅黑" panose="020B0503020204020204" charset="-122"/>
            </a:rPr>
            <a:t>1980 </a:t>
          </a:r>
          <a:r>
            <a:rPr lang="zh-CN" altLang="en-US" sz="1600" dirty="0">
              <a:latin typeface="微软雅黑" panose="020B0503020204020204" charset="-122"/>
              <a:ea typeface="微软雅黑" panose="020B0503020204020204" charset="-122"/>
              <a:cs typeface="微软雅黑" panose="020B0503020204020204" charset="-122"/>
            </a:rPr>
            <a:t>专家系统 </a:t>
          </a:r>
          <a:r>
            <a:rPr lang="en-US" altLang="zh-CN" sz="1600" dirty="0" err="1">
              <a:latin typeface="微软雅黑" panose="020B0503020204020204" charset="-122"/>
              <a:ea typeface="微软雅黑" panose="020B0503020204020204" charset="-122"/>
              <a:cs typeface="微软雅黑" panose="020B0503020204020204" charset="-122"/>
            </a:rPr>
            <a:t>xcon</a:t>
          </a:r>
          <a:r>
            <a:rPr lang="zh-CN" altLang="en-US" sz="1600" dirty="0">
              <a:latin typeface="微软雅黑" panose="020B0503020204020204" charset="-122"/>
              <a:ea typeface="微软雅黑" panose="020B0503020204020204" charset="-122"/>
              <a:cs typeface="微软雅黑" panose="020B0503020204020204" charset="-122"/>
            </a:rPr>
            <a:t/>
          </a:r>
          <a:endParaRPr lang="zh-CN" altLang="en-US" sz="1600" dirty="0">
            <a:latin typeface="微软雅黑" panose="020B0503020204020204" charset="-122"/>
            <a:ea typeface="微软雅黑" panose="020B0503020204020204" charset="-122"/>
            <a:cs typeface="微软雅黑" panose="020B0503020204020204" charset="-122"/>
          </a:endParaRPr>
        </a:p>
      </dgm:t>
    </dgm:pt>
    <dgm:pt modelId="{C53FFA0A-73C1-473A-BCC3-213D141B8176}" cxnId="{A04F2416-8AFF-43B7-9A74-DB9606376A2F}" type="parTrans">
      <dgm:prSet/>
      <dgm:spPr/>
    </dgm:pt>
    <dgm:pt modelId="{409EB5B6-E074-40DE-A3D4-A79273923EA0}" cxnId="{A04F2416-8AFF-43B7-9A74-DB9606376A2F}" type="sibTrans">
      <dgm:prSet/>
      <dgm:spPr/>
    </dgm:pt>
    <dgm:pt modelId="{7FCA8CCB-62F5-480D-99E9-2D0844CD30A0}">
      <dgm:prSet phldrT="[文本]" phldr="0" custT="1"/>
      <dgm:spPr/>
      <dgm:t>
        <a:bodyPr vert="horz" wrap="square"/>
        <a:p>
          <a:pPr>
            <a:lnSpc>
              <a:spcPct val="100000"/>
            </a:lnSpc>
            <a:spcBef>
              <a:spcPct val="0"/>
            </a:spcBef>
            <a:spcAft>
              <a:spcPct val="35000"/>
            </a:spcAft>
          </a:pPr>
          <a:r>
            <a:rPr lang="zh-CN" altLang="en-US" sz="2800" kern="1200" dirty="0">
              <a:solidFill>
                <a:prstClr val="black">
                  <a:hueOff val="0"/>
                  <a:satOff val="0"/>
                  <a:lumOff val="0"/>
                  <a:alphaOff val="0"/>
                </a:prstClr>
              </a:solidFill>
              <a:latin typeface="微软雅黑" panose="020B0503020204020204" charset="-122"/>
              <a:ea typeface="微软雅黑" panose="020B0503020204020204" charset="-122"/>
              <a:cs typeface="微软雅黑" panose="020B0503020204020204" charset="-122"/>
            </a:rPr>
            <a:t>崛起期</a:t>
          </a:r>
          <a:br>
            <a:rPr lang="en-US" altLang="zh-CN" sz="1400" kern="1200" dirty="0">
              <a:latin typeface="微软雅黑" panose="020B0503020204020204" charset="-122"/>
              <a:ea typeface="微软雅黑" panose="020B0503020204020204" charset="-122"/>
              <a:cs typeface="微软雅黑" panose="020B0503020204020204" charset="-122"/>
            </a:rPr>
          </a:br>
          <a:r>
            <a:rPr lang="zh-CN" altLang="en-US" sz="2000" kern="1200" dirty="0">
              <a:latin typeface="微软雅黑" panose="020B0503020204020204" charset="-122"/>
              <a:ea typeface="微软雅黑" panose="020B0503020204020204" charset="-122"/>
              <a:cs typeface="微软雅黑" panose="020B0503020204020204" charset="-122"/>
            </a:rPr>
            <a:t>没有明确学习能力</a:t>
          </a:r>
          <a:r>
            <a:rPr lang="zh-CN" altLang="en-US" sz="2000" kern="1200" dirty="0">
              <a:latin typeface="微软雅黑" panose="020B0503020204020204" charset="-122"/>
              <a:ea typeface="微软雅黑" panose="020B0503020204020204" charset="-122"/>
              <a:cs typeface="微软雅黑" panose="020B0503020204020204" charset="-122"/>
            </a:rPr>
            <a:t/>
          </a:r>
          <a:endParaRPr lang="zh-CN" altLang="en-US" sz="2000" kern="1200" dirty="0">
            <a:latin typeface="微软雅黑" panose="020B0503020204020204" charset="-122"/>
            <a:ea typeface="微软雅黑" panose="020B0503020204020204" charset="-122"/>
            <a:cs typeface="微软雅黑" panose="020B0503020204020204" charset="-122"/>
          </a:endParaRPr>
        </a:p>
      </dgm:t>
    </dgm:pt>
    <dgm:pt modelId="{4F55D4C9-9563-4997-84B0-68079D23F2F9}" cxnId="{C1255EA9-0DA1-4E4D-BA2F-F041041513CC}" type="parTrans">
      <dgm:prSet/>
      <dgm:spPr/>
      <dgm:t>
        <a:bodyPr/>
        <a:lstStyle/>
        <a:p>
          <a:endParaRPr lang="zh-CN" altLang="en-US"/>
        </a:p>
      </dgm:t>
    </dgm:pt>
    <dgm:pt modelId="{651B91D1-106D-46D1-A55E-E41DFE0E49BA}" cxnId="{C1255EA9-0DA1-4E4D-BA2F-F041041513CC}" type="sibTrans">
      <dgm:prSet/>
      <dgm:spPr/>
      <dgm:t>
        <a:bodyPr/>
        <a:lstStyle/>
        <a:p>
          <a:endParaRPr lang="zh-CN" altLang="en-US"/>
        </a:p>
      </dgm:t>
    </dgm:pt>
    <dgm:pt modelId="{374B23EF-09E7-45C2-9BDE-40DDE8F83E64}">
      <dgm:prSet phldr="0" custT="1"/>
      <dgm:spPr/>
      <dgm:t>
        <a:bodyPr vert="horz" wrap="square"/>
        <a:p>
          <a:pPr>
            <a:lnSpc>
              <a:spcPct val="100000"/>
            </a:lnSpc>
            <a:spcBef>
              <a:spcPct val="0"/>
            </a:spcBef>
            <a:spcAft>
              <a:spcPct val="15000"/>
            </a:spcAft>
          </a:pPr>
          <a:r>
            <a:rPr lang="zh-CN" altLang="en-US" sz="1600" kern="1200" dirty="0">
              <a:latin typeface="微软雅黑" panose="020B0503020204020204" charset="-122"/>
              <a:ea typeface="微软雅黑" panose="020B0503020204020204" charset="-122"/>
              <a:cs typeface="微软雅黑" panose="020B0503020204020204" charset="-122"/>
            </a:rPr>
            <a:t>大量基础算法诞生</a:t>
          </a:r>
          <a:r>
            <a:rPr lang="zh-CN" altLang="en-US" sz="1600" kern="1200" dirty="0">
              <a:latin typeface="微软雅黑" panose="020B0503020204020204" charset="-122"/>
              <a:ea typeface="微软雅黑" panose="020B0503020204020204" charset="-122"/>
              <a:cs typeface="微软雅黑" panose="020B0503020204020204" charset="-122"/>
            </a:rPr>
            <a:t/>
          </a:r>
          <a:endParaRPr lang="zh-CN" altLang="en-US" sz="1600" kern="1200" dirty="0">
            <a:latin typeface="微软雅黑" panose="020B0503020204020204" charset="-122"/>
            <a:ea typeface="微软雅黑" panose="020B0503020204020204" charset="-122"/>
            <a:cs typeface="微软雅黑" panose="020B0503020204020204" charset="-122"/>
          </a:endParaRPr>
        </a:p>
      </dgm:t>
    </dgm:pt>
    <dgm:pt modelId="{472C005A-B360-4C0E-B319-D468A5CFA95D}" cxnId="{FA0012BA-9B0A-4E16-B792-DCF7EE151411}" type="parTrans">
      <dgm:prSet/>
      <dgm:spPr/>
    </dgm:pt>
    <dgm:pt modelId="{A645C623-EE60-43B4-AD8E-FF3E15041877}" cxnId="{FA0012BA-9B0A-4E16-B792-DCF7EE151411}" type="sibTrans">
      <dgm:prSet/>
      <dgm:spPr/>
    </dgm:pt>
    <dgm:pt modelId="{1A7C51A4-001A-4701-B5E5-19185AF9B093}">
      <dgm:prSet phldr="0" custT="1"/>
      <dgm:spPr/>
      <dgm:t>
        <a:bodyPr vert="horz" wrap="square"/>
        <a:p>
          <a:pPr>
            <a:lnSpc>
              <a:spcPct val="100000"/>
            </a:lnSpc>
            <a:spcBef>
              <a:spcPct val="0"/>
            </a:spcBef>
            <a:spcAft>
              <a:spcPct val="15000"/>
            </a:spcAft>
          </a:pPr>
          <a:r>
            <a:rPr lang="en-US" altLang="zh-CN" sz="1600" kern="1200" dirty="0">
              <a:latin typeface="微软雅黑" panose="020B0503020204020204" charset="-122"/>
              <a:ea typeface="微软雅黑" panose="020B0503020204020204" charset="-122"/>
              <a:cs typeface="微软雅黑" panose="020B0503020204020204" charset="-122"/>
            </a:rPr>
            <a:t>1986</a:t>
          </a:r>
          <a:r>
            <a:rPr lang="zh-CN" altLang="en-US" sz="1600" kern="1200" dirty="0">
              <a:latin typeface="微软雅黑" panose="020B0503020204020204" charset="-122"/>
              <a:ea typeface="微软雅黑" panose="020B0503020204020204" charset="-122"/>
              <a:cs typeface="微软雅黑" panose="020B0503020204020204" charset="-122"/>
            </a:rPr>
            <a:t>神经网络（反向传播）</a:t>
          </a:r>
          <a:r>
            <a:rPr lang="zh-CN" altLang="en-US" sz="1600" kern="1200" dirty="0">
              <a:latin typeface="微软雅黑" panose="020B0503020204020204" charset="-122"/>
              <a:ea typeface="微软雅黑" panose="020B0503020204020204" charset="-122"/>
              <a:cs typeface="微软雅黑" panose="020B0503020204020204" charset="-122"/>
            </a:rPr>
            <a:t/>
          </a:r>
          <a:endParaRPr lang="zh-CN" altLang="en-US" sz="1600" kern="1200" dirty="0">
            <a:latin typeface="微软雅黑" panose="020B0503020204020204" charset="-122"/>
            <a:ea typeface="微软雅黑" panose="020B0503020204020204" charset="-122"/>
            <a:cs typeface="微软雅黑" panose="020B0503020204020204" charset="-122"/>
          </a:endParaRPr>
        </a:p>
      </dgm:t>
    </dgm:pt>
    <dgm:pt modelId="{52F14FF8-1069-42FF-BF02-00E9DED45F8F}" cxnId="{7C7CF3C8-C636-4F15-8504-572A6996834A}" type="parTrans">
      <dgm:prSet/>
      <dgm:spPr/>
    </dgm:pt>
    <dgm:pt modelId="{5DB2CA18-A0DD-4A93-AE9D-ACD05884512A}" cxnId="{7C7CF3C8-C636-4F15-8504-572A6996834A}" type="sibTrans">
      <dgm:prSet/>
      <dgm:spPr/>
    </dgm:pt>
    <dgm:pt modelId="{BA8CDFB4-E6C6-42B8-BEF5-B86BCF0C0470}">
      <dgm:prSet phldr="0" custT="1"/>
      <dgm:spPr/>
      <dgm:t>
        <a:bodyPr vert="horz" wrap="square"/>
        <a:p>
          <a:pPr>
            <a:lnSpc>
              <a:spcPct val="100000"/>
            </a:lnSpc>
            <a:spcBef>
              <a:spcPct val="0"/>
            </a:spcBef>
            <a:spcAft>
              <a:spcPct val="15000"/>
            </a:spcAft>
          </a:pPr>
          <a:r>
            <a:rPr lang="en-US" altLang="zh-CN" sz="1600" kern="1200" dirty="0">
              <a:latin typeface="微软雅黑" panose="020B0503020204020204" charset="-122"/>
              <a:ea typeface="微软雅黑" panose="020B0503020204020204" charset="-122"/>
              <a:cs typeface="微软雅黑" panose="020B0503020204020204" charset="-122"/>
            </a:rPr>
            <a:t>1989 </a:t>
          </a:r>
          <a:r>
            <a:rPr lang="zh-CN" altLang="en-US" sz="1600" kern="1200" dirty="0">
              <a:latin typeface="微软雅黑" panose="020B0503020204020204" charset="-122"/>
              <a:ea typeface="微软雅黑" panose="020B0503020204020204" charset="-122"/>
              <a:cs typeface="微软雅黑" panose="020B0503020204020204" charset="-122"/>
            </a:rPr>
            <a:t>卷积神经网络（</a:t>
          </a:r>
          <a:r>
            <a:rPr lang="en-US" altLang="zh-CN" sz="1600" kern="1200" dirty="0">
              <a:latin typeface="微软雅黑" panose="020B0503020204020204" charset="-122"/>
              <a:ea typeface="微软雅黑" panose="020B0503020204020204" charset="-122"/>
              <a:cs typeface="微软雅黑" panose="020B0503020204020204" charset="-122"/>
            </a:rPr>
            <a:t>CNN</a:t>
          </a:r>
          <a:r>
            <a:rPr lang="zh-CN" altLang="en-US" sz="1600" kern="1200" dirty="0">
              <a:latin typeface="微软雅黑" panose="020B0503020204020204" charset="-122"/>
              <a:ea typeface="微软雅黑" panose="020B0503020204020204" charset="-122"/>
              <a:cs typeface="微软雅黑" panose="020B0503020204020204" charset="-122"/>
            </a:rPr>
            <a:t>）</a:t>
          </a:r>
          <a:r>
            <a:rPr lang="zh-CN" altLang="en-US" sz="1600" kern="1200" dirty="0">
              <a:latin typeface="微软雅黑" panose="020B0503020204020204" charset="-122"/>
              <a:ea typeface="微软雅黑" panose="020B0503020204020204" charset="-122"/>
              <a:cs typeface="微软雅黑" panose="020B0503020204020204" charset="-122"/>
            </a:rPr>
            <a:t/>
          </a:r>
          <a:endParaRPr lang="zh-CN" altLang="en-US" sz="1600" kern="1200" dirty="0">
            <a:latin typeface="微软雅黑" panose="020B0503020204020204" charset="-122"/>
            <a:ea typeface="微软雅黑" panose="020B0503020204020204" charset="-122"/>
            <a:cs typeface="微软雅黑" panose="020B0503020204020204" charset="-122"/>
          </a:endParaRPr>
        </a:p>
      </dgm:t>
    </dgm:pt>
    <dgm:pt modelId="{36EE7EBB-89BA-41D2-A8EA-C20C10DADEAD}" cxnId="{1EA45209-569C-48A5-B872-50D37F0766B1}" type="parTrans">
      <dgm:prSet/>
      <dgm:spPr/>
    </dgm:pt>
    <dgm:pt modelId="{0FBD7702-125F-4EC6-A077-7762B22B5512}" cxnId="{1EA45209-569C-48A5-B872-50D37F0766B1}" type="sibTrans">
      <dgm:prSet/>
      <dgm:spPr/>
    </dgm:pt>
    <dgm:pt modelId="{C6017B5F-F7A3-49CF-A432-50DA0F3C527C}">
      <dgm:prSet phldr="0" custT="1"/>
      <dgm:spPr/>
      <dgm:t>
        <a:bodyPr vert="horz" wrap="square"/>
        <a:p>
          <a:pPr>
            <a:lnSpc>
              <a:spcPct val="100000"/>
            </a:lnSpc>
            <a:spcBef>
              <a:spcPct val="0"/>
            </a:spcBef>
            <a:spcAft>
              <a:spcPct val="15000"/>
            </a:spcAft>
          </a:pPr>
          <a:r>
            <a:rPr lang="en-US" altLang="zh-CN" sz="1600" kern="1200" dirty="0">
              <a:latin typeface="微软雅黑" panose="020B0503020204020204" charset="-122"/>
              <a:ea typeface="微软雅黑" panose="020B0503020204020204" charset="-122"/>
              <a:cs typeface="微软雅黑" panose="020B0503020204020204" charset="-122"/>
            </a:rPr>
            <a:t>1995 SVM</a:t>
          </a:r>
          <a:r>
            <a:rPr lang="zh-CN" altLang="en-US" sz="1600" kern="1200" dirty="0">
              <a:latin typeface="微软雅黑" panose="020B0503020204020204" charset="-122"/>
              <a:ea typeface="微软雅黑" panose="020B0503020204020204" charset="-122"/>
              <a:cs typeface="微软雅黑" panose="020B0503020204020204" charset="-122"/>
            </a:rPr>
            <a:t/>
          </a:r>
          <a:endParaRPr lang="zh-CN" altLang="en-US" sz="1600" kern="1200" dirty="0">
            <a:latin typeface="微软雅黑" panose="020B0503020204020204" charset="-122"/>
            <a:ea typeface="微软雅黑" panose="020B0503020204020204" charset="-122"/>
            <a:cs typeface="微软雅黑" panose="020B0503020204020204" charset="-122"/>
          </a:endParaRPr>
        </a:p>
      </dgm:t>
    </dgm:pt>
    <dgm:pt modelId="{3AECF45D-147F-433E-99D6-0A92E145B990}" cxnId="{59D0A911-1045-4935-ADEC-0CB035D4F715}" type="parTrans">
      <dgm:prSet/>
      <dgm:spPr/>
    </dgm:pt>
    <dgm:pt modelId="{2E3ACCE3-6D2E-40FF-BC37-D7FE92FC3941}" cxnId="{59D0A911-1045-4935-ADEC-0CB035D4F715}" type="sibTrans">
      <dgm:prSet/>
      <dgm:spPr/>
    </dgm:pt>
    <dgm:pt modelId="{D1485D56-7CF0-49E5-9E84-9F4D34696D14}">
      <dgm:prSet phldr="0" custT="1"/>
      <dgm:spPr/>
      <dgm:t>
        <a:bodyPr vert="horz" wrap="square"/>
        <a:p>
          <a:pPr>
            <a:lnSpc>
              <a:spcPct val="100000"/>
            </a:lnSpc>
            <a:spcBef>
              <a:spcPct val="0"/>
            </a:spcBef>
            <a:spcAft>
              <a:spcPct val="15000"/>
            </a:spcAft>
          </a:pPr>
          <a:r>
            <a:rPr lang="en-US" altLang="zh-CN" sz="1600" kern="1200" dirty="0">
              <a:latin typeface="微软雅黑" panose="020B0503020204020204" charset="-122"/>
              <a:ea typeface="微软雅黑" panose="020B0503020204020204" charset="-122"/>
              <a:cs typeface="微软雅黑" panose="020B0503020204020204" charset="-122"/>
            </a:rPr>
            <a:t>1997 RNN/LSTM</a:t>
          </a:r>
          <a:r>
            <a:rPr lang="zh-CN" altLang="en-US" sz="1600" kern="1200" dirty="0">
              <a:latin typeface="微软雅黑" panose="020B0503020204020204" charset="-122"/>
              <a:ea typeface="微软雅黑" panose="020B0503020204020204" charset="-122"/>
              <a:cs typeface="微软雅黑" panose="020B0503020204020204" charset="-122"/>
            </a:rPr>
            <a:t/>
          </a:r>
          <a:endParaRPr lang="zh-CN" altLang="en-US" sz="1600" kern="1200" dirty="0">
            <a:latin typeface="微软雅黑" panose="020B0503020204020204" charset="-122"/>
            <a:ea typeface="微软雅黑" panose="020B0503020204020204" charset="-122"/>
            <a:cs typeface="微软雅黑" panose="020B0503020204020204" charset="-122"/>
          </a:endParaRPr>
        </a:p>
      </dgm:t>
    </dgm:pt>
    <dgm:pt modelId="{B405CB39-D2D6-4140-871E-26D8496A9CF3}" cxnId="{37A1196F-F4AF-43BB-B658-A3B36BF01E87}" type="parTrans">
      <dgm:prSet/>
      <dgm:spPr/>
    </dgm:pt>
    <dgm:pt modelId="{9C4AB22D-587D-49C2-8414-C90F23054968}" cxnId="{37A1196F-F4AF-43BB-B658-A3B36BF01E87}" type="sibTrans">
      <dgm:prSet/>
      <dgm:spPr/>
    </dgm:pt>
    <dgm:pt modelId="{23889C17-52AB-4F41-9D9E-F34C8ECDEE95}">
      <dgm:prSet phldr="0" custT="1"/>
      <dgm:spPr/>
      <dgm:t>
        <a:bodyPr vert="horz" wrap="square"/>
        <a:p>
          <a:pPr>
            <a:lnSpc>
              <a:spcPct val="100000"/>
            </a:lnSpc>
            <a:spcBef>
              <a:spcPct val="0"/>
            </a:spcBef>
            <a:spcAft>
              <a:spcPct val="15000"/>
            </a:spcAft>
          </a:pPr>
          <a:r>
            <a:rPr lang="en-US" altLang="zh-CN" sz="1600" kern="1200" dirty="0">
              <a:latin typeface="微软雅黑" panose="020B0503020204020204" charset="-122"/>
              <a:ea typeface="微软雅黑" panose="020B0503020204020204" charset="-122"/>
              <a:cs typeface="微软雅黑" panose="020B0503020204020204" charset="-122"/>
            </a:rPr>
            <a:t>1998 AdaBoost</a:t>
          </a:r>
          <a:r>
            <a:rPr lang="zh-CN" altLang="en-US" sz="1600" kern="1200" dirty="0">
              <a:latin typeface="微软雅黑" panose="020B0503020204020204" charset="-122"/>
              <a:ea typeface="微软雅黑" panose="020B0503020204020204" charset="-122"/>
              <a:cs typeface="微软雅黑" panose="020B0503020204020204" charset="-122"/>
            </a:rPr>
            <a:t/>
          </a:r>
          <a:endParaRPr lang="zh-CN" altLang="en-US" sz="1600" kern="1200" dirty="0">
            <a:latin typeface="微软雅黑" panose="020B0503020204020204" charset="-122"/>
            <a:ea typeface="微软雅黑" panose="020B0503020204020204" charset="-122"/>
            <a:cs typeface="微软雅黑" panose="020B0503020204020204" charset="-122"/>
          </a:endParaRPr>
        </a:p>
      </dgm:t>
    </dgm:pt>
    <dgm:pt modelId="{CD1790EA-83B7-4F39-A19A-B55E66A5EE4A}" cxnId="{D4FFE7BA-E09F-4534-9696-12F86599AA42}" type="parTrans">
      <dgm:prSet/>
      <dgm:spPr/>
    </dgm:pt>
    <dgm:pt modelId="{ADFF6F15-4584-4110-9E5A-A83DD88C3554}" cxnId="{D4FFE7BA-E09F-4534-9696-12F86599AA42}" type="sibTrans">
      <dgm:prSet/>
      <dgm:spPr/>
    </dgm:pt>
    <dgm:pt modelId="{399662DE-3FDB-4BF0-BC81-546C22A5409A}">
      <dgm:prSet phldr="0" custT="1"/>
      <dgm:spPr/>
      <dgm:t>
        <a:bodyPr vert="horz" wrap="square"/>
        <a:p>
          <a:pPr>
            <a:lnSpc>
              <a:spcPct val="100000"/>
            </a:lnSpc>
            <a:spcBef>
              <a:spcPct val="0"/>
            </a:spcBef>
            <a:spcAft>
              <a:spcPct val="15000"/>
            </a:spcAft>
          </a:pPr>
          <a:r>
            <a:rPr lang="en-US" altLang="zh-CN" sz="1600" kern="1200" dirty="0">
              <a:latin typeface="微软雅黑" panose="020B0503020204020204" charset="-122"/>
              <a:ea typeface="微软雅黑" panose="020B0503020204020204" charset="-122"/>
              <a:cs typeface="微软雅黑" panose="020B0503020204020204" charset="-122"/>
            </a:rPr>
            <a:t>2001 </a:t>
          </a:r>
          <a:r>
            <a:rPr lang="zh-CN" altLang="en-US" sz="1600" kern="1200" dirty="0">
              <a:latin typeface="微软雅黑" panose="020B0503020204020204" charset="-122"/>
              <a:ea typeface="微软雅黑" panose="020B0503020204020204" charset="-122"/>
              <a:cs typeface="微软雅黑" panose="020B0503020204020204" charset="-122"/>
            </a:rPr>
            <a:t>随机森林</a:t>
          </a:r>
          <a:r>
            <a:rPr sz="6500">
              <a:latin typeface="微软雅黑" panose="020B0503020204020204" charset="-122"/>
              <a:ea typeface="微软雅黑" panose="020B0503020204020204" charset="-122"/>
              <a:cs typeface="微软雅黑" panose="020B0503020204020204" charset="-122"/>
            </a:rPr>
            <a:t/>
          </a:r>
          <a:endParaRPr sz="6500">
            <a:latin typeface="微软雅黑" panose="020B0503020204020204" charset="-122"/>
            <a:ea typeface="微软雅黑" panose="020B0503020204020204" charset="-122"/>
            <a:cs typeface="微软雅黑" panose="020B0503020204020204" charset="-122"/>
          </a:endParaRPr>
        </a:p>
      </dgm:t>
    </dgm:pt>
    <dgm:pt modelId="{9E008539-1D92-425C-A8ED-D44A7DB6E3D1}" cxnId="{188B6DCD-8BB0-42AB-84A5-E14DD8AA3DA9}" type="parTrans">
      <dgm:prSet/>
      <dgm:spPr/>
    </dgm:pt>
    <dgm:pt modelId="{4226DD4A-F969-42E5-8DBD-B46D460B23BD}" cxnId="{188B6DCD-8BB0-42AB-84A5-E14DD8AA3DA9}" type="sibTrans">
      <dgm:prSet/>
      <dgm:spPr/>
    </dgm:pt>
    <dgm:pt modelId="{78B4B575-7061-46AF-8D0D-AB75B72F0CD9}">
      <dgm:prSet phldrT="[文本]" phldr="0" custT="1"/>
      <dgm:spPr/>
      <dgm:t>
        <a:bodyPr vert="horz" wrap="square"/>
        <a:p>
          <a:pPr>
            <a:lnSpc>
              <a:spcPct val="100000"/>
            </a:lnSpc>
            <a:spcBef>
              <a:spcPct val="0"/>
            </a:spcBef>
            <a:spcAft>
              <a:spcPct val="35000"/>
            </a:spcAft>
          </a:pPr>
          <a:r>
            <a:rPr lang="zh-CN" altLang="en-US" sz="2800" kern="1200" dirty="0">
              <a:solidFill>
                <a:prstClr val="black">
                  <a:hueOff val="0"/>
                  <a:satOff val="0"/>
                  <a:lumOff val="0"/>
                  <a:alphaOff val="0"/>
                </a:prstClr>
              </a:solidFill>
              <a:latin typeface="微软雅黑" panose="020B0503020204020204" charset="-122"/>
              <a:ea typeface="微软雅黑" panose="020B0503020204020204" charset="-122"/>
              <a:cs typeface="微软雅黑" panose="020B0503020204020204" charset="-122"/>
            </a:rPr>
            <a:t>爆发期</a:t>
          </a:r>
          <a:br>
            <a:rPr lang="en-US" altLang="zh-CN" sz="1400" kern="1200" dirty="0">
              <a:latin typeface="微软雅黑" panose="020B0503020204020204" charset="-122"/>
              <a:ea typeface="微软雅黑" panose="020B0503020204020204" charset="-122"/>
              <a:cs typeface="微软雅黑" panose="020B0503020204020204" charset="-122"/>
            </a:rPr>
          </a:br>
          <a:r>
            <a:rPr lang="zh-CN" altLang="en-US" sz="2000" kern="1200" dirty="0">
              <a:latin typeface="微软雅黑" panose="020B0503020204020204" charset="-122"/>
              <a:ea typeface="微软雅黑" panose="020B0503020204020204" charset="-122"/>
              <a:cs typeface="微软雅黑" panose="020B0503020204020204" charset="-122"/>
            </a:rPr>
            <a:t>深度学习横行</a:t>
          </a:r>
          <a:r>
            <a:rPr lang="zh-CN" altLang="en-US" sz="2000" kern="1200" dirty="0">
              <a:latin typeface="微软雅黑" panose="020B0503020204020204" charset="-122"/>
              <a:ea typeface="微软雅黑" panose="020B0503020204020204" charset="-122"/>
              <a:cs typeface="微软雅黑" panose="020B0503020204020204" charset="-122"/>
            </a:rPr>
            <a:t/>
          </a:r>
          <a:endParaRPr lang="zh-CN" altLang="en-US" sz="2000" kern="1200" dirty="0">
            <a:latin typeface="微软雅黑" panose="020B0503020204020204" charset="-122"/>
            <a:ea typeface="微软雅黑" panose="020B0503020204020204" charset="-122"/>
            <a:cs typeface="微软雅黑" panose="020B0503020204020204" charset="-122"/>
          </a:endParaRPr>
        </a:p>
      </dgm:t>
    </dgm:pt>
    <dgm:pt modelId="{732BD6FE-94BB-45B1-B7B9-B9271E649560}" cxnId="{18173D20-E183-48B4-BA77-9299FDDF540B}" type="parTrans">
      <dgm:prSet/>
      <dgm:spPr/>
      <dgm:t>
        <a:bodyPr/>
        <a:lstStyle/>
        <a:p>
          <a:endParaRPr lang="zh-CN" altLang="en-US"/>
        </a:p>
      </dgm:t>
    </dgm:pt>
    <dgm:pt modelId="{43504870-30BC-4482-AF8E-1CB27A3B8F21}" cxnId="{18173D20-E183-48B4-BA77-9299FDDF540B}" type="sibTrans">
      <dgm:prSet/>
      <dgm:spPr/>
      <dgm:t>
        <a:bodyPr/>
        <a:lstStyle/>
        <a:p>
          <a:endParaRPr lang="zh-CN" altLang="en-US"/>
        </a:p>
      </dgm:t>
    </dgm:pt>
    <dgm:pt modelId="{9CEC00FF-89BF-4620-99D1-9F03F51B0AE2}">
      <dgm:prSet phldr="0" custT="1"/>
      <dgm:spPr/>
      <dgm:t>
        <a:bodyPr vert="horz" wrap="square"/>
        <a:p>
          <a:pPr>
            <a:lnSpc>
              <a:spcPct val="100000"/>
            </a:lnSpc>
            <a:spcBef>
              <a:spcPct val="0"/>
            </a:spcBef>
            <a:spcAft>
              <a:spcPct val="15000"/>
            </a:spcAft>
          </a:pPr>
          <a:r>
            <a:rPr lang="en-US" altLang="zh-CN" sz="1600" kern="1200" dirty="0">
              <a:latin typeface="微软雅黑" panose="020B0503020204020204" charset="-122"/>
              <a:ea typeface="微软雅黑" panose="020B0503020204020204" charset="-122"/>
              <a:cs typeface="微软雅黑" panose="020B0503020204020204" charset="-122"/>
            </a:rPr>
            <a:t>AI</a:t>
          </a:r>
          <a:r>
            <a:rPr lang="zh-CN" altLang="en-US" sz="1600" kern="1200" dirty="0">
              <a:latin typeface="微软雅黑" panose="020B0503020204020204" charset="-122"/>
              <a:ea typeface="微软雅黑" panose="020B0503020204020204" charset="-122"/>
              <a:cs typeface="微软雅黑" panose="020B0503020204020204" charset="-122"/>
            </a:rPr>
            <a:t>和深度学习的全面爆发</a:t>
          </a:r>
          <a:r>
            <a:rPr lang="zh-CN" altLang="en-US" sz="1600" kern="1200" dirty="0">
              <a:latin typeface="微软雅黑" panose="020B0503020204020204" charset="-122"/>
              <a:ea typeface="微软雅黑" panose="020B0503020204020204" charset="-122"/>
              <a:cs typeface="微软雅黑" panose="020B0503020204020204" charset="-122"/>
            </a:rPr>
            <a:t/>
          </a:r>
          <a:endParaRPr lang="zh-CN" altLang="en-US" sz="1600" kern="1200" dirty="0">
            <a:latin typeface="微软雅黑" panose="020B0503020204020204" charset="-122"/>
            <a:ea typeface="微软雅黑" panose="020B0503020204020204" charset="-122"/>
            <a:cs typeface="微软雅黑" panose="020B0503020204020204" charset="-122"/>
          </a:endParaRPr>
        </a:p>
      </dgm:t>
    </dgm:pt>
    <dgm:pt modelId="{6E18FEBC-79E5-4B93-B3AD-F0FBA817F371}" cxnId="{D4E77B78-8510-450C-AC04-37FDA3F9701E}" type="parTrans">
      <dgm:prSet/>
      <dgm:spPr/>
    </dgm:pt>
    <dgm:pt modelId="{605BF833-76BB-4DFA-B187-EF1A2A8A17F6}" cxnId="{D4E77B78-8510-450C-AC04-37FDA3F9701E}" type="sibTrans">
      <dgm:prSet/>
      <dgm:spPr/>
    </dgm:pt>
    <dgm:pt modelId="{32977223-F9CD-4AA7-8B59-862DE6955174}">
      <dgm:prSet phldr="0" custT="1"/>
      <dgm:spPr/>
      <dgm:t>
        <a:bodyPr vert="horz" wrap="square"/>
        <a:p>
          <a:pPr>
            <a:lnSpc>
              <a:spcPct val="100000"/>
            </a:lnSpc>
            <a:spcBef>
              <a:spcPct val="0"/>
            </a:spcBef>
            <a:spcAft>
              <a:spcPct val="15000"/>
            </a:spcAft>
          </a:pPr>
          <a:r>
            <a:rPr lang="en-US" altLang="zh-CN" sz="1600" kern="1200" dirty="0">
              <a:latin typeface="微软雅黑" panose="020B0503020204020204" charset="-122"/>
              <a:ea typeface="微软雅黑" panose="020B0503020204020204" charset="-122"/>
              <a:cs typeface="微软雅黑" panose="020B0503020204020204" charset="-122"/>
            </a:rPr>
            <a:t>2012 </a:t>
          </a:r>
          <a:r>
            <a:rPr lang="en-US" altLang="zh-CN" sz="1600" kern="1200" dirty="0" err="1">
              <a:latin typeface="微软雅黑" panose="020B0503020204020204" charset="-122"/>
              <a:ea typeface="微软雅黑" panose="020B0503020204020204" charset="-122"/>
              <a:cs typeface="微软雅黑" panose="020B0503020204020204" charset="-122"/>
            </a:rPr>
            <a:t>AlexNet</a:t>
          </a:r>
          <a:r>
            <a:rPr lang="zh-CN" altLang="en-US" sz="1600" kern="1200" dirty="0">
              <a:latin typeface="微软雅黑" panose="020B0503020204020204" charset="-122"/>
              <a:ea typeface="微软雅黑" panose="020B0503020204020204" charset="-122"/>
              <a:cs typeface="微软雅黑" panose="020B0503020204020204" charset="-122"/>
            </a:rPr>
            <a:t/>
          </a:r>
          <a:endParaRPr lang="zh-CN" altLang="en-US" sz="1600" kern="1200" dirty="0">
            <a:latin typeface="微软雅黑" panose="020B0503020204020204" charset="-122"/>
            <a:ea typeface="微软雅黑" panose="020B0503020204020204" charset="-122"/>
            <a:cs typeface="微软雅黑" panose="020B0503020204020204" charset="-122"/>
          </a:endParaRPr>
        </a:p>
      </dgm:t>
    </dgm:pt>
    <dgm:pt modelId="{210B94D6-8254-492C-8534-A3C654E4ACE8}" cxnId="{F26F24AB-CD78-43EC-BE9B-E45301C79533}" type="parTrans">
      <dgm:prSet/>
      <dgm:spPr/>
    </dgm:pt>
    <dgm:pt modelId="{03C73D0F-F6CA-4DEA-BF11-37CF783B63C2}" cxnId="{F26F24AB-CD78-43EC-BE9B-E45301C79533}" type="sibTrans">
      <dgm:prSet/>
      <dgm:spPr/>
    </dgm:pt>
    <dgm:pt modelId="{622492D2-BEDC-4ABA-99F3-4C9357B60A1D}">
      <dgm:prSet phldr="0" custT="1"/>
      <dgm:spPr/>
      <dgm:t>
        <a:bodyPr vert="horz" wrap="square"/>
        <a:p>
          <a:pPr>
            <a:lnSpc>
              <a:spcPct val="100000"/>
            </a:lnSpc>
            <a:spcBef>
              <a:spcPct val="0"/>
            </a:spcBef>
            <a:spcAft>
              <a:spcPct val="15000"/>
            </a:spcAft>
          </a:pPr>
          <a:r>
            <a:rPr lang="en-US" altLang="zh-CN" sz="1600" kern="1200" dirty="0">
              <a:latin typeface="微软雅黑" panose="020B0503020204020204" charset="-122"/>
              <a:ea typeface="微软雅黑" panose="020B0503020204020204" charset="-122"/>
              <a:cs typeface="微软雅黑" panose="020B0503020204020204" charset="-122"/>
            </a:rPr>
            <a:t>2014 GAN</a:t>
          </a:r>
          <a:r>
            <a:rPr lang="zh-CN" altLang="en-US" sz="1600" kern="1200" dirty="0">
              <a:latin typeface="微软雅黑" panose="020B0503020204020204" charset="-122"/>
              <a:ea typeface="微软雅黑" panose="020B0503020204020204" charset="-122"/>
              <a:cs typeface="微软雅黑" panose="020B0503020204020204" charset="-122"/>
            </a:rPr>
            <a:t/>
          </a:r>
          <a:endParaRPr lang="zh-CN" altLang="en-US" sz="1600" kern="1200" dirty="0">
            <a:latin typeface="微软雅黑" panose="020B0503020204020204" charset="-122"/>
            <a:ea typeface="微软雅黑" panose="020B0503020204020204" charset="-122"/>
            <a:cs typeface="微软雅黑" panose="020B0503020204020204" charset="-122"/>
          </a:endParaRPr>
        </a:p>
      </dgm:t>
    </dgm:pt>
    <dgm:pt modelId="{4116F24B-D67A-4B79-8CDF-D9439CC37BD1}" cxnId="{948988FB-8335-412E-8E1A-A69D771D3A17}" type="parTrans">
      <dgm:prSet/>
      <dgm:spPr/>
    </dgm:pt>
    <dgm:pt modelId="{745C9233-2CE4-429A-9ECB-04AD15520879}" cxnId="{948988FB-8335-412E-8E1A-A69D771D3A17}" type="sibTrans">
      <dgm:prSet/>
      <dgm:spPr/>
    </dgm:pt>
    <dgm:pt modelId="{0ADB5482-504E-4CFA-B1D4-1023F86B3A8A}">
      <dgm:prSet phldr="0" custT="1"/>
      <dgm:spPr/>
      <dgm:t>
        <a:bodyPr vert="horz" wrap="square"/>
        <a:p>
          <a:pPr>
            <a:lnSpc>
              <a:spcPct val="100000"/>
            </a:lnSpc>
            <a:spcBef>
              <a:spcPct val="0"/>
            </a:spcBef>
            <a:spcAft>
              <a:spcPct val="15000"/>
            </a:spcAft>
          </a:pPr>
          <a:r>
            <a:rPr lang="en-US" altLang="zh-CN" sz="1600" kern="1200" dirty="0">
              <a:latin typeface="微软雅黑" panose="020B0503020204020204" charset="-122"/>
              <a:ea typeface="微软雅黑" panose="020B0503020204020204" charset="-122"/>
              <a:cs typeface="微软雅黑" panose="020B0503020204020204" charset="-122"/>
            </a:rPr>
            <a:t>2015 </a:t>
          </a:r>
          <a:r>
            <a:rPr lang="en-US" altLang="zh-CN" sz="1600" kern="1200" dirty="0" err="1">
              <a:latin typeface="微软雅黑" panose="020B0503020204020204" charset="-122"/>
              <a:ea typeface="微软雅黑" panose="020B0503020204020204" charset="-122"/>
              <a:cs typeface="微软雅黑" panose="020B0503020204020204" charset="-122"/>
            </a:rPr>
            <a:t>ResNet</a:t>
          </a:r>
          <a:r>
            <a:rPr lang="zh-CN" altLang="en-US" sz="1600" kern="1200" dirty="0">
              <a:latin typeface="微软雅黑" panose="020B0503020204020204" charset="-122"/>
              <a:ea typeface="微软雅黑" panose="020B0503020204020204" charset="-122"/>
              <a:cs typeface="微软雅黑" panose="020B0503020204020204" charset="-122"/>
            </a:rPr>
            <a:t/>
          </a:r>
          <a:endParaRPr lang="zh-CN" altLang="en-US" sz="1600" kern="1200" dirty="0">
            <a:latin typeface="微软雅黑" panose="020B0503020204020204" charset="-122"/>
            <a:ea typeface="微软雅黑" panose="020B0503020204020204" charset="-122"/>
            <a:cs typeface="微软雅黑" panose="020B0503020204020204" charset="-122"/>
          </a:endParaRPr>
        </a:p>
      </dgm:t>
    </dgm:pt>
    <dgm:pt modelId="{03FF4B09-E420-4534-BB2D-1B321E333E3B}" cxnId="{E30CF588-66B8-433A-9C24-9D64854B3F81}" type="parTrans">
      <dgm:prSet/>
      <dgm:spPr/>
    </dgm:pt>
    <dgm:pt modelId="{2A2C2E68-BC55-4589-AAE4-3798BBC74C90}" cxnId="{E30CF588-66B8-433A-9C24-9D64854B3F81}" type="sibTrans">
      <dgm:prSet/>
      <dgm:spPr/>
    </dgm:pt>
    <dgm:pt modelId="{DC0B43D3-E353-4A9F-86C5-6BD7E46735FA}">
      <dgm:prSet phldr="0" custT="1"/>
      <dgm:spPr/>
      <dgm:t>
        <a:bodyPr vert="horz" wrap="square"/>
        <a:p>
          <a:pPr>
            <a:lnSpc>
              <a:spcPct val="100000"/>
            </a:lnSpc>
            <a:spcBef>
              <a:spcPct val="0"/>
            </a:spcBef>
            <a:spcAft>
              <a:spcPct val="15000"/>
            </a:spcAft>
          </a:pPr>
          <a:r>
            <a:rPr lang="en-US" altLang="zh-CN" sz="1600" kern="1200" dirty="0">
              <a:latin typeface="微软雅黑" panose="020B0503020204020204" charset="-122"/>
              <a:ea typeface="微软雅黑" panose="020B0503020204020204" charset="-122"/>
              <a:cs typeface="微软雅黑" panose="020B0503020204020204" charset="-122"/>
            </a:rPr>
            <a:t>2017 </a:t>
          </a:r>
          <a:r>
            <a:rPr lang="en-US" altLang="zh-CN" sz="1600" kern="1200" dirty="0" err="1">
              <a:latin typeface="微软雅黑" panose="020B0503020204020204" charset="-122"/>
              <a:ea typeface="微软雅黑" panose="020B0503020204020204" charset="-122"/>
              <a:cs typeface="微软雅黑" panose="020B0503020204020204" charset="-122"/>
            </a:rPr>
            <a:t>DenseNet</a:t>
          </a:r>
          <a:r>
            <a:rPr lang="zh-CN" altLang="en-US" sz="1600" kern="1200" dirty="0">
              <a:latin typeface="微软雅黑" panose="020B0503020204020204" charset="-122"/>
              <a:ea typeface="微软雅黑" panose="020B0503020204020204" charset="-122"/>
              <a:cs typeface="微软雅黑" panose="020B0503020204020204" charset="-122"/>
            </a:rPr>
            <a:t/>
          </a:r>
          <a:endParaRPr lang="zh-CN" altLang="en-US" sz="1600" kern="1200" dirty="0">
            <a:latin typeface="微软雅黑" panose="020B0503020204020204" charset="-122"/>
            <a:ea typeface="微软雅黑" panose="020B0503020204020204" charset="-122"/>
            <a:cs typeface="微软雅黑" panose="020B0503020204020204" charset="-122"/>
          </a:endParaRPr>
        </a:p>
      </dgm:t>
    </dgm:pt>
    <dgm:pt modelId="{F32AE3F7-457D-4558-8D59-F31F9B89D30B}" cxnId="{FB677243-843D-4DC4-8E6C-A07976547FC1}" type="parTrans">
      <dgm:prSet/>
      <dgm:spPr/>
    </dgm:pt>
    <dgm:pt modelId="{B4B1572C-DBC0-419E-8B8C-A08F37523672}" cxnId="{FB677243-843D-4DC4-8E6C-A07976547FC1}" type="sibTrans">
      <dgm:prSet/>
      <dgm:spPr/>
    </dgm:pt>
    <dgm:pt modelId="{8CF69A35-22A0-4D8D-98D0-A4F071AECBF3}">
      <dgm:prSet phldr="0" custT="1"/>
      <dgm:spPr/>
      <dgm:t>
        <a:bodyPr vert="horz" wrap="square"/>
        <a:p>
          <a:pPr>
            <a:lnSpc>
              <a:spcPct val="100000"/>
            </a:lnSpc>
            <a:spcBef>
              <a:spcPct val="0"/>
            </a:spcBef>
            <a:spcAft>
              <a:spcPct val="15000"/>
            </a:spcAft>
          </a:pPr>
          <a:r>
            <a:rPr lang="en-US" altLang="zh-CN" sz="1600" kern="1200" dirty="0">
              <a:latin typeface="微软雅黑" panose="020B0503020204020204" charset="-122"/>
              <a:ea typeface="微软雅黑" panose="020B0503020204020204" charset="-122"/>
              <a:cs typeface="微软雅黑" panose="020B0503020204020204" charset="-122"/>
            </a:rPr>
            <a:t>2018 Cloud </a:t>
          </a:r>
          <a:r>
            <a:rPr lang="en-US" altLang="zh-CN" sz="1600" kern="1200" dirty="0" err="1">
              <a:latin typeface="微软雅黑" panose="020B0503020204020204" charset="-122"/>
              <a:ea typeface="微软雅黑" panose="020B0503020204020204" charset="-122"/>
              <a:cs typeface="微软雅黑" panose="020B0503020204020204" charset="-122"/>
            </a:rPr>
            <a:t>AutoML</a:t>
          </a:r>
          <a:r>
            <a:rPr lang="zh-CN" altLang="en-US" sz="1600" kern="1200" dirty="0">
              <a:latin typeface="微软雅黑" panose="020B0503020204020204" charset="-122"/>
              <a:ea typeface="微软雅黑" panose="020B0503020204020204" charset="-122"/>
              <a:cs typeface="微软雅黑" panose="020B0503020204020204" charset="-122"/>
            </a:rPr>
            <a:t/>
          </a:r>
          <a:endParaRPr lang="zh-CN" altLang="en-US" sz="1600" kern="1200" dirty="0">
            <a:latin typeface="微软雅黑" panose="020B0503020204020204" charset="-122"/>
            <a:ea typeface="微软雅黑" panose="020B0503020204020204" charset="-122"/>
            <a:cs typeface="微软雅黑" panose="020B0503020204020204" charset="-122"/>
          </a:endParaRPr>
        </a:p>
      </dgm:t>
    </dgm:pt>
    <dgm:pt modelId="{3C63C330-751F-4FD7-8142-012103205A91}" cxnId="{5A6ED5BF-958F-460B-8B95-E05921DD804F}" type="parTrans">
      <dgm:prSet/>
      <dgm:spPr/>
    </dgm:pt>
    <dgm:pt modelId="{0B4BE6DD-7604-4C2D-A68D-7767F2B32470}" cxnId="{5A6ED5BF-958F-460B-8B95-E05921DD804F}" type="sibTrans">
      <dgm:prSet/>
      <dgm:spPr/>
    </dgm:pt>
    <dgm:pt modelId="{941C19FB-EDBC-4DB5-ADA4-249BF27A6D52}">
      <dgm:prSet phldr="0" custT="1"/>
      <dgm:spPr/>
      <dgm:t>
        <a:bodyPr vert="horz" wrap="square"/>
        <a:p>
          <a:pPr>
            <a:lnSpc>
              <a:spcPct val="100000"/>
            </a:lnSpc>
            <a:spcBef>
              <a:spcPct val="0"/>
            </a:spcBef>
            <a:spcAft>
              <a:spcPct val="15000"/>
            </a:spcAft>
          </a:pPr>
          <a:r>
            <a:rPr lang="en-US" altLang="zh-CN" sz="1600" kern="1200" dirty="0">
              <a:latin typeface="微软雅黑" panose="020B0503020204020204" charset="-122"/>
              <a:ea typeface="微软雅黑" panose="020B0503020204020204" charset="-122"/>
              <a:cs typeface="微软雅黑" panose="020B0503020204020204" charset="-122"/>
            </a:rPr>
            <a:t>……</a:t>
          </a:r>
          <a:r>
            <a:rPr lang="zh-CN" altLang="en-US" sz="1600" kern="1200" dirty="0">
              <a:latin typeface="微软雅黑" panose="020B0503020204020204" charset="-122"/>
              <a:ea typeface="微软雅黑" panose="020B0503020204020204" charset="-122"/>
              <a:cs typeface="微软雅黑" panose="020B0503020204020204" charset="-122"/>
            </a:rPr>
            <a:t/>
          </a:r>
          <a:endParaRPr lang="zh-CN" altLang="en-US" sz="1600" kern="1200" dirty="0">
            <a:latin typeface="微软雅黑" panose="020B0503020204020204" charset="-122"/>
            <a:ea typeface="微软雅黑" panose="020B0503020204020204" charset="-122"/>
            <a:cs typeface="微软雅黑" panose="020B0503020204020204" charset="-122"/>
          </a:endParaRPr>
        </a:p>
      </dgm:t>
    </dgm:pt>
    <dgm:pt modelId="{2254DA02-E1D8-4AB8-9E76-4958805DCF58}" cxnId="{DCA8C099-9069-440B-91A0-147A263CD934}" type="parTrans">
      <dgm:prSet/>
      <dgm:spPr/>
    </dgm:pt>
    <dgm:pt modelId="{E03741FF-3678-4023-AFF0-F5B306EC2DDB}" cxnId="{DCA8C099-9069-440B-91A0-147A263CD934}" type="sibTrans">
      <dgm:prSet/>
      <dgm:spPr/>
    </dgm:pt>
    <dgm:pt modelId="{49F3F2CE-99D2-404C-A0F6-4DA4B6166B79}" type="pres">
      <dgm:prSet presAssocID="{6F335894-D0C2-4868-AFAC-E287A3AA8803}" presName="rootnode" presStyleCnt="0">
        <dgm:presLayoutVars>
          <dgm:chMax/>
          <dgm:chPref/>
          <dgm:dir/>
          <dgm:animLvl val="lvl"/>
        </dgm:presLayoutVars>
      </dgm:prSet>
      <dgm:spPr/>
    </dgm:pt>
    <dgm:pt modelId="{1EC23350-41C3-4455-BC36-1492EEBE355E}" type="pres">
      <dgm:prSet presAssocID="{ED7A6270-85DE-47D6-A9B8-6971090D75A0}" presName="composite" presStyleCnt="0"/>
      <dgm:spPr/>
    </dgm:pt>
    <dgm:pt modelId="{57EC7998-7244-443E-8356-A23F77FB1FB3}" type="pres">
      <dgm:prSet presAssocID="{ED7A6270-85DE-47D6-A9B8-6971090D75A0}" presName="LShape" presStyleLbl="alignNode1" presStyleIdx="0" presStyleCnt="5"/>
      <dgm:spPr/>
    </dgm:pt>
    <dgm:pt modelId="{428503CE-E263-41C0-8D7D-A1311A6B8FA3}" type="pres">
      <dgm:prSet presAssocID="{ED7A6270-85DE-47D6-A9B8-6971090D75A0}" presName="ParentText" presStyleLbl="revTx" presStyleIdx="0" presStyleCnt="3">
        <dgm:presLayoutVars>
          <dgm:chMax val="0"/>
          <dgm:chPref val="0"/>
          <dgm:bulletEnabled val="1"/>
        </dgm:presLayoutVars>
      </dgm:prSet>
      <dgm:spPr/>
    </dgm:pt>
    <dgm:pt modelId="{AB5B017C-C254-4345-9AE9-F31611121DF0}" type="pres">
      <dgm:prSet presAssocID="{ED7A6270-85DE-47D6-A9B8-6971090D75A0}" presName="Triangle" presStyleLbl="alignNode1" presStyleIdx="1" presStyleCnt="5"/>
      <dgm:spPr/>
    </dgm:pt>
    <dgm:pt modelId="{24FA892A-8739-4002-899E-4663D11DF047}" type="pres">
      <dgm:prSet presAssocID="{8AAFFB71-B812-482E-9391-EA172FB840BC}" presName="sibTrans" presStyleCnt="0"/>
      <dgm:spPr/>
    </dgm:pt>
    <dgm:pt modelId="{82970EAA-396D-45E5-8261-FC35DC3E7A93}" type="pres">
      <dgm:prSet presAssocID="{8AAFFB71-B812-482E-9391-EA172FB840BC}" presName="space" presStyleCnt="0"/>
      <dgm:spPr/>
    </dgm:pt>
    <dgm:pt modelId="{504EC117-E8D7-4DE8-A61D-65A0ECAC2E60}" type="pres">
      <dgm:prSet presAssocID="{7FCA8CCB-62F5-480D-99E9-2D0844CD30A0}" presName="composite" presStyleCnt="0"/>
      <dgm:spPr/>
    </dgm:pt>
    <dgm:pt modelId="{3FCB7D10-B43D-4D0B-B1DC-D4D8E04C1EEA}" type="pres">
      <dgm:prSet presAssocID="{7FCA8CCB-62F5-480D-99E9-2D0844CD30A0}" presName="LShape" presStyleLbl="alignNode1" presStyleIdx="2" presStyleCnt="5"/>
      <dgm:spPr/>
    </dgm:pt>
    <dgm:pt modelId="{C1874238-294C-4AE2-B97E-01BE15B5087B}" type="pres">
      <dgm:prSet presAssocID="{7FCA8CCB-62F5-480D-99E9-2D0844CD30A0}" presName="ParentText" presStyleLbl="revTx" presStyleIdx="1" presStyleCnt="3">
        <dgm:presLayoutVars>
          <dgm:chMax val="0"/>
          <dgm:chPref val="0"/>
          <dgm:bulletEnabled val="1"/>
        </dgm:presLayoutVars>
      </dgm:prSet>
      <dgm:spPr/>
    </dgm:pt>
    <dgm:pt modelId="{8CBD8C97-F84B-4711-898B-33C145F05CAB}" type="pres">
      <dgm:prSet presAssocID="{7FCA8CCB-62F5-480D-99E9-2D0844CD30A0}" presName="Triangle" presStyleLbl="alignNode1" presStyleIdx="3" presStyleCnt="5"/>
      <dgm:spPr/>
    </dgm:pt>
    <dgm:pt modelId="{B6F4ECAE-3EA2-4EF9-816A-C6B036AD5D7F}" type="pres">
      <dgm:prSet presAssocID="{651B91D1-106D-46D1-A55E-E41DFE0E49BA}" presName="sibTrans" presStyleCnt="0"/>
      <dgm:spPr/>
    </dgm:pt>
    <dgm:pt modelId="{A7D60949-761C-40FB-95A3-934D0C251568}" type="pres">
      <dgm:prSet presAssocID="{651B91D1-106D-46D1-A55E-E41DFE0E49BA}" presName="space" presStyleCnt="0"/>
      <dgm:spPr/>
    </dgm:pt>
    <dgm:pt modelId="{DD5A39A7-2212-4884-B501-456241496D2D}" type="pres">
      <dgm:prSet presAssocID="{78B4B575-7061-46AF-8D0D-AB75B72F0CD9}" presName="composite" presStyleCnt="0"/>
      <dgm:spPr/>
    </dgm:pt>
    <dgm:pt modelId="{3DB667E2-55EE-487F-A7BC-AF95EC2EC0AF}" type="pres">
      <dgm:prSet presAssocID="{78B4B575-7061-46AF-8D0D-AB75B72F0CD9}" presName="LShape" presStyleLbl="alignNode1" presStyleIdx="4" presStyleCnt="5"/>
      <dgm:spPr/>
    </dgm:pt>
    <dgm:pt modelId="{82FF67CF-D72C-4879-94A6-A7DAFF51700C}" type="pres">
      <dgm:prSet presAssocID="{78B4B575-7061-46AF-8D0D-AB75B72F0CD9}" presName="ParentText" presStyleLbl="revTx" presStyleIdx="2" presStyleCnt="3" custScaleX="101296" custScaleY="97950">
        <dgm:presLayoutVars>
          <dgm:chMax val="0"/>
          <dgm:chPref val="0"/>
          <dgm:bulletEnabled val="1"/>
        </dgm:presLayoutVars>
      </dgm:prSet>
      <dgm:spPr/>
    </dgm:pt>
  </dgm:ptLst>
  <dgm:cxnLst>
    <dgm:cxn modelId="{BADD5EAE-5915-423D-B77A-75057C005E20}" srcId="{6F335894-D0C2-4868-AFAC-E287A3AA8803}" destId="{ED7A6270-85DE-47D6-A9B8-6971090D75A0}" srcOrd="0" destOrd="0" parTransId="{B781854A-613F-44E5-B06E-3714CB6D65E4}" sibTransId="{8AAFFB71-B812-482E-9391-EA172FB840BC}"/>
    <dgm:cxn modelId="{54B046A5-3380-48F1-976A-A3F8E9DF0C02}" srcId="{ED7A6270-85DE-47D6-A9B8-6971090D75A0}" destId="{F47CC00B-050C-499A-81ED-6A3D58FCFF0C}" srcOrd="0" destOrd="0" parTransId="{CEDD3F57-0477-4876-AB08-81ED8399E5ED}" sibTransId="{F6DF370F-1BDC-4C9F-9817-527AC668EC10}"/>
    <dgm:cxn modelId="{05A8F3DC-AB3E-4D0B-9824-9A6A9BC5E42F}" srcId="{ED7A6270-85DE-47D6-A9B8-6971090D75A0}" destId="{EA423950-9565-4429-A8D2-1D2A4BC26A19}" srcOrd="1" destOrd="0" parTransId="{8151028C-F908-4976-9A29-62C4FB8C224B}" sibTransId="{D9BD5527-BBBE-4CB7-888C-5EAF2B414DC2}"/>
    <dgm:cxn modelId="{B055B45E-1F9D-40B3-8F96-E7C6B816194B}" srcId="{ED7A6270-85DE-47D6-A9B8-6971090D75A0}" destId="{01DB981D-CC34-4BBE-9603-067226D099DE}" srcOrd="2" destOrd="0" parTransId="{392B8606-A4C0-46BC-B2CB-98F63F9BDCFD}" sibTransId="{5D61168F-BCD8-46D1-8637-73B2294E6C5C}"/>
    <dgm:cxn modelId="{986982AE-89B8-4034-BCE7-3DA8CD9E31BD}" srcId="{ED7A6270-85DE-47D6-A9B8-6971090D75A0}" destId="{5A7E82AE-68CE-4F99-A833-1DB6D1FDF6BC}" srcOrd="3" destOrd="0" parTransId="{2B2B427F-4106-4E95-A69A-BF68CFA840DA}" sibTransId="{1A5D39E5-B26B-4B5A-95D5-F8853F1A7670}"/>
    <dgm:cxn modelId="{A04F2416-8AFF-43B7-9A74-DB9606376A2F}" srcId="{ED7A6270-85DE-47D6-A9B8-6971090D75A0}" destId="{1544919B-A71C-492B-9E44-1BF0AE19940F}" srcOrd="4" destOrd="0" parTransId="{C53FFA0A-73C1-473A-BCC3-213D141B8176}" sibTransId="{409EB5B6-E074-40DE-A3D4-A79273923EA0}"/>
    <dgm:cxn modelId="{C1255EA9-0DA1-4E4D-BA2F-F041041513CC}" srcId="{6F335894-D0C2-4868-AFAC-E287A3AA8803}" destId="{7FCA8CCB-62F5-480D-99E9-2D0844CD30A0}" srcOrd="1" destOrd="0" parTransId="{4F55D4C9-9563-4997-84B0-68079D23F2F9}" sibTransId="{651B91D1-106D-46D1-A55E-E41DFE0E49BA}"/>
    <dgm:cxn modelId="{FA0012BA-9B0A-4E16-B792-DCF7EE151411}" srcId="{7FCA8CCB-62F5-480D-99E9-2D0844CD30A0}" destId="{374B23EF-09E7-45C2-9BDE-40DDE8F83E64}" srcOrd="0" destOrd="1" parTransId="{472C005A-B360-4C0E-B319-D468A5CFA95D}" sibTransId="{A645C623-EE60-43B4-AD8E-FF3E15041877}"/>
    <dgm:cxn modelId="{7C7CF3C8-C636-4F15-8504-572A6996834A}" srcId="{7FCA8CCB-62F5-480D-99E9-2D0844CD30A0}" destId="{1A7C51A4-001A-4701-B5E5-19185AF9B093}" srcOrd="1" destOrd="1" parTransId="{52F14FF8-1069-42FF-BF02-00E9DED45F8F}" sibTransId="{5DB2CA18-A0DD-4A93-AE9D-ACD05884512A}"/>
    <dgm:cxn modelId="{1EA45209-569C-48A5-B872-50D37F0766B1}" srcId="{7FCA8CCB-62F5-480D-99E9-2D0844CD30A0}" destId="{BA8CDFB4-E6C6-42B8-BEF5-B86BCF0C0470}" srcOrd="2" destOrd="1" parTransId="{36EE7EBB-89BA-41D2-A8EA-C20C10DADEAD}" sibTransId="{0FBD7702-125F-4EC6-A077-7762B22B5512}"/>
    <dgm:cxn modelId="{59D0A911-1045-4935-ADEC-0CB035D4F715}" srcId="{7FCA8CCB-62F5-480D-99E9-2D0844CD30A0}" destId="{C6017B5F-F7A3-49CF-A432-50DA0F3C527C}" srcOrd="3" destOrd="1" parTransId="{3AECF45D-147F-433E-99D6-0A92E145B990}" sibTransId="{2E3ACCE3-6D2E-40FF-BC37-D7FE92FC3941}"/>
    <dgm:cxn modelId="{37A1196F-F4AF-43BB-B658-A3B36BF01E87}" srcId="{7FCA8CCB-62F5-480D-99E9-2D0844CD30A0}" destId="{D1485D56-7CF0-49E5-9E84-9F4D34696D14}" srcOrd="4" destOrd="1" parTransId="{B405CB39-D2D6-4140-871E-26D8496A9CF3}" sibTransId="{9C4AB22D-587D-49C2-8414-C90F23054968}"/>
    <dgm:cxn modelId="{D4FFE7BA-E09F-4534-9696-12F86599AA42}" srcId="{7FCA8CCB-62F5-480D-99E9-2D0844CD30A0}" destId="{23889C17-52AB-4F41-9D9E-F34C8ECDEE95}" srcOrd="5" destOrd="1" parTransId="{CD1790EA-83B7-4F39-A19A-B55E66A5EE4A}" sibTransId="{ADFF6F15-4584-4110-9E5A-A83DD88C3554}"/>
    <dgm:cxn modelId="{188B6DCD-8BB0-42AB-84A5-E14DD8AA3DA9}" srcId="{7FCA8CCB-62F5-480D-99E9-2D0844CD30A0}" destId="{399662DE-3FDB-4BF0-BC81-546C22A5409A}" srcOrd="6" destOrd="1" parTransId="{9E008539-1D92-425C-A8ED-D44A7DB6E3D1}" sibTransId="{4226DD4A-F969-42E5-8DBD-B46D460B23BD}"/>
    <dgm:cxn modelId="{18173D20-E183-48B4-BA77-9299FDDF540B}" srcId="{6F335894-D0C2-4868-AFAC-E287A3AA8803}" destId="{78B4B575-7061-46AF-8D0D-AB75B72F0CD9}" srcOrd="2" destOrd="0" parTransId="{732BD6FE-94BB-45B1-B7B9-B9271E649560}" sibTransId="{43504870-30BC-4482-AF8E-1CB27A3B8F21}"/>
    <dgm:cxn modelId="{D4E77B78-8510-450C-AC04-37FDA3F9701E}" srcId="{78B4B575-7061-46AF-8D0D-AB75B72F0CD9}" destId="{9CEC00FF-89BF-4620-99D1-9F03F51B0AE2}" srcOrd="0" destOrd="2" parTransId="{6E18FEBC-79E5-4B93-B3AD-F0FBA817F371}" sibTransId="{605BF833-76BB-4DFA-B187-EF1A2A8A17F6}"/>
    <dgm:cxn modelId="{F26F24AB-CD78-43EC-BE9B-E45301C79533}" srcId="{78B4B575-7061-46AF-8D0D-AB75B72F0CD9}" destId="{32977223-F9CD-4AA7-8B59-862DE6955174}" srcOrd="1" destOrd="2" parTransId="{210B94D6-8254-492C-8534-A3C654E4ACE8}" sibTransId="{03C73D0F-F6CA-4DEA-BF11-37CF783B63C2}"/>
    <dgm:cxn modelId="{948988FB-8335-412E-8E1A-A69D771D3A17}" srcId="{78B4B575-7061-46AF-8D0D-AB75B72F0CD9}" destId="{622492D2-BEDC-4ABA-99F3-4C9357B60A1D}" srcOrd="2" destOrd="2" parTransId="{4116F24B-D67A-4B79-8CDF-D9439CC37BD1}" sibTransId="{745C9233-2CE4-429A-9ECB-04AD15520879}"/>
    <dgm:cxn modelId="{E30CF588-66B8-433A-9C24-9D64854B3F81}" srcId="{78B4B575-7061-46AF-8D0D-AB75B72F0CD9}" destId="{0ADB5482-504E-4CFA-B1D4-1023F86B3A8A}" srcOrd="3" destOrd="2" parTransId="{03FF4B09-E420-4534-BB2D-1B321E333E3B}" sibTransId="{2A2C2E68-BC55-4589-AAE4-3798BBC74C90}"/>
    <dgm:cxn modelId="{FB677243-843D-4DC4-8E6C-A07976547FC1}" srcId="{78B4B575-7061-46AF-8D0D-AB75B72F0CD9}" destId="{DC0B43D3-E353-4A9F-86C5-6BD7E46735FA}" srcOrd="4" destOrd="2" parTransId="{F32AE3F7-457D-4558-8D59-F31F9B89D30B}" sibTransId="{B4B1572C-DBC0-419E-8B8C-A08F37523672}"/>
    <dgm:cxn modelId="{5A6ED5BF-958F-460B-8B95-E05921DD804F}" srcId="{78B4B575-7061-46AF-8D0D-AB75B72F0CD9}" destId="{8CF69A35-22A0-4D8D-98D0-A4F071AECBF3}" srcOrd="5" destOrd="2" parTransId="{3C63C330-751F-4FD7-8142-012103205A91}" sibTransId="{0B4BE6DD-7604-4C2D-A68D-7767F2B32470}"/>
    <dgm:cxn modelId="{DCA8C099-9069-440B-91A0-147A263CD934}" srcId="{78B4B575-7061-46AF-8D0D-AB75B72F0CD9}" destId="{941C19FB-EDBC-4DB5-ADA4-249BF27A6D52}" srcOrd="6" destOrd="2" parTransId="{2254DA02-E1D8-4AB8-9E76-4958805DCF58}" sibTransId="{E03741FF-3678-4023-AFF0-F5B306EC2DDB}"/>
    <dgm:cxn modelId="{49D6B328-15D9-47D6-8DFF-8C2C314DB6B3}" type="presOf" srcId="{6F335894-D0C2-4868-AFAC-E287A3AA8803}" destId="{49F3F2CE-99D2-404C-A0F6-4DA4B6166B79}" srcOrd="0" destOrd="0" presId="urn:microsoft.com/office/officeart/2009/3/layout/StepUpProcess"/>
    <dgm:cxn modelId="{2C364E3D-E93E-4C7F-AA90-7D7D47716417}" type="presParOf" srcId="{49F3F2CE-99D2-404C-A0F6-4DA4B6166B79}" destId="{1EC23350-41C3-4455-BC36-1492EEBE355E}" srcOrd="0" destOrd="0" presId="urn:microsoft.com/office/officeart/2009/3/layout/StepUpProcess"/>
    <dgm:cxn modelId="{C30E28E8-DCCB-47CF-BC6D-38C18E2AB3A3}" type="presParOf" srcId="{1EC23350-41C3-4455-BC36-1492EEBE355E}" destId="{57EC7998-7244-443E-8356-A23F77FB1FB3}" srcOrd="0" destOrd="0" presId="urn:microsoft.com/office/officeart/2009/3/layout/StepUpProcess"/>
    <dgm:cxn modelId="{30C94BBD-99C8-495A-9197-9DF2E400FE96}" type="presParOf" srcId="{1EC23350-41C3-4455-BC36-1492EEBE355E}" destId="{428503CE-E263-41C0-8D7D-A1311A6B8FA3}" srcOrd="1" destOrd="0" presId="urn:microsoft.com/office/officeart/2009/3/layout/StepUpProcess"/>
    <dgm:cxn modelId="{22A40A69-BF8F-418A-AF35-D5134D844FCB}" type="presOf" srcId="{ED7A6270-85DE-47D6-A9B8-6971090D75A0}" destId="{428503CE-E263-41C0-8D7D-A1311A6B8FA3}" srcOrd="0" destOrd="0" presId="urn:microsoft.com/office/officeart/2009/3/layout/StepUpProcess"/>
    <dgm:cxn modelId="{203B9E1D-BFE3-4375-B485-4D3FF33A93AE}" type="presOf" srcId="{F47CC00B-050C-499A-81ED-6A3D58FCFF0C}" destId="{428503CE-E263-41C0-8D7D-A1311A6B8FA3}" srcOrd="0" destOrd="1" presId="urn:microsoft.com/office/officeart/2009/3/layout/StepUpProcess"/>
    <dgm:cxn modelId="{DFDF449A-696D-47DD-95A4-D8972B318985}" type="presOf" srcId="{EA423950-9565-4429-A8D2-1D2A4BC26A19}" destId="{428503CE-E263-41C0-8D7D-A1311A6B8FA3}" srcOrd="0" destOrd="2" presId="urn:microsoft.com/office/officeart/2009/3/layout/StepUpProcess"/>
    <dgm:cxn modelId="{680CE499-9624-4029-B776-587BB1149515}" type="presOf" srcId="{01DB981D-CC34-4BBE-9603-067226D099DE}" destId="{428503CE-E263-41C0-8D7D-A1311A6B8FA3}" srcOrd="0" destOrd="3" presId="urn:microsoft.com/office/officeart/2009/3/layout/StepUpProcess"/>
    <dgm:cxn modelId="{574E5F4E-BC8D-430B-924C-EE9604724FF1}" type="presOf" srcId="{5A7E82AE-68CE-4F99-A833-1DB6D1FDF6BC}" destId="{428503CE-E263-41C0-8D7D-A1311A6B8FA3}" srcOrd="0" destOrd="4" presId="urn:microsoft.com/office/officeart/2009/3/layout/StepUpProcess"/>
    <dgm:cxn modelId="{99C2CC40-71A9-43A8-8C8E-711BBCA7306E}" type="presOf" srcId="{1544919B-A71C-492B-9E44-1BF0AE19940F}" destId="{428503CE-E263-41C0-8D7D-A1311A6B8FA3}" srcOrd="0" destOrd="5" presId="urn:microsoft.com/office/officeart/2009/3/layout/StepUpProcess"/>
    <dgm:cxn modelId="{26ACC252-D921-4D36-859D-058E70D01AFE}" type="presParOf" srcId="{1EC23350-41C3-4455-BC36-1492EEBE355E}" destId="{AB5B017C-C254-4345-9AE9-F31611121DF0}" srcOrd="2" destOrd="0" presId="urn:microsoft.com/office/officeart/2009/3/layout/StepUpProcess"/>
    <dgm:cxn modelId="{FE417C4D-0B84-4A7F-A443-2F4225020BB2}" type="presParOf" srcId="{49F3F2CE-99D2-404C-A0F6-4DA4B6166B79}" destId="{24FA892A-8739-4002-899E-4663D11DF047}" srcOrd="1" destOrd="0" presId="urn:microsoft.com/office/officeart/2009/3/layout/StepUpProcess"/>
    <dgm:cxn modelId="{027C2463-D2E9-4938-9B36-DAE1109B3FF8}" type="presParOf" srcId="{24FA892A-8739-4002-899E-4663D11DF047}" destId="{82970EAA-396D-45E5-8261-FC35DC3E7A93}" srcOrd="0" destOrd="1" presId="urn:microsoft.com/office/officeart/2009/3/layout/StepUpProcess"/>
    <dgm:cxn modelId="{A1879452-ECCA-4AF0-81E6-110E0AAC4112}" type="presParOf" srcId="{49F3F2CE-99D2-404C-A0F6-4DA4B6166B79}" destId="{504EC117-E8D7-4DE8-A61D-65A0ECAC2E60}" srcOrd="2" destOrd="0" presId="urn:microsoft.com/office/officeart/2009/3/layout/StepUpProcess"/>
    <dgm:cxn modelId="{A61B1997-ABD5-4E36-9009-AB73EB54B687}" type="presParOf" srcId="{504EC117-E8D7-4DE8-A61D-65A0ECAC2E60}" destId="{3FCB7D10-B43D-4D0B-B1DC-D4D8E04C1EEA}" srcOrd="0" destOrd="2" presId="urn:microsoft.com/office/officeart/2009/3/layout/StepUpProcess"/>
    <dgm:cxn modelId="{B25490FF-025E-4EE4-A764-E2CE2F80B54C}" type="presParOf" srcId="{504EC117-E8D7-4DE8-A61D-65A0ECAC2E60}" destId="{C1874238-294C-4AE2-B97E-01BE15B5087B}" srcOrd="1" destOrd="2" presId="urn:microsoft.com/office/officeart/2009/3/layout/StepUpProcess"/>
    <dgm:cxn modelId="{822F80B9-19EC-4F19-B7C8-3EF7517F90B7}" type="presOf" srcId="{7FCA8CCB-62F5-480D-99E9-2D0844CD30A0}" destId="{C1874238-294C-4AE2-B97E-01BE15B5087B}" srcOrd="0" destOrd="0" presId="urn:microsoft.com/office/officeart/2009/3/layout/StepUpProcess"/>
    <dgm:cxn modelId="{CE770C78-7A3C-4D00-A629-5086EBC5D9C5}" type="presOf" srcId="{374B23EF-09E7-45C2-9BDE-40DDE8F83E64}" destId="{C1874238-294C-4AE2-B97E-01BE15B5087B}" srcOrd="0" destOrd="1" presId="urn:microsoft.com/office/officeart/2009/3/layout/StepUpProcess"/>
    <dgm:cxn modelId="{8EEE126B-29F5-498E-8DBE-632899EF1EF6}" type="presOf" srcId="{1A7C51A4-001A-4701-B5E5-19185AF9B093}" destId="{C1874238-294C-4AE2-B97E-01BE15B5087B}" srcOrd="0" destOrd="2" presId="urn:microsoft.com/office/officeart/2009/3/layout/StepUpProcess"/>
    <dgm:cxn modelId="{CB835B24-3D87-4D4E-8A97-8F404C27166F}" type="presOf" srcId="{BA8CDFB4-E6C6-42B8-BEF5-B86BCF0C0470}" destId="{C1874238-294C-4AE2-B97E-01BE15B5087B}" srcOrd="0" destOrd="3" presId="urn:microsoft.com/office/officeart/2009/3/layout/StepUpProcess"/>
    <dgm:cxn modelId="{B51C5007-B674-428B-8F75-4A2887D63A77}" type="presOf" srcId="{C6017B5F-F7A3-49CF-A432-50DA0F3C527C}" destId="{C1874238-294C-4AE2-B97E-01BE15B5087B}" srcOrd="0" destOrd="4" presId="urn:microsoft.com/office/officeart/2009/3/layout/StepUpProcess"/>
    <dgm:cxn modelId="{33709A04-FDC8-4D54-9C52-CE6A3D281839}" type="presOf" srcId="{D1485D56-7CF0-49E5-9E84-9F4D34696D14}" destId="{C1874238-294C-4AE2-B97E-01BE15B5087B}" srcOrd="0" destOrd="5" presId="urn:microsoft.com/office/officeart/2009/3/layout/StepUpProcess"/>
    <dgm:cxn modelId="{7FC8F5C8-7EA3-4BCB-8FA4-B4C7BDBB36FB}" type="presOf" srcId="{23889C17-52AB-4F41-9D9E-F34C8ECDEE95}" destId="{C1874238-294C-4AE2-B97E-01BE15B5087B}" srcOrd="0" destOrd="6" presId="urn:microsoft.com/office/officeart/2009/3/layout/StepUpProcess"/>
    <dgm:cxn modelId="{F04F4573-FB64-4181-B19A-3BFF4A88CE05}" type="presOf" srcId="{399662DE-3FDB-4BF0-BC81-546C22A5409A}" destId="{C1874238-294C-4AE2-B97E-01BE15B5087B}" srcOrd="0" destOrd="7" presId="urn:microsoft.com/office/officeart/2009/3/layout/StepUpProcess"/>
    <dgm:cxn modelId="{88EBC0E1-4641-4A5F-AB16-30C010FCC612}" type="presParOf" srcId="{504EC117-E8D7-4DE8-A61D-65A0ECAC2E60}" destId="{8CBD8C97-F84B-4711-898B-33C145F05CAB}" srcOrd="2" destOrd="2" presId="urn:microsoft.com/office/officeart/2009/3/layout/StepUpProcess"/>
    <dgm:cxn modelId="{1D7DDBE9-3C13-464D-B7FA-A5444414F4C7}" type="presParOf" srcId="{49F3F2CE-99D2-404C-A0F6-4DA4B6166B79}" destId="{B6F4ECAE-3EA2-4EF9-816A-C6B036AD5D7F}" srcOrd="3" destOrd="0" presId="urn:microsoft.com/office/officeart/2009/3/layout/StepUpProcess"/>
    <dgm:cxn modelId="{AF61ED03-CBC4-481A-A6A8-7119898981AD}" type="presParOf" srcId="{B6F4ECAE-3EA2-4EF9-816A-C6B036AD5D7F}" destId="{A7D60949-761C-40FB-95A3-934D0C251568}" srcOrd="0" destOrd="3" presId="urn:microsoft.com/office/officeart/2009/3/layout/StepUpProcess"/>
    <dgm:cxn modelId="{60587880-9A29-43D5-B192-71FA3AC5F31E}" type="presParOf" srcId="{49F3F2CE-99D2-404C-A0F6-4DA4B6166B79}" destId="{DD5A39A7-2212-4884-B501-456241496D2D}" srcOrd="4" destOrd="0" presId="urn:microsoft.com/office/officeart/2009/3/layout/StepUpProcess"/>
    <dgm:cxn modelId="{30C713D3-20B0-4746-B2A7-CBF6C6183007}" type="presParOf" srcId="{DD5A39A7-2212-4884-B501-456241496D2D}" destId="{3DB667E2-55EE-487F-A7BC-AF95EC2EC0AF}" srcOrd="0" destOrd="4" presId="urn:microsoft.com/office/officeart/2009/3/layout/StepUpProcess"/>
    <dgm:cxn modelId="{65C11504-8BC9-44C9-BB4A-4C80F4D0206C}" type="presParOf" srcId="{DD5A39A7-2212-4884-B501-456241496D2D}" destId="{82FF67CF-D72C-4879-94A6-A7DAFF51700C}" srcOrd="1" destOrd="4" presId="urn:microsoft.com/office/officeart/2009/3/layout/StepUpProcess"/>
    <dgm:cxn modelId="{798799D6-5AF9-47D6-B8E6-A55AB146D1B8}" type="presOf" srcId="{78B4B575-7061-46AF-8D0D-AB75B72F0CD9}" destId="{82FF67CF-D72C-4879-94A6-A7DAFF51700C}" srcOrd="0" destOrd="0" presId="urn:microsoft.com/office/officeart/2009/3/layout/StepUpProcess"/>
    <dgm:cxn modelId="{2D99AE63-DC30-45AE-A053-9DC6AED0A5FC}" type="presOf" srcId="{9CEC00FF-89BF-4620-99D1-9F03F51B0AE2}" destId="{82FF67CF-D72C-4879-94A6-A7DAFF51700C}" srcOrd="0" destOrd="1" presId="urn:microsoft.com/office/officeart/2009/3/layout/StepUpProcess"/>
    <dgm:cxn modelId="{AF1E3FED-E3DE-4F77-8602-5A6FE194E6B3}" type="presOf" srcId="{32977223-F9CD-4AA7-8B59-862DE6955174}" destId="{82FF67CF-D72C-4879-94A6-A7DAFF51700C}" srcOrd="0" destOrd="2" presId="urn:microsoft.com/office/officeart/2009/3/layout/StepUpProcess"/>
    <dgm:cxn modelId="{3003E04E-92F3-44D9-B3B4-DA6DAE789EBA}" type="presOf" srcId="{622492D2-BEDC-4ABA-99F3-4C9357B60A1D}" destId="{82FF67CF-D72C-4879-94A6-A7DAFF51700C}" srcOrd="0" destOrd="3" presId="urn:microsoft.com/office/officeart/2009/3/layout/StepUpProcess"/>
    <dgm:cxn modelId="{B2FABA5A-CD29-45AB-84B1-A7C50F4EF0E6}" type="presOf" srcId="{0ADB5482-504E-4CFA-B1D4-1023F86B3A8A}" destId="{82FF67CF-D72C-4879-94A6-A7DAFF51700C}" srcOrd="0" destOrd="4" presId="urn:microsoft.com/office/officeart/2009/3/layout/StepUpProcess"/>
    <dgm:cxn modelId="{13975171-6137-4B06-B828-D7BB9F908919}" type="presOf" srcId="{DC0B43D3-E353-4A9F-86C5-6BD7E46735FA}" destId="{82FF67CF-D72C-4879-94A6-A7DAFF51700C}" srcOrd="0" destOrd="5" presId="urn:microsoft.com/office/officeart/2009/3/layout/StepUpProcess"/>
    <dgm:cxn modelId="{31388956-4EA6-4BCD-9FE8-66521C482E3E}" type="presOf" srcId="{8CF69A35-22A0-4D8D-98D0-A4F071AECBF3}" destId="{82FF67CF-D72C-4879-94A6-A7DAFF51700C}" srcOrd="0" destOrd="6" presId="urn:microsoft.com/office/officeart/2009/3/layout/StepUpProcess"/>
    <dgm:cxn modelId="{C494B123-2380-4459-BD1A-92B9522F3455}" type="presOf" srcId="{941C19FB-EDBC-4DB5-ADA4-249BF27A6D52}" destId="{82FF67CF-D72C-4879-94A6-A7DAFF51700C}" srcOrd="0" destOrd="7" presId="urn:microsoft.com/office/officeart/2009/3/layout/StepUpProcess"/>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A005651-C4A7-4DF3-82A7-1D8B7F5926EF}" type="doc">
      <dgm:prSet loTypeId="urn:microsoft.com/office/officeart/2005/8/layout/hierarchy5" loCatId="hierarchy" qsTypeId="urn:microsoft.com/office/officeart/2005/8/quickstyle/simple3" qsCatId="simple" csTypeId="urn:microsoft.com/office/officeart/2005/8/colors/accent1_2" csCatId="accent1" phldr="1"/>
      <dgm:spPr/>
      <dgm:t>
        <a:bodyPr/>
        <a:lstStyle/>
        <a:p>
          <a:endParaRPr lang="zh-CN" altLang="en-US"/>
        </a:p>
      </dgm:t>
    </dgm:pt>
    <dgm:pt modelId="{5C9AC4F2-0E83-48B6-840B-54BD2A28A033}">
      <dgm:prSet phldrT="[文本]"/>
      <dgm:spPr/>
      <dgm:t>
        <a:bodyPr/>
        <a:lstStyle/>
        <a:p>
          <a:r>
            <a:rPr lang="zh-CN" altLang="en-US" dirty="0"/>
            <a:t>总经理</a:t>
          </a:r>
        </a:p>
      </dgm:t>
    </dgm:pt>
    <dgm:pt modelId="{67B318FE-4183-41CE-85C5-5AAC764732BA}" cxnId="{AA3D76E6-105B-46D0-9543-D0575D2596BF}" type="parTrans">
      <dgm:prSet/>
      <dgm:spPr/>
      <dgm:t>
        <a:bodyPr/>
        <a:lstStyle/>
        <a:p>
          <a:endParaRPr lang="zh-CN" altLang="en-US"/>
        </a:p>
      </dgm:t>
    </dgm:pt>
    <dgm:pt modelId="{2C8CB2AC-B214-4AAE-9BD0-D10FFFFCAE02}" cxnId="{AA3D76E6-105B-46D0-9543-D0575D2596BF}" type="sibTrans">
      <dgm:prSet/>
      <dgm:spPr/>
      <dgm:t>
        <a:bodyPr/>
        <a:lstStyle/>
        <a:p>
          <a:endParaRPr lang="zh-CN" altLang="en-US"/>
        </a:p>
      </dgm:t>
    </dgm:pt>
    <dgm:pt modelId="{122D68BB-9781-4576-8362-B58C939D82D3}">
      <dgm:prSet phldrT="[文本]"/>
      <dgm:spPr/>
      <dgm:t>
        <a:bodyPr/>
        <a:lstStyle/>
        <a:p>
          <a:r>
            <a:rPr lang="zh-CN" altLang="en-US" dirty="0"/>
            <a:t>经理</a:t>
          </a:r>
        </a:p>
      </dgm:t>
    </dgm:pt>
    <dgm:pt modelId="{99F71C7E-7622-4638-BC19-F7D931A725FA}" cxnId="{B469AA3B-7382-40BD-99C6-4DF57060A0CD}" type="parTrans">
      <dgm:prSet/>
      <dgm:spPr/>
      <dgm:t>
        <a:bodyPr/>
        <a:lstStyle/>
        <a:p>
          <a:endParaRPr lang="zh-CN" altLang="en-US"/>
        </a:p>
      </dgm:t>
    </dgm:pt>
    <dgm:pt modelId="{A86A8DEE-4B7E-41AE-83C7-CB8BF18EB7C3}" cxnId="{B469AA3B-7382-40BD-99C6-4DF57060A0CD}" type="sibTrans">
      <dgm:prSet/>
      <dgm:spPr/>
      <dgm:t>
        <a:bodyPr/>
        <a:lstStyle/>
        <a:p>
          <a:endParaRPr lang="zh-CN" altLang="en-US"/>
        </a:p>
      </dgm:t>
    </dgm:pt>
    <dgm:pt modelId="{552394C7-32CC-4104-8C70-7055BCFA5F5E}">
      <dgm:prSet phldrT="[文本]"/>
      <dgm:spPr/>
      <dgm:t>
        <a:bodyPr/>
        <a:lstStyle/>
        <a:p>
          <a:r>
            <a:rPr lang="zh-CN" altLang="en-US" dirty="0"/>
            <a:t>小组长</a:t>
          </a:r>
        </a:p>
      </dgm:t>
    </dgm:pt>
    <dgm:pt modelId="{5C5F1EDC-60AC-43F2-9BD8-AD1C0018E8FB}" cxnId="{50CE5CC1-4D62-495F-8F99-399161C37B2B}" type="parTrans">
      <dgm:prSet/>
      <dgm:spPr/>
      <dgm:t>
        <a:bodyPr/>
        <a:lstStyle/>
        <a:p>
          <a:endParaRPr lang="zh-CN" altLang="en-US"/>
        </a:p>
      </dgm:t>
    </dgm:pt>
    <dgm:pt modelId="{9C06F524-FACB-45A0-B722-C0FDAA1F41B5}" cxnId="{50CE5CC1-4D62-495F-8F99-399161C37B2B}" type="sibTrans">
      <dgm:prSet/>
      <dgm:spPr/>
      <dgm:t>
        <a:bodyPr/>
        <a:lstStyle/>
        <a:p>
          <a:endParaRPr lang="zh-CN" altLang="en-US"/>
        </a:p>
      </dgm:t>
    </dgm:pt>
    <dgm:pt modelId="{4BA6BC36-4686-4BA5-BC39-22445866A5E8}">
      <dgm:prSet phldrT="[文本]"/>
      <dgm:spPr/>
      <dgm:t>
        <a:bodyPr/>
        <a:lstStyle/>
        <a:p>
          <a:r>
            <a:rPr lang="zh-CN" altLang="en-US" dirty="0"/>
            <a:t>小组长</a:t>
          </a:r>
        </a:p>
      </dgm:t>
    </dgm:pt>
    <dgm:pt modelId="{D80598EC-52D7-4D68-9B09-9977E88FD8C6}" cxnId="{FF87443E-648F-4150-86B6-93F1A3823E73}" type="parTrans">
      <dgm:prSet/>
      <dgm:spPr/>
      <dgm:t>
        <a:bodyPr/>
        <a:lstStyle/>
        <a:p>
          <a:endParaRPr lang="zh-CN" altLang="en-US"/>
        </a:p>
      </dgm:t>
    </dgm:pt>
    <dgm:pt modelId="{3B3F7A3E-F295-4DC7-93FE-D4D7AAAA8B20}" cxnId="{FF87443E-648F-4150-86B6-93F1A3823E73}" type="sibTrans">
      <dgm:prSet/>
      <dgm:spPr/>
      <dgm:t>
        <a:bodyPr/>
        <a:lstStyle/>
        <a:p>
          <a:endParaRPr lang="zh-CN" altLang="en-US"/>
        </a:p>
      </dgm:t>
    </dgm:pt>
    <dgm:pt modelId="{78938317-23D9-4B07-AAEA-49B291A9E8BB}">
      <dgm:prSet phldrT="[文本]"/>
      <dgm:spPr/>
      <dgm:t>
        <a:bodyPr/>
        <a:lstStyle/>
        <a:p>
          <a:r>
            <a:rPr lang="zh-CN" altLang="en-US" dirty="0"/>
            <a:t>经理</a:t>
          </a:r>
        </a:p>
      </dgm:t>
    </dgm:pt>
    <dgm:pt modelId="{0DE86E03-C868-4555-A8C7-0F30F7E61E74}" cxnId="{5FF5ECB8-8786-4D01-A43D-66969B69287F}" type="parTrans">
      <dgm:prSet/>
      <dgm:spPr/>
      <dgm:t>
        <a:bodyPr/>
        <a:lstStyle/>
        <a:p>
          <a:endParaRPr lang="zh-CN" altLang="en-US"/>
        </a:p>
      </dgm:t>
    </dgm:pt>
    <dgm:pt modelId="{83E76EEF-F8AD-48CE-B205-F8549D3CEA2C}" cxnId="{5FF5ECB8-8786-4D01-A43D-66969B69287F}" type="sibTrans">
      <dgm:prSet/>
      <dgm:spPr/>
      <dgm:t>
        <a:bodyPr/>
        <a:lstStyle/>
        <a:p>
          <a:endParaRPr lang="zh-CN" altLang="en-US"/>
        </a:p>
      </dgm:t>
    </dgm:pt>
    <dgm:pt modelId="{53829866-16ED-4E66-A055-87CB294432AB}">
      <dgm:prSet phldrT="[文本]"/>
      <dgm:spPr/>
      <dgm:t>
        <a:bodyPr/>
        <a:lstStyle/>
        <a:p>
          <a:r>
            <a:rPr lang="zh-CN" altLang="en-US" dirty="0"/>
            <a:t>小组长</a:t>
          </a:r>
          <a:endParaRPr lang="en-US" altLang="zh-CN" dirty="0"/>
        </a:p>
      </dgm:t>
    </dgm:pt>
    <dgm:pt modelId="{AED19F9D-CE26-4866-9B98-DDB6AB96F28D}" cxnId="{E157E8C3-6A1B-4430-A6C2-38F01DF3BC92}" type="parTrans">
      <dgm:prSet/>
      <dgm:spPr/>
      <dgm:t>
        <a:bodyPr/>
        <a:lstStyle/>
        <a:p>
          <a:endParaRPr lang="zh-CN" altLang="en-US"/>
        </a:p>
      </dgm:t>
    </dgm:pt>
    <dgm:pt modelId="{2F1DA55C-08D8-437C-AB5A-4E1FF25EF9DD}" cxnId="{E157E8C3-6A1B-4430-A6C2-38F01DF3BC92}" type="sibTrans">
      <dgm:prSet/>
      <dgm:spPr/>
      <dgm:t>
        <a:bodyPr/>
        <a:lstStyle/>
        <a:p>
          <a:endParaRPr lang="zh-CN" altLang="en-US"/>
        </a:p>
      </dgm:t>
    </dgm:pt>
    <dgm:pt modelId="{033DDDEC-D98C-4BA2-ABC2-6C6D6C8BC8C8}">
      <dgm:prSet phldrT="[文本]"/>
      <dgm:spPr/>
      <dgm:t>
        <a:bodyPr/>
        <a:lstStyle/>
        <a:p>
          <a:r>
            <a:rPr lang="zh-CN" altLang="en-US" dirty="0"/>
            <a:t>小组长</a:t>
          </a:r>
          <a:endParaRPr lang="en-US" altLang="zh-CN" dirty="0"/>
        </a:p>
      </dgm:t>
    </dgm:pt>
    <dgm:pt modelId="{791395E3-759C-4F15-B489-F59EF5A265CA}" cxnId="{A4A9A560-C09C-449A-B2D9-74ACA8F5B6B3}" type="parTrans">
      <dgm:prSet/>
      <dgm:spPr/>
      <dgm:t>
        <a:bodyPr/>
        <a:lstStyle/>
        <a:p>
          <a:endParaRPr lang="zh-CN" altLang="en-US"/>
        </a:p>
      </dgm:t>
    </dgm:pt>
    <dgm:pt modelId="{BA913F00-DB39-42B4-8150-746CA8C81B97}" cxnId="{A4A9A560-C09C-449A-B2D9-74ACA8F5B6B3}" type="sibTrans">
      <dgm:prSet/>
      <dgm:spPr/>
      <dgm:t>
        <a:bodyPr/>
        <a:lstStyle/>
        <a:p>
          <a:endParaRPr lang="zh-CN" altLang="en-US"/>
        </a:p>
      </dgm:t>
    </dgm:pt>
    <dgm:pt modelId="{611736EA-FF81-4660-9295-A9C11EE88E78}">
      <dgm:prSet phldrT="[文本]"/>
      <dgm:spPr/>
      <dgm:t>
        <a:bodyPr/>
        <a:lstStyle/>
        <a:p>
          <a:r>
            <a:rPr lang="zh-CN" altLang="en-US" dirty="0"/>
            <a:t>员工</a:t>
          </a:r>
        </a:p>
      </dgm:t>
    </dgm:pt>
    <dgm:pt modelId="{6C61C0FB-F6FD-498C-9DA9-929C04145122}" cxnId="{BB4139E9-2738-470E-A5D1-31A95D2BFF60}" type="parTrans">
      <dgm:prSet/>
      <dgm:spPr/>
      <dgm:t>
        <a:bodyPr/>
        <a:lstStyle/>
        <a:p>
          <a:endParaRPr lang="zh-CN" altLang="en-US"/>
        </a:p>
      </dgm:t>
    </dgm:pt>
    <dgm:pt modelId="{88161E69-FC21-47FC-A1E2-49CAA1A54631}" cxnId="{BB4139E9-2738-470E-A5D1-31A95D2BFF60}" type="sibTrans">
      <dgm:prSet/>
      <dgm:spPr/>
      <dgm:t>
        <a:bodyPr/>
        <a:lstStyle/>
        <a:p>
          <a:endParaRPr lang="zh-CN" altLang="en-US"/>
        </a:p>
      </dgm:t>
    </dgm:pt>
    <dgm:pt modelId="{E5163CF1-16BE-45AD-9CFE-D688A6E0016D}">
      <dgm:prSet phldrT="[文本]"/>
      <dgm:spPr/>
      <dgm:t>
        <a:bodyPr/>
        <a:lstStyle/>
        <a:p>
          <a:r>
            <a:rPr lang="zh-CN" altLang="en-US" dirty="0"/>
            <a:t>员工</a:t>
          </a:r>
        </a:p>
      </dgm:t>
    </dgm:pt>
    <dgm:pt modelId="{F3678389-6E4D-4705-A514-B19899CF61F0}" cxnId="{B4F8E7FB-11D7-4DBF-B7C0-96B990A5985B}" type="parTrans">
      <dgm:prSet/>
      <dgm:spPr/>
      <dgm:t>
        <a:bodyPr/>
        <a:lstStyle/>
        <a:p>
          <a:endParaRPr lang="zh-CN" altLang="en-US"/>
        </a:p>
      </dgm:t>
    </dgm:pt>
    <dgm:pt modelId="{E9BE8DE9-A46F-466A-B97D-ABC585539A4E}" cxnId="{B4F8E7FB-11D7-4DBF-B7C0-96B990A5985B}" type="sibTrans">
      <dgm:prSet/>
      <dgm:spPr/>
      <dgm:t>
        <a:bodyPr/>
        <a:lstStyle/>
        <a:p>
          <a:endParaRPr lang="zh-CN" altLang="en-US"/>
        </a:p>
      </dgm:t>
    </dgm:pt>
    <dgm:pt modelId="{FD490793-1A6A-459D-B23C-2B4ABFFEE409}">
      <dgm:prSet phldrT="[文本]"/>
      <dgm:spPr/>
      <dgm:t>
        <a:bodyPr/>
        <a:lstStyle/>
        <a:p>
          <a:r>
            <a:rPr lang="zh-CN" altLang="en-US" dirty="0"/>
            <a:t>员工</a:t>
          </a:r>
        </a:p>
      </dgm:t>
    </dgm:pt>
    <dgm:pt modelId="{D762B9DB-6B15-4F23-B350-7729F902DBB9}" cxnId="{F026D466-0798-445D-B367-F25077C47E6C}" type="parTrans">
      <dgm:prSet/>
      <dgm:spPr/>
      <dgm:t>
        <a:bodyPr/>
        <a:lstStyle/>
        <a:p>
          <a:endParaRPr lang="zh-CN" altLang="en-US"/>
        </a:p>
      </dgm:t>
    </dgm:pt>
    <dgm:pt modelId="{E9253517-0144-4A71-9293-A0D4E53F1AB5}" cxnId="{F026D466-0798-445D-B367-F25077C47E6C}" type="sibTrans">
      <dgm:prSet/>
      <dgm:spPr/>
      <dgm:t>
        <a:bodyPr/>
        <a:lstStyle/>
        <a:p>
          <a:endParaRPr lang="zh-CN" altLang="en-US"/>
        </a:p>
      </dgm:t>
    </dgm:pt>
    <dgm:pt modelId="{83384AAD-339F-4BA9-A924-9822BBADB495}">
      <dgm:prSet phldrT="[文本]"/>
      <dgm:spPr/>
      <dgm:t>
        <a:bodyPr/>
        <a:lstStyle/>
        <a:p>
          <a:r>
            <a:rPr lang="zh-CN" altLang="en-US" dirty="0"/>
            <a:t>员工</a:t>
          </a:r>
        </a:p>
      </dgm:t>
    </dgm:pt>
    <dgm:pt modelId="{A52425BF-8B34-4954-AA2A-3980640E3769}" cxnId="{37F6AE66-6804-4EE2-8A23-99F360538EF9}" type="parTrans">
      <dgm:prSet/>
      <dgm:spPr/>
      <dgm:t>
        <a:bodyPr/>
        <a:lstStyle/>
        <a:p>
          <a:endParaRPr lang="zh-CN" altLang="en-US"/>
        </a:p>
      </dgm:t>
    </dgm:pt>
    <dgm:pt modelId="{ABDF6F34-B594-4126-8F80-56ADCA624AB1}" cxnId="{37F6AE66-6804-4EE2-8A23-99F360538EF9}" type="sibTrans">
      <dgm:prSet/>
      <dgm:spPr/>
      <dgm:t>
        <a:bodyPr/>
        <a:lstStyle/>
        <a:p>
          <a:endParaRPr lang="zh-CN" altLang="en-US"/>
        </a:p>
      </dgm:t>
    </dgm:pt>
    <dgm:pt modelId="{D2278DF3-1881-4391-B77D-9D9CF65EE15B}">
      <dgm:prSet phldrT="[文本]"/>
      <dgm:spPr/>
      <dgm:t>
        <a:bodyPr/>
        <a:lstStyle/>
        <a:p>
          <a:r>
            <a:rPr lang="zh-CN" altLang="en-US" dirty="0"/>
            <a:t>员工</a:t>
          </a:r>
        </a:p>
      </dgm:t>
    </dgm:pt>
    <dgm:pt modelId="{98ACBAC5-10C2-45BF-935E-5E3A432799D7}" cxnId="{7520D9E1-08B2-4F8C-BDDF-9428D7D07048}" type="parTrans">
      <dgm:prSet/>
      <dgm:spPr/>
      <dgm:t>
        <a:bodyPr/>
        <a:lstStyle/>
        <a:p>
          <a:endParaRPr lang="zh-CN" altLang="en-US"/>
        </a:p>
      </dgm:t>
    </dgm:pt>
    <dgm:pt modelId="{D5EF2C2B-33ED-4322-8CC2-B60559402D6E}" cxnId="{7520D9E1-08B2-4F8C-BDDF-9428D7D07048}" type="sibTrans">
      <dgm:prSet/>
      <dgm:spPr/>
      <dgm:t>
        <a:bodyPr/>
        <a:lstStyle/>
        <a:p>
          <a:endParaRPr lang="zh-CN" altLang="en-US"/>
        </a:p>
      </dgm:t>
    </dgm:pt>
    <dgm:pt modelId="{01CA94EC-970D-4BC0-8996-0312ADE68031}">
      <dgm:prSet phldrT="[文本]"/>
      <dgm:spPr/>
      <dgm:t>
        <a:bodyPr/>
        <a:lstStyle/>
        <a:p>
          <a:r>
            <a:rPr lang="zh-CN" altLang="en-US" dirty="0"/>
            <a:t>员工</a:t>
          </a:r>
          <a:endParaRPr lang="en-US" altLang="zh-CN" dirty="0"/>
        </a:p>
      </dgm:t>
    </dgm:pt>
    <dgm:pt modelId="{37DF2CCB-C7E7-4443-8C62-57727422605D}" cxnId="{F53EA8BD-6F85-4D9D-8BCF-F2BCEEAEF4D5}" type="parTrans">
      <dgm:prSet/>
      <dgm:spPr/>
      <dgm:t>
        <a:bodyPr/>
        <a:lstStyle/>
        <a:p>
          <a:endParaRPr lang="zh-CN" altLang="en-US"/>
        </a:p>
      </dgm:t>
    </dgm:pt>
    <dgm:pt modelId="{94AD23B7-A8E3-4706-B61B-FC2C5AA3107B}" cxnId="{F53EA8BD-6F85-4D9D-8BCF-F2BCEEAEF4D5}" type="sibTrans">
      <dgm:prSet/>
      <dgm:spPr/>
      <dgm:t>
        <a:bodyPr/>
        <a:lstStyle/>
        <a:p>
          <a:endParaRPr lang="zh-CN" altLang="en-US"/>
        </a:p>
      </dgm:t>
    </dgm:pt>
    <dgm:pt modelId="{76F92677-D557-4B46-B7FB-C9CB56FC8C49}">
      <dgm:prSet phldrT="[文本]"/>
      <dgm:spPr/>
      <dgm:t>
        <a:bodyPr/>
        <a:lstStyle/>
        <a:p>
          <a:r>
            <a:rPr lang="zh-CN" altLang="en-US" dirty="0"/>
            <a:t>员工</a:t>
          </a:r>
          <a:endParaRPr lang="en-US" altLang="zh-CN" dirty="0"/>
        </a:p>
      </dgm:t>
    </dgm:pt>
    <dgm:pt modelId="{512B0421-1D20-496D-B40B-4BEB7EF1B4DB}" cxnId="{24C87A8A-8075-47C2-A5D8-D48359C5023C}" type="parTrans">
      <dgm:prSet/>
      <dgm:spPr/>
      <dgm:t>
        <a:bodyPr/>
        <a:lstStyle/>
        <a:p>
          <a:endParaRPr lang="zh-CN" altLang="en-US"/>
        </a:p>
      </dgm:t>
    </dgm:pt>
    <dgm:pt modelId="{4E55B1D1-2C25-431E-B6D1-8F4A3EFD60AE}" cxnId="{24C87A8A-8075-47C2-A5D8-D48359C5023C}" type="sibTrans">
      <dgm:prSet/>
      <dgm:spPr/>
      <dgm:t>
        <a:bodyPr/>
        <a:lstStyle/>
        <a:p>
          <a:endParaRPr lang="zh-CN" altLang="en-US"/>
        </a:p>
      </dgm:t>
    </dgm:pt>
    <dgm:pt modelId="{1EC2E685-10FA-41D1-92F4-221D818AD672}">
      <dgm:prSet phldrT="[文本]"/>
      <dgm:spPr/>
      <dgm:t>
        <a:bodyPr/>
        <a:lstStyle/>
        <a:p>
          <a:r>
            <a:rPr lang="zh-CN" altLang="en-US" dirty="0"/>
            <a:t>员工</a:t>
          </a:r>
          <a:endParaRPr lang="en-US" altLang="zh-CN" dirty="0"/>
        </a:p>
      </dgm:t>
    </dgm:pt>
    <dgm:pt modelId="{B4B2706D-214F-4AF0-AB50-8E31E711F2E9}" cxnId="{A3866A36-9FE2-4A97-BC41-A804CB6EEC2E}" type="parTrans">
      <dgm:prSet/>
      <dgm:spPr/>
      <dgm:t>
        <a:bodyPr/>
        <a:lstStyle/>
        <a:p>
          <a:endParaRPr lang="zh-CN" altLang="en-US"/>
        </a:p>
      </dgm:t>
    </dgm:pt>
    <dgm:pt modelId="{464A7EB4-F689-478A-807F-63DB7AF1C007}" cxnId="{A3866A36-9FE2-4A97-BC41-A804CB6EEC2E}" type="sibTrans">
      <dgm:prSet/>
      <dgm:spPr/>
      <dgm:t>
        <a:bodyPr/>
        <a:lstStyle/>
        <a:p>
          <a:endParaRPr lang="zh-CN" altLang="en-US"/>
        </a:p>
      </dgm:t>
    </dgm:pt>
    <dgm:pt modelId="{40EFE1DF-CEA3-4400-AFA4-5927E558B4EF}">
      <dgm:prSet phldrT="[文本]"/>
      <dgm:spPr/>
      <dgm:t>
        <a:bodyPr/>
        <a:lstStyle/>
        <a:p>
          <a:r>
            <a:rPr lang="zh-CN" altLang="en-US" dirty="0"/>
            <a:t>员工</a:t>
          </a:r>
          <a:endParaRPr lang="en-US" altLang="zh-CN" dirty="0"/>
        </a:p>
      </dgm:t>
    </dgm:pt>
    <dgm:pt modelId="{19AD88C5-EBD3-437E-81FA-4F195495CE34}" cxnId="{E18192C7-CC80-4CCA-AAF1-CE8770AF1071}" type="parTrans">
      <dgm:prSet/>
      <dgm:spPr/>
      <dgm:t>
        <a:bodyPr/>
        <a:lstStyle/>
        <a:p>
          <a:endParaRPr lang="zh-CN" altLang="en-US"/>
        </a:p>
      </dgm:t>
    </dgm:pt>
    <dgm:pt modelId="{5F5D7C77-9AFA-45E7-8EA5-D09AA8A3240C}" cxnId="{E18192C7-CC80-4CCA-AAF1-CE8770AF1071}" type="sibTrans">
      <dgm:prSet/>
      <dgm:spPr/>
      <dgm:t>
        <a:bodyPr/>
        <a:lstStyle/>
        <a:p>
          <a:endParaRPr lang="zh-CN" altLang="en-US"/>
        </a:p>
      </dgm:t>
    </dgm:pt>
    <dgm:pt modelId="{1DB0B12E-060D-4034-BCF8-1A7803DEC1CA}" type="pres">
      <dgm:prSet presAssocID="{BA005651-C4A7-4DF3-82A7-1D8B7F5926EF}" presName="mainComposite" presStyleCnt="0">
        <dgm:presLayoutVars>
          <dgm:chPref val="1"/>
          <dgm:dir/>
          <dgm:animOne val="branch"/>
          <dgm:animLvl val="lvl"/>
          <dgm:resizeHandles val="exact"/>
        </dgm:presLayoutVars>
      </dgm:prSet>
      <dgm:spPr/>
    </dgm:pt>
    <dgm:pt modelId="{BFF3E9C2-A494-435F-A33E-F5F811D5E1BD}" type="pres">
      <dgm:prSet presAssocID="{BA005651-C4A7-4DF3-82A7-1D8B7F5926EF}" presName="hierFlow" presStyleCnt="0"/>
      <dgm:spPr/>
    </dgm:pt>
    <dgm:pt modelId="{827ECE26-D620-4375-8D76-A9D9555E6849}" type="pres">
      <dgm:prSet presAssocID="{BA005651-C4A7-4DF3-82A7-1D8B7F5926EF}" presName="hierChild1" presStyleCnt="0">
        <dgm:presLayoutVars>
          <dgm:chPref val="1"/>
          <dgm:animOne val="branch"/>
          <dgm:animLvl val="lvl"/>
        </dgm:presLayoutVars>
      </dgm:prSet>
      <dgm:spPr/>
    </dgm:pt>
    <dgm:pt modelId="{5F5CF3E4-292C-4FAC-83F2-583DF9CD9090}" type="pres">
      <dgm:prSet presAssocID="{5C9AC4F2-0E83-48B6-840B-54BD2A28A033}" presName="Name17" presStyleCnt="0"/>
      <dgm:spPr/>
    </dgm:pt>
    <dgm:pt modelId="{6C898313-5F1D-4FE2-9C55-C075872FC34A}" type="pres">
      <dgm:prSet presAssocID="{5C9AC4F2-0E83-48B6-840B-54BD2A28A033}" presName="level1Shape" presStyleLbl="node0" presStyleIdx="0" presStyleCnt="1" custScaleX="62753" custScaleY="303356">
        <dgm:presLayoutVars>
          <dgm:chPref val="3"/>
        </dgm:presLayoutVars>
      </dgm:prSet>
      <dgm:spPr>
        <a:prstGeom prst="ellipse">
          <a:avLst/>
        </a:prstGeom>
      </dgm:spPr>
    </dgm:pt>
    <dgm:pt modelId="{663F0101-C880-4CE0-BF80-AF9C11F8C8D2}" type="pres">
      <dgm:prSet presAssocID="{5C9AC4F2-0E83-48B6-840B-54BD2A28A033}" presName="hierChild2" presStyleCnt="0"/>
      <dgm:spPr/>
    </dgm:pt>
    <dgm:pt modelId="{B11E5B11-A55F-49D1-A6DB-100473ED0D25}" type="pres">
      <dgm:prSet presAssocID="{99F71C7E-7622-4638-BC19-F7D931A725FA}" presName="Name25" presStyleLbl="parChTrans1D2" presStyleIdx="0" presStyleCnt="2"/>
      <dgm:spPr/>
    </dgm:pt>
    <dgm:pt modelId="{70DD0E86-BAE6-49CF-B8E9-CB1CF9777852}" type="pres">
      <dgm:prSet presAssocID="{99F71C7E-7622-4638-BC19-F7D931A725FA}" presName="connTx" presStyleLbl="parChTrans1D2" presStyleIdx="0" presStyleCnt="2"/>
      <dgm:spPr/>
    </dgm:pt>
    <dgm:pt modelId="{E6853608-9D2F-4AD0-AEDD-AFFA5909FDBC}" type="pres">
      <dgm:prSet presAssocID="{122D68BB-9781-4576-8362-B58C939D82D3}" presName="Name30" presStyleCnt="0"/>
      <dgm:spPr/>
    </dgm:pt>
    <dgm:pt modelId="{6A4F9A08-D8BA-4A3B-A6B4-FC5941B1AEB4}" type="pres">
      <dgm:prSet presAssocID="{122D68BB-9781-4576-8362-B58C939D82D3}" presName="level2Shape" presStyleLbl="node2" presStyleIdx="0" presStyleCnt="2"/>
      <dgm:spPr/>
    </dgm:pt>
    <dgm:pt modelId="{B7973BA5-4D3E-459C-AB62-67211AC9388E}" type="pres">
      <dgm:prSet presAssocID="{122D68BB-9781-4576-8362-B58C939D82D3}" presName="hierChild3" presStyleCnt="0"/>
      <dgm:spPr/>
    </dgm:pt>
    <dgm:pt modelId="{5E90C8E0-88AF-470E-BF9C-EE270B379F15}" type="pres">
      <dgm:prSet presAssocID="{5C5F1EDC-60AC-43F2-9BD8-AD1C0018E8FB}" presName="Name25" presStyleLbl="parChTrans1D3" presStyleIdx="0" presStyleCnt="4"/>
      <dgm:spPr/>
    </dgm:pt>
    <dgm:pt modelId="{0201A8C4-B924-4182-AFE8-D376C059F66C}" type="pres">
      <dgm:prSet presAssocID="{5C5F1EDC-60AC-43F2-9BD8-AD1C0018E8FB}" presName="connTx" presStyleLbl="parChTrans1D3" presStyleIdx="0" presStyleCnt="4"/>
      <dgm:spPr/>
    </dgm:pt>
    <dgm:pt modelId="{9FEC0572-16CB-49F7-8CDC-DEE6C8790B7E}" type="pres">
      <dgm:prSet presAssocID="{552394C7-32CC-4104-8C70-7055BCFA5F5E}" presName="Name30" presStyleCnt="0"/>
      <dgm:spPr/>
    </dgm:pt>
    <dgm:pt modelId="{A75A7D9C-6777-40AC-824D-F5C1A007464C}" type="pres">
      <dgm:prSet presAssocID="{552394C7-32CC-4104-8C70-7055BCFA5F5E}" presName="level2Shape" presStyleLbl="node3" presStyleIdx="0" presStyleCnt="4"/>
      <dgm:spPr/>
    </dgm:pt>
    <dgm:pt modelId="{F98994F0-B001-43F3-8528-7107857B8B58}" type="pres">
      <dgm:prSet presAssocID="{552394C7-32CC-4104-8C70-7055BCFA5F5E}" presName="hierChild3" presStyleCnt="0"/>
      <dgm:spPr/>
    </dgm:pt>
    <dgm:pt modelId="{720D270E-0947-42BA-A70E-21A933378AD3}" type="pres">
      <dgm:prSet presAssocID="{6C61C0FB-F6FD-498C-9DA9-929C04145122}" presName="Name25" presStyleLbl="parChTrans1D4" presStyleIdx="0" presStyleCnt="9"/>
      <dgm:spPr/>
    </dgm:pt>
    <dgm:pt modelId="{DC6495AC-112F-47DA-92F5-FC65C5A9EEC5}" type="pres">
      <dgm:prSet presAssocID="{6C61C0FB-F6FD-498C-9DA9-929C04145122}" presName="connTx" presStyleLbl="parChTrans1D4" presStyleIdx="0" presStyleCnt="9"/>
      <dgm:spPr/>
    </dgm:pt>
    <dgm:pt modelId="{DBABC8FC-9982-431D-A1CB-BF7EE152B729}" type="pres">
      <dgm:prSet presAssocID="{611736EA-FF81-4660-9295-A9C11EE88E78}" presName="Name30" presStyleCnt="0"/>
      <dgm:spPr/>
    </dgm:pt>
    <dgm:pt modelId="{C19B1E8F-1873-4EC4-9F0A-2ECE509309A8}" type="pres">
      <dgm:prSet presAssocID="{611736EA-FF81-4660-9295-A9C11EE88E78}" presName="level2Shape" presStyleLbl="node4" presStyleIdx="0" presStyleCnt="9"/>
      <dgm:spPr/>
    </dgm:pt>
    <dgm:pt modelId="{41B6A013-4A86-4EFB-BA92-D057B14CB7AB}" type="pres">
      <dgm:prSet presAssocID="{611736EA-FF81-4660-9295-A9C11EE88E78}" presName="hierChild3" presStyleCnt="0"/>
      <dgm:spPr/>
    </dgm:pt>
    <dgm:pt modelId="{EAC0062B-DC53-4723-B848-40F6C4F6D30B}" type="pres">
      <dgm:prSet presAssocID="{F3678389-6E4D-4705-A514-B19899CF61F0}" presName="Name25" presStyleLbl="parChTrans1D4" presStyleIdx="1" presStyleCnt="9"/>
      <dgm:spPr/>
    </dgm:pt>
    <dgm:pt modelId="{F208EEE6-4127-4E7E-ACD9-3D1F23FB0DE2}" type="pres">
      <dgm:prSet presAssocID="{F3678389-6E4D-4705-A514-B19899CF61F0}" presName="connTx" presStyleLbl="parChTrans1D4" presStyleIdx="1" presStyleCnt="9"/>
      <dgm:spPr/>
    </dgm:pt>
    <dgm:pt modelId="{3643651C-4ABA-43ED-9C3D-46A6D80E6336}" type="pres">
      <dgm:prSet presAssocID="{E5163CF1-16BE-45AD-9CFE-D688A6E0016D}" presName="Name30" presStyleCnt="0"/>
      <dgm:spPr/>
    </dgm:pt>
    <dgm:pt modelId="{01766473-83C9-4058-9647-ED329F712749}" type="pres">
      <dgm:prSet presAssocID="{E5163CF1-16BE-45AD-9CFE-D688A6E0016D}" presName="level2Shape" presStyleLbl="node4" presStyleIdx="1" presStyleCnt="9"/>
      <dgm:spPr/>
    </dgm:pt>
    <dgm:pt modelId="{5812C81D-9B00-423D-92E6-A3DF06CF8160}" type="pres">
      <dgm:prSet presAssocID="{E5163CF1-16BE-45AD-9CFE-D688A6E0016D}" presName="hierChild3" presStyleCnt="0"/>
      <dgm:spPr/>
    </dgm:pt>
    <dgm:pt modelId="{79AC1C22-2801-4580-8942-8AB3C11A06A7}" type="pres">
      <dgm:prSet presAssocID="{D762B9DB-6B15-4F23-B350-7729F902DBB9}" presName="Name25" presStyleLbl="parChTrans1D4" presStyleIdx="2" presStyleCnt="9"/>
      <dgm:spPr/>
    </dgm:pt>
    <dgm:pt modelId="{7573C302-ACBA-47DC-918C-90C533357A12}" type="pres">
      <dgm:prSet presAssocID="{D762B9DB-6B15-4F23-B350-7729F902DBB9}" presName="connTx" presStyleLbl="parChTrans1D4" presStyleIdx="2" presStyleCnt="9"/>
      <dgm:spPr/>
    </dgm:pt>
    <dgm:pt modelId="{D1713DF4-80E0-46DB-80AF-D0B2A68F07EF}" type="pres">
      <dgm:prSet presAssocID="{FD490793-1A6A-459D-B23C-2B4ABFFEE409}" presName="Name30" presStyleCnt="0"/>
      <dgm:spPr/>
    </dgm:pt>
    <dgm:pt modelId="{BBCCC740-C6F9-44E8-B39E-2710515AF117}" type="pres">
      <dgm:prSet presAssocID="{FD490793-1A6A-459D-B23C-2B4ABFFEE409}" presName="level2Shape" presStyleLbl="node4" presStyleIdx="2" presStyleCnt="9"/>
      <dgm:spPr/>
    </dgm:pt>
    <dgm:pt modelId="{6312D77D-97FD-4883-A84B-E71AF302CA0E}" type="pres">
      <dgm:prSet presAssocID="{FD490793-1A6A-459D-B23C-2B4ABFFEE409}" presName="hierChild3" presStyleCnt="0"/>
      <dgm:spPr/>
    </dgm:pt>
    <dgm:pt modelId="{DB4E4B73-5621-4EAC-9F58-C1DA3996F396}" type="pres">
      <dgm:prSet presAssocID="{D80598EC-52D7-4D68-9B09-9977E88FD8C6}" presName="Name25" presStyleLbl="parChTrans1D3" presStyleIdx="1" presStyleCnt="4"/>
      <dgm:spPr/>
    </dgm:pt>
    <dgm:pt modelId="{698A277C-4014-4421-A4A7-511B1D255B2E}" type="pres">
      <dgm:prSet presAssocID="{D80598EC-52D7-4D68-9B09-9977E88FD8C6}" presName="connTx" presStyleLbl="parChTrans1D3" presStyleIdx="1" presStyleCnt="4"/>
      <dgm:spPr/>
    </dgm:pt>
    <dgm:pt modelId="{F4CF059A-363D-4AD3-BD45-7B1E88F890BC}" type="pres">
      <dgm:prSet presAssocID="{4BA6BC36-4686-4BA5-BC39-22445866A5E8}" presName="Name30" presStyleCnt="0"/>
      <dgm:spPr/>
    </dgm:pt>
    <dgm:pt modelId="{CC8355AA-07E1-4BDC-806F-3F8768FC561C}" type="pres">
      <dgm:prSet presAssocID="{4BA6BC36-4686-4BA5-BC39-22445866A5E8}" presName="level2Shape" presStyleLbl="node3" presStyleIdx="1" presStyleCnt="4"/>
      <dgm:spPr/>
    </dgm:pt>
    <dgm:pt modelId="{7D85E20D-9D9C-4E1E-A443-41F9323503D9}" type="pres">
      <dgm:prSet presAssocID="{4BA6BC36-4686-4BA5-BC39-22445866A5E8}" presName="hierChild3" presStyleCnt="0"/>
      <dgm:spPr/>
    </dgm:pt>
    <dgm:pt modelId="{8384FA06-D9ED-45C0-96E8-6C49B113FE0E}" type="pres">
      <dgm:prSet presAssocID="{A52425BF-8B34-4954-AA2A-3980640E3769}" presName="Name25" presStyleLbl="parChTrans1D4" presStyleIdx="3" presStyleCnt="9"/>
      <dgm:spPr/>
    </dgm:pt>
    <dgm:pt modelId="{6D05947B-2E1B-42FE-A88D-3D7CA20809C6}" type="pres">
      <dgm:prSet presAssocID="{A52425BF-8B34-4954-AA2A-3980640E3769}" presName="connTx" presStyleLbl="parChTrans1D4" presStyleIdx="3" presStyleCnt="9"/>
      <dgm:spPr/>
    </dgm:pt>
    <dgm:pt modelId="{D9E600DB-A944-48FE-A1FE-72F2F8D157C4}" type="pres">
      <dgm:prSet presAssocID="{83384AAD-339F-4BA9-A924-9822BBADB495}" presName="Name30" presStyleCnt="0"/>
      <dgm:spPr/>
    </dgm:pt>
    <dgm:pt modelId="{E76B570B-24C5-4E9D-8650-310C9FAAF88D}" type="pres">
      <dgm:prSet presAssocID="{83384AAD-339F-4BA9-A924-9822BBADB495}" presName="level2Shape" presStyleLbl="node4" presStyleIdx="3" presStyleCnt="9"/>
      <dgm:spPr/>
    </dgm:pt>
    <dgm:pt modelId="{FD2181E8-7FB1-4D68-8C18-4C4AF354F46C}" type="pres">
      <dgm:prSet presAssocID="{83384AAD-339F-4BA9-A924-9822BBADB495}" presName="hierChild3" presStyleCnt="0"/>
      <dgm:spPr/>
    </dgm:pt>
    <dgm:pt modelId="{D15DEF5B-DA0E-490C-8258-17B82E226561}" type="pres">
      <dgm:prSet presAssocID="{98ACBAC5-10C2-45BF-935E-5E3A432799D7}" presName="Name25" presStyleLbl="parChTrans1D4" presStyleIdx="4" presStyleCnt="9"/>
      <dgm:spPr/>
    </dgm:pt>
    <dgm:pt modelId="{FAE4EBAB-9DC1-48E1-920D-CDD8ACEAC7ED}" type="pres">
      <dgm:prSet presAssocID="{98ACBAC5-10C2-45BF-935E-5E3A432799D7}" presName="connTx" presStyleLbl="parChTrans1D4" presStyleIdx="4" presStyleCnt="9"/>
      <dgm:spPr/>
    </dgm:pt>
    <dgm:pt modelId="{63A5482F-B885-4C41-BA60-1EA57532CF4F}" type="pres">
      <dgm:prSet presAssocID="{D2278DF3-1881-4391-B77D-9D9CF65EE15B}" presName="Name30" presStyleCnt="0"/>
      <dgm:spPr/>
    </dgm:pt>
    <dgm:pt modelId="{4AFC8B0F-048F-4315-885F-E1998D3ED496}" type="pres">
      <dgm:prSet presAssocID="{D2278DF3-1881-4391-B77D-9D9CF65EE15B}" presName="level2Shape" presStyleLbl="node4" presStyleIdx="4" presStyleCnt="9"/>
      <dgm:spPr/>
    </dgm:pt>
    <dgm:pt modelId="{18CFD7CF-604F-4817-A927-07E03A8BD569}" type="pres">
      <dgm:prSet presAssocID="{D2278DF3-1881-4391-B77D-9D9CF65EE15B}" presName="hierChild3" presStyleCnt="0"/>
      <dgm:spPr/>
    </dgm:pt>
    <dgm:pt modelId="{A73CDC8A-52F0-4E6D-ADF6-00C3CB895B14}" type="pres">
      <dgm:prSet presAssocID="{0DE86E03-C868-4555-A8C7-0F30F7E61E74}" presName="Name25" presStyleLbl="parChTrans1D2" presStyleIdx="1" presStyleCnt="2"/>
      <dgm:spPr/>
    </dgm:pt>
    <dgm:pt modelId="{E174F90F-ACC5-47A8-BFBC-F5793D146271}" type="pres">
      <dgm:prSet presAssocID="{0DE86E03-C868-4555-A8C7-0F30F7E61E74}" presName="connTx" presStyleLbl="parChTrans1D2" presStyleIdx="1" presStyleCnt="2"/>
      <dgm:spPr/>
    </dgm:pt>
    <dgm:pt modelId="{4A08737A-8DAB-4331-A8C8-7FEF61002700}" type="pres">
      <dgm:prSet presAssocID="{78938317-23D9-4B07-AAEA-49B291A9E8BB}" presName="Name30" presStyleCnt="0"/>
      <dgm:spPr/>
    </dgm:pt>
    <dgm:pt modelId="{D87AF9C5-BF57-48B9-AD2F-F21DCED20EDD}" type="pres">
      <dgm:prSet presAssocID="{78938317-23D9-4B07-AAEA-49B291A9E8BB}" presName="level2Shape" presStyleLbl="node2" presStyleIdx="1" presStyleCnt="2"/>
      <dgm:spPr/>
    </dgm:pt>
    <dgm:pt modelId="{3E01A157-EBA6-4EA9-BB84-962D12003E67}" type="pres">
      <dgm:prSet presAssocID="{78938317-23D9-4B07-AAEA-49B291A9E8BB}" presName="hierChild3" presStyleCnt="0"/>
      <dgm:spPr/>
    </dgm:pt>
    <dgm:pt modelId="{451650C8-5271-4138-A022-A4DFE6169C71}" type="pres">
      <dgm:prSet presAssocID="{AED19F9D-CE26-4866-9B98-DDB6AB96F28D}" presName="Name25" presStyleLbl="parChTrans1D3" presStyleIdx="2" presStyleCnt="4"/>
      <dgm:spPr/>
    </dgm:pt>
    <dgm:pt modelId="{FCDB5A29-45A5-4054-97C6-91028F7C9D27}" type="pres">
      <dgm:prSet presAssocID="{AED19F9D-CE26-4866-9B98-DDB6AB96F28D}" presName="connTx" presStyleLbl="parChTrans1D3" presStyleIdx="2" presStyleCnt="4"/>
      <dgm:spPr/>
    </dgm:pt>
    <dgm:pt modelId="{26B7105D-00B8-4F17-AD3B-104DAEC62B4C}" type="pres">
      <dgm:prSet presAssocID="{53829866-16ED-4E66-A055-87CB294432AB}" presName="Name30" presStyleCnt="0"/>
      <dgm:spPr/>
    </dgm:pt>
    <dgm:pt modelId="{01EA394B-156B-488C-B9DF-B9B240A93C85}" type="pres">
      <dgm:prSet presAssocID="{53829866-16ED-4E66-A055-87CB294432AB}" presName="level2Shape" presStyleLbl="node3" presStyleIdx="2" presStyleCnt="4"/>
      <dgm:spPr/>
    </dgm:pt>
    <dgm:pt modelId="{EE016576-332A-4AF0-84E6-0C617196174E}" type="pres">
      <dgm:prSet presAssocID="{53829866-16ED-4E66-A055-87CB294432AB}" presName="hierChild3" presStyleCnt="0"/>
      <dgm:spPr/>
    </dgm:pt>
    <dgm:pt modelId="{07EDEF9A-2686-46FE-B48B-BD1A8135F6E5}" type="pres">
      <dgm:prSet presAssocID="{37DF2CCB-C7E7-4443-8C62-57727422605D}" presName="Name25" presStyleLbl="parChTrans1D4" presStyleIdx="5" presStyleCnt="9"/>
      <dgm:spPr/>
    </dgm:pt>
    <dgm:pt modelId="{AC630BB2-6401-4D3C-88EB-E136AF906848}" type="pres">
      <dgm:prSet presAssocID="{37DF2CCB-C7E7-4443-8C62-57727422605D}" presName="connTx" presStyleLbl="parChTrans1D4" presStyleIdx="5" presStyleCnt="9"/>
      <dgm:spPr/>
    </dgm:pt>
    <dgm:pt modelId="{B69B9296-99B3-4DEE-9D85-3343AA9739C5}" type="pres">
      <dgm:prSet presAssocID="{01CA94EC-970D-4BC0-8996-0312ADE68031}" presName="Name30" presStyleCnt="0"/>
      <dgm:spPr/>
    </dgm:pt>
    <dgm:pt modelId="{AFD91C35-0248-422A-B383-BEFFA3806609}" type="pres">
      <dgm:prSet presAssocID="{01CA94EC-970D-4BC0-8996-0312ADE68031}" presName="level2Shape" presStyleLbl="node4" presStyleIdx="5" presStyleCnt="9"/>
      <dgm:spPr/>
    </dgm:pt>
    <dgm:pt modelId="{7DF83390-0E14-4B55-AB6D-65F257942C9D}" type="pres">
      <dgm:prSet presAssocID="{01CA94EC-970D-4BC0-8996-0312ADE68031}" presName="hierChild3" presStyleCnt="0"/>
      <dgm:spPr/>
    </dgm:pt>
    <dgm:pt modelId="{E6F6E253-4F73-4A2E-A898-19867736A161}" type="pres">
      <dgm:prSet presAssocID="{512B0421-1D20-496D-B40B-4BEB7EF1B4DB}" presName="Name25" presStyleLbl="parChTrans1D4" presStyleIdx="6" presStyleCnt="9"/>
      <dgm:spPr/>
    </dgm:pt>
    <dgm:pt modelId="{D797CE53-E6D3-45E1-B09C-1E0F579F3682}" type="pres">
      <dgm:prSet presAssocID="{512B0421-1D20-496D-B40B-4BEB7EF1B4DB}" presName="connTx" presStyleLbl="parChTrans1D4" presStyleIdx="6" presStyleCnt="9"/>
      <dgm:spPr/>
    </dgm:pt>
    <dgm:pt modelId="{19C181F7-ABE1-4FD4-AB09-BC0E9DA66AE6}" type="pres">
      <dgm:prSet presAssocID="{76F92677-D557-4B46-B7FB-C9CB56FC8C49}" presName="Name30" presStyleCnt="0"/>
      <dgm:spPr/>
    </dgm:pt>
    <dgm:pt modelId="{45E3CA4F-C022-4032-B072-77C3D0DDB7AD}" type="pres">
      <dgm:prSet presAssocID="{76F92677-D557-4B46-B7FB-C9CB56FC8C49}" presName="level2Shape" presStyleLbl="node4" presStyleIdx="6" presStyleCnt="9"/>
      <dgm:spPr/>
    </dgm:pt>
    <dgm:pt modelId="{A80B4A1A-7918-4785-87AF-EB5F7CB70E39}" type="pres">
      <dgm:prSet presAssocID="{76F92677-D557-4B46-B7FB-C9CB56FC8C49}" presName="hierChild3" presStyleCnt="0"/>
      <dgm:spPr/>
    </dgm:pt>
    <dgm:pt modelId="{169B8FCA-DE13-4F5C-945F-16FF25175277}" type="pres">
      <dgm:prSet presAssocID="{791395E3-759C-4F15-B489-F59EF5A265CA}" presName="Name25" presStyleLbl="parChTrans1D3" presStyleIdx="3" presStyleCnt="4"/>
      <dgm:spPr/>
    </dgm:pt>
    <dgm:pt modelId="{06E05CF8-775F-4D28-829F-CA17AC655E45}" type="pres">
      <dgm:prSet presAssocID="{791395E3-759C-4F15-B489-F59EF5A265CA}" presName="connTx" presStyleLbl="parChTrans1D3" presStyleIdx="3" presStyleCnt="4"/>
      <dgm:spPr/>
    </dgm:pt>
    <dgm:pt modelId="{F8993A11-7841-4DAF-87A4-9D81AB56F0EB}" type="pres">
      <dgm:prSet presAssocID="{033DDDEC-D98C-4BA2-ABC2-6C6D6C8BC8C8}" presName="Name30" presStyleCnt="0"/>
      <dgm:spPr/>
    </dgm:pt>
    <dgm:pt modelId="{98C5B331-6AEE-4D12-B8D4-30FEA9C791E6}" type="pres">
      <dgm:prSet presAssocID="{033DDDEC-D98C-4BA2-ABC2-6C6D6C8BC8C8}" presName="level2Shape" presStyleLbl="node3" presStyleIdx="3" presStyleCnt="4"/>
      <dgm:spPr/>
    </dgm:pt>
    <dgm:pt modelId="{E1D5FEF0-A638-48FA-9E0E-46C723DA7133}" type="pres">
      <dgm:prSet presAssocID="{033DDDEC-D98C-4BA2-ABC2-6C6D6C8BC8C8}" presName="hierChild3" presStyleCnt="0"/>
      <dgm:spPr/>
    </dgm:pt>
    <dgm:pt modelId="{E17A6094-8FFF-42A1-94F8-C7293DD3002A}" type="pres">
      <dgm:prSet presAssocID="{B4B2706D-214F-4AF0-AB50-8E31E711F2E9}" presName="Name25" presStyleLbl="parChTrans1D4" presStyleIdx="7" presStyleCnt="9"/>
      <dgm:spPr/>
    </dgm:pt>
    <dgm:pt modelId="{99EBFF53-C217-4327-AC17-7A167A4DD51A}" type="pres">
      <dgm:prSet presAssocID="{B4B2706D-214F-4AF0-AB50-8E31E711F2E9}" presName="connTx" presStyleLbl="parChTrans1D4" presStyleIdx="7" presStyleCnt="9"/>
      <dgm:spPr/>
    </dgm:pt>
    <dgm:pt modelId="{20D564DC-B79E-4457-A579-226034136017}" type="pres">
      <dgm:prSet presAssocID="{1EC2E685-10FA-41D1-92F4-221D818AD672}" presName="Name30" presStyleCnt="0"/>
      <dgm:spPr/>
    </dgm:pt>
    <dgm:pt modelId="{D80D32FB-F206-4B95-9B68-E55CD45CAEA6}" type="pres">
      <dgm:prSet presAssocID="{1EC2E685-10FA-41D1-92F4-221D818AD672}" presName="level2Shape" presStyleLbl="node4" presStyleIdx="7" presStyleCnt="9"/>
      <dgm:spPr/>
    </dgm:pt>
    <dgm:pt modelId="{73332430-126D-4412-B1BF-4E0FFE441AEE}" type="pres">
      <dgm:prSet presAssocID="{1EC2E685-10FA-41D1-92F4-221D818AD672}" presName="hierChild3" presStyleCnt="0"/>
      <dgm:spPr/>
    </dgm:pt>
    <dgm:pt modelId="{7A03EB70-9748-46F8-BF51-D929DC157E21}" type="pres">
      <dgm:prSet presAssocID="{19AD88C5-EBD3-437E-81FA-4F195495CE34}" presName="Name25" presStyleLbl="parChTrans1D4" presStyleIdx="8" presStyleCnt="9"/>
      <dgm:spPr/>
    </dgm:pt>
    <dgm:pt modelId="{8DABE41B-1B62-48D3-BB5B-5FCED693286C}" type="pres">
      <dgm:prSet presAssocID="{19AD88C5-EBD3-437E-81FA-4F195495CE34}" presName="connTx" presStyleLbl="parChTrans1D4" presStyleIdx="8" presStyleCnt="9"/>
      <dgm:spPr/>
    </dgm:pt>
    <dgm:pt modelId="{44BF2A51-9188-492C-BA7F-323EAAD8E351}" type="pres">
      <dgm:prSet presAssocID="{40EFE1DF-CEA3-4400-AFA4-5927E558B4EF}" presName="Name30" presStyleCnt="0"/>
      <dgm:spPr/>
    </dgm:pt>
    <dgm:pt modelId="{B6A4784A-AF03-4EB1-8597-5AFE5EA3970C}" type="pres">
      <dgm:prSet presAssocID="{40EFE1DF-CEA3-4400-AFA4-5927E558B4EF}" presName="level2Shape" presStyleLbl="node4" presStyleIdx="8" presStyleCnt="9"/>
      <dgm:spPr/>
    </dgm:pt>
    <dgm:pt modelId="{0B4947B9-AEC9-4CE4-B7FC-FFBE378AEFCB}" type="pres">
      <dgm:prSet presAssocID="{40EFE1DF-CEA3-4400-AFA4-5927E558B4EF}" presName="hierChild3" presStyleCnt="0"/>
      <dgm:spPr/>
    </dgm:pt>
    <dgm:pt modelId="{D4C12AE5-1EDF-404E-B1E1-89B479CFAEC0}" type="pres">
      <dgm:prSet presAssocID="{BA005651-C4A7-4DF3-82A7-1D8B7F5926EF}" presName="bgShapesFlow" presStyleCnt="0"/>
      <dgm:spPr/>
    </dgm:pt>
  </dgm:ptLst>
  <dgm:cxnLst>
    <dgm:cxn modelId="{80A21809-0846-43ED-819B-D0089AD48044}" type="presOf" srcId="{78938317-23D9-4B07-AAEA-49B291A9E8BB}" destId="{D87AF9C5-BF57-48B9-AD2F-F21DCED20EDD}" srcOrd="0" destOrd="0" presId="urn:microsoft.com/office/officeart/2005/8/layout/hierarchy5"/>
    <dgm:cxn modelId="{211F780A-FA24-4BD9-876D-D2A7814A99BC}" type="presOf" srcId="{512B0421-1D20-496D-B40B-4BEB7EF1B4DB}" destId="{E6F6E253-4F73-4A2E-A898-19867736A161}" srcOrd="0" destOrd="0" presId="urn:microsoft.com/office/officeart/2005/8/layout/hierarchy5"/>
    <dgm:cxn modelId="{377CA917-F7E2-45EF-9BF3-36685EB90E28}" type="presOf" srcId="{122D68BB-9781-4576-8362-B58C939D82D3}" destId="{6A4F9A08-D8BA-4A3B-A6B4-FC5941B1AEB4}" srcOrd="0" destOrd="0" presId="urn:microsoft.com/office/officeart/2005/8/layout/hierarchy5"/>
    <dgm:cxn modelId="{22A7C12D-6402-4A0F-8696-C62B995E2ADF}" type="presOf" srcId="{791395E3-759C-4F15-B489-F59EF5A265CA}" destId="{169B8FCA-DE13-4F5C-945F-16FF25175277}" srcOrd="0" destOrd="0" presId="urn:microsoft.com/office/officeart/2005/8/layout/hierarchy5"/>
    <dgm:cxn modelId="{79F2912F-E3F7-4ABE-932D-4E60EE92DA8B}" type="presOf" srcId="{FD490793-1A6A-459D-B23C-2B4ABFFEE409}" destId="{BBCCC740-C6F9-44E8-B39E-2710515AF117}" srcOrd="0" destOrd="0" presId="urn:microsoft.com/office/officeart/2005/8/layout/hierarchy5"/>
    <dgm:cxn modelId="{62DB952F-97E9-4ADF-8256-702913BAADBC}" type="presOf" srcId="{D80598EC-52D7-4D68-9B09-9977E88FD8C6}" destId="{698A277C-4014-4421-A4A7-511B1D255B2E}" srcOrd="1" destOrd="0" presId="urn:microsoft.com/office/officeart/2005/8/layout/hierarchy5"/>
    <dgm:cxn modelId="{A3866A36-9FE2-4A97-BC41-A804CB6EEC2E}" srcId="{033DDDEC-D98C-4BA2-ABC2-6C6D6C8BC8C8}" destId="{1EC2E685-10FA-41D1-92F4-221D818AD672}" srcOrd="0" destOrd="0" parTransId="{B4B2706D-214F-4AF0-AB50-8E31E711F2E9}" sibTransId="{464A7EB4-F689-478A-807F-63DB7AF1C007}"/>
    <dgm:cxn modelId="{C4D18838-B88B-4080-8812-C9C8310F8BD4}" type="presOf" srcId="{99F71C7E-7622-4638-BC19-F7D931A725FA}" destId="{70DD0E86-BAE6-49CF-B8E9-CB1CF9777852}" srcOrd="1" destOrd="0" presId="urn:microsoft.com/office/officeart/2005/8/layout/hierarchy5"/>
    <dgm:cxn modelId="{B469AA3B-7382-40BD-99C6-4DF57060A0CD}" srcId="{5C9AC4F2-0E83-48B6-840B-54BD2A28A033}" destId="{122D68BB-9781-4576-8362-B58C939D82D3}" srcOrd="0" destOrd="0" parTransId="{99F71C7E-7622-4638-BC19-F7D931A725FA}" sibTransId="{A86A8DEE-4B7E-41AE-83C7-CB8BF18EB7C3}"/>
    <dgm:cxn modelId="{1487EB3B-B674-4B40-BF09-85E9849910FD}" type="presOf" srcId="{83384AAD-339F-4BA9-A924-9822BBADB495}" destId="{E76B570B-24C5-4E9D-8650-310C9FAAF88D}" srcOrd="0" destOrd="0" presId="urn:microsoft.com/office/officeart/2005/8/layout/hierarchy5"/>
    <dgm:cxn modelId="{FF87443E-648F-4150-86B6-93F1A3823E73}" srcId="{122D68BB-9781-4576-8362-B58C939D82D3}" destId="{4BA6BC36-4686-4BA5-BC39-22445866A5E8}" srcOrd="1" destOrd="0" parTransId="{D80598EC-52D7-4D68-9B09-9977E88FD8C6}" sibTransId="{3B3F7A3E-F295-4DC7-93FE-D4D7AAAA8B20}"/>
    <dgm:cxn modelId="{A4A9A560-C09C-449A-B2D9-74ACA8F5B6B3}" srcId="{78938317-23D9-4B07-AAEA-49B291A9E8BB}" destId="{033DDDEC-D98C-4BA2-ABC2-6C6D6C8BC8C8}" srcOrd="1" destOrd="0" parTransId="{791395E3-759C-4F15-B489-F59EF5A265CA}" sibTransId="{BA913F00-DB39-42B4-8150-746CA8C81B97}"/>
    <dgm:cxn modelId="{FDCCF841-3722-483A-BC41-8C37F5BB5A86}" type="presOf" srcId="{98ACBAC5-10C2-45BF-935E-5E3A432799D7}" destId="{FAE4EBAB-9DC1-48E1-920D-CDD8ACEAC7ED}" srcOrd="1" destOrd="0" presId="urn:microsoft.com/office/officeart/2005/8/layout/hierarchy5"/>
    <dgm:cxn modelId="{099B9A64-5B0F-4B23-9435-21C2932721AE}" type="presOf" srcId="{5C5F1EDC-60AC-43F2-9BD8-AD1C0018E8FB}" destId="{5E90C8E0-88AF-470E-BF9C-EE270B379F15}" srcOrd="0" destOrd="0" presId="urn:microsoft.com/office/officeart/2005/8/layout/hierarchy5"/>
    <dgm:cxn modelId="{78EFE864-4FE2-4E61-94E5-CA587419EAAB}" type="presOf" srcId="{37DF2CCB-C7E7-4443-8C62-57727422605D}" destId="{07EDEF9A-2686-46FE-B48B-BD1A8135F6E5}" srcOrd="0" destOrd="0" presId="urn:microsoft.com/office/officeart/2005/8/layout/hierarchy5"/>
    <dgm:cxn modelId="{37F6AE66-6804-4EE2-8A23-99F360538EF9}" srcId="{4BA6BC36-4686-4BA5-BC39-22445866A5E8}" destId="{83384AAD-339F-4BA9-A924-9822BBADB495}" srcOrd="0" destOrd="0" parTransId="{A52425BF-8B34-4954-AA2A-3980640E3769}" sibTransId="{ABDF6F34-B594-4126-8F80-56ADCA624AB1}"/>
    <dgm:cxn modelId="{F026D466-0798-445D-B367-F25077C47E6C}" srcId="{552394C7-32CC-4104-8C70-7055BCFA5F5E}" destId="{FD490793-1A6A-459D-B23C-2B4ABFFEE409}" srcOrd="2" destOrd="0" parTransId="{D762B9DB-6B15-4F23-B350-7729F902DBB9}" sibTransId="{E9253517-0144-4A71-9293-A0D4E53F1AB5}"/>
    <dgm:cxn modelId="{3240FB48-9215-4CD8-B42A-7E6CB46F57D4}" type="presOf" srcId="{E5163CF1-16BE-45AD-9CFE-D688A6E0016D}" destId="{01766473-83C9-4058-9647-ED329F712749}" srcOrd="0" destOrd="0" presId="urn:microsoft.com/office/officeart/2005/8/layout/hierarchy5"/>
    <dgm:cxn modelId="{FBA2294E-3E60-4FBC-A58D-82FC3A7B8A0F}" type="presOf" srcId="{5C5F1EDC-60AC-43F2-9BD8-AD1C0018E8FB}" destId="{0201A8C4-B924-4182-AFE8-D376C059F66C}" srcOrd="1" destOrd="0" presId="urn:microsoft.com/office/officeart/2005/8/layout/hierarchy5"/>
    <dgm:cxn modelId="{2C6F8953-E1C7-4742-93E9-B3206B4BCAC6}" type="presOf" srcId="{D80598EC-52D7-4D68-9B09-9977E88FD8C6}" destId="{DB4E4B73-5621-4EAC-9F58-C1DA3996F396}" srcOrd="0" destOrd="0" presId="urn:microsoft.com/office/officeart/2005/8/layout/hierarchy5"/>
    <dgm:cxn modelId="{42B6CC54-A3BD-4B66-886E-3894DA69FA85}" type="presOf" srcId="{552394C7-32CC-4104-8C70-7055BCFA5F5E}" destId="{A75A7D9C-6777-40AC-824D-F5C1A007464C}" srcOrd="0" destOrd="0" presId="urn:microsoft.com/office/officeart/2005/8/layout/hierarchy5"/>
    <dgm:cxn modelId="{4F9C0257-D708-4F07-87C0-D5AD380E3065}" type="presOf" srcId="{F3678389-6E4D-4705-A514-B19899CF61F0}" destId="{F208EEE6-4127-4E7E-ACD9-3D1F23FB0DE2}" srcOrd="1" destOrd="0" presId="urn:microsoft.com/office/officeart/2005/8/layout/hierarchy5"/>
    <dgm:cxn modelId="{460FDB78-2686-406A-8BED-B14487BC5ED1}" type="presOf" srcId="{033DDDEC-D98C-4BA2-ABC2-6C6D6C8BC8C8}" destId="{98C5B331-6AEE-4D12-B8D4-30FEA9C791E6}" srcOrd="0" destOrd="0" presId="urn:microsoft.com/office/officeart/2005/8/layout/hierarchy5"/>
    <dgm:cxn modelId="{E82E227C-87DB-43EA-9440-6F99557C2B36}" type="presOf" srcId="{BA005651-C4A7-4DF3-82A7-1D8B7F5926EF}" destId="{1DB0B12E-060D-4034-BCF8-1A7803DEC1CA}" srcOrd="0" destOrd="0" presId="urn:microsoft.com/office/officeart/2005/8/layout/hierarchy5"/>
    <dgm:cxn modelId="{F00DD47D-34D7-41D2-A5F2-7ABFA72ECBE3}" type="presOf" srcId="{76F92677-D557-4B46-B7FB-C9CB56FC8C49}" destId="{45E3CA4F-C022-4032-B072-77C3D0DDB7AD}" srcOrd="0" destOrd="0" presId="urn:microsoft.com/office/officeart/2005/8/layout/hierarchy5"/>
    <dgm:cxn modelId="{21303C81-78AF-47EB-8775-8A2CA2E35CA0}" type="presOf" srcId="{53829866-16ED-4E66-A055-87CB294432AB}" destId="{01EA394B-156B-488C-B9DF-B9B240A93C85}" srcOrd="0" destOrd="0" presId="urn:microsoft.com/office/officeart/2005/8/layout/hierarchy5"/>
    <dgm:cxn modelId="{3A54A184-94B1-4B6C-8F70-D12B9D2206D2}" type="presOf" srcId="{99F71C7E-7622-4638-BC19-F7D931A725FA}" destId="{B11E5B11-A55F-49D1-A6DB-100473ED0D25}" srcOrd="0" destOrd="0" presId="urn:microsoft.com/office/officeart/2005/8/layout/hierarchy5"/>
    <dgm:cxn modelId="{1EBAF285-9800-4F1C-8E5F-AA17FA1BD727}" type="presOf" srcId="{0DE86E03-C868-4555-A8C7-0F30F7E61E74}" destId="{E174F90F-ACC5-47A8-BFBC-F5793D146271}" srcOrd="1" destOrd="0" presId="urn:microsoft.com/office/officeart/2005/8/layout/hierarchy5"/>
    <dgm:cxn modelId="{24C87A8A-8075-47C2-A5D8-D48359C5023C}" srcId="{53829866-16ED-4E66-A055-87CB294432AB}" destId="{76F92677-D557-4B46-B7FB-C9CB56FC8C49}" srcOrd="1" destOrd="0" parTransId="{512B0421-1D20-496D-B40B-4BEB7EF1B4DB}" sibTransId="{4E55B1D1-2C25-431E-B6D1-8F4A3EFD60AE}"/>
    <dgm:cxn modelId="{97D1E995-1ED1-4AF9-8CE9-2D297556C130}" type="presOf" srcId="{A52425BF-8B34-4954-AA2A-3980640E3769}" destId="{6D05947B-2E1B-42FE-A88D-3D7CA20809C6}" srcOrd="1" destOrd="0" presId="urn:microsoft.com/office/officeart/2005/8/layout/hierarchy5"/>
    <dgm:cxn modelId="{4654BD9A-D078-41D8-B4C5-70E50683E857}" type="presOf" srcId="{611736EA-FF81-4660-9295-A9C11EE88E78}" destId="{C19B1E8F-1873-4EC4-9F0A-2ECE509309A8}" srcOrd="0" destOrd="0" presId="urn:microsoft.com/office/officeart/2005/8/layout/hierarchy5"/>
    <dgm:cxn modelId="{9D0B0A9D-C206-4E57-93BB-BA2036EDEB1E}" type="presOf" srcId="{791395E3-759C-4F15-B489-F59EF5A265CA}" destId="{06E05CF8-775F-4D28-829F-CA17AC655E45}" srcOrd="1" destOrd="0" presId="urn:microsoft.com/office/officeart/2005/8/layout/hierarchy5"/>
    <dgm:cxn modelId="{82B51B9D-4432-447B-AC4F-47A14AFBF67B}" type="presOf" srcId="{AED19F9D-CE26-4866-9B98-DDB6AB96F28D}" destId="{451650C8-5271-4138-A022-A4DFE6169C71}" srcOrd="0" destOrd="0" presId="urn:microsoft.com/office/officeart/2005/8/layout/hierarchy5"/>
    <dgm:cxn modelId="{5E45B8A2-F4A9-4F74-9F39-9CCC7E1BBE3D}" type="presOf" srcId="{A52425BF-8B34-4954-AA2A-3980640E3769}" destId="{8384FA06-D9ED-45C0-96E8-6C49B113FE0E}" srcOrd="0" destOrd="0" presId="urn:microsoft.com/office/officeart/2005/8/layout/hierarchy5"/>
    <dgm:cxn modelId="{C81DFEAC-2381-4481-ABFA-D7B520019046}" type="presOf" srcId="{4BA6BC36-4686-4BA5-BC39-22445866A5E8}" destId="{CC8355AA-07E1-4BDC-806F-3F8768FC561C}" srcOrd="0" destOrd="0" presId="urn:microsoft.com/office/officeart/2005/8/layout/hierarchy5"/>
    <dgm:cxn modelId="{0F9B63B0-4828-4CA4-9937-2439A351997F}" type="presOf" srcId="{0DE86E03-C868-4555-A8C7-0F30F7E61E74}" destId="{A73CDC8A-52F0-4E6D-ADF6-00C3CB895B14}" srcOrd="0" destOrd="0" presId="urn:microsoft.com/office/officeart/2005/8/layout/hierarchy5"/>
    <dgm:cxn modelId="{8B4194B6-8A10-4900-B3B8-F1DCD4500133}" type="presOf" srcId="{AED19F9D-CE26-4866-9B98-DDB6AB96F28D}" destId="{FCDB5A29-45A5-4054-97C6-91028F7C9D27}" srcOrd="1" destOrd="0" presId="urn:microsoft.com/office/officeart/2005/8/layout/hierarchy5"/>
    <dgm:cxn modelId="{5FF5ECB8-8786-4D01-A43D-66969B69287F}" srcId="{5C9AC4F2-0E83-48B6-840B-54BD2A28A033}" destId="{78938317-23D9-4B07-AAEA-49B291A9E8BB}" srcOrd="1" destOrd="0" parTransId="{0DE86E03-C868-4555-A8C7-0F30F7E61E74}" sibTransId="{83E76EEF-F8AD-48CE-B205-F8549D3CEA2C}"/>
    <dgm:cxn modelId="{F53EA8BD-6F85-4D9D-8BCF-F2BCEEAEF4D5}" srcId="{53829866-16ED-4E66-A055-87CB294432AB}" destId="{01CA94EC-970D-4BC0-8996-0312ADE68031}" srcOrd="0" destOrd="0" parTransId="{37DF2CCB-C7E7-4443-8C62-57727422605D}" sibTransId="{94AD23B7-A8E3-4706-B61B-FC2C5AA3107B}"/>
    <dgm:cxn modelId="{84C0F1BE-DACC-49F8-A4AC-528D36767B92}" type="presOf" srcId="{D762B9DB-6B15-4F23-B350-7729F902DBB9}" destId="{7573C302-ACBA-47DC-918C-90C533357A12}" srcOrd="1" destOrd="0" presId="urn:microsoft.com/office/officeart/2005/8/layout/hierarchy5"/>
    <dgm:cxn modelId="{0EC2B9BF-0F9C-4356-A07F-407DED31CA7B}" type="presOf" srcId="{37DF2CCB-C7E7-4443-8C62-57727422605D}" destId="{AC630BB2-6401-4D3C-88EB-E136AF906848}" srcOrd="1" destOrd="0" presId="urn:microsoft.com/office/officeart/2005/8/layout/hierarchy5"/>
    <dgm:cxn modelId="{B7200EC0-DA85-4CDC-A363-8146C3065677}" type="presOf" srcId="{B4B2706D-214F-4AF0-AB50-8E31E711F2E9}" destId="{99EBFF53-C217-4327-AC17-7A167A4DD51A}" srcOrd="1" destOrd="0" presId="urn:microsoft.com/office/officeart/2005/8/layout/hierarchy5"/>
    <dgm:cxn modelId="{50CE5CC1-4D62-495F-8F99-399161C37B2B}" srcId="{122D68BB-9781-4576-8362-B58C939D82D3}" destId="{552394C7-32CC-4104-8C70-7055BCFA5F5E}" srcOrd="0" destOrd="0" parTransId="{5C5F1EDC-60AC-43F2-9BD8-AD1C0018E8FB}" sibTransId="{9C06F524-FACB-45A0-B722-C0FDAA1F41B5}"/>
    <dgm:cxn modelId="{FD89E2C3-74B2-4526-B7F7-CC37FA9925E8}" type="presOf" srcId="{D762B9DB-6B15-4F23-B350-7729F902DBB9}" destId="{79AC1C22-2801-4580-8942-8AB3C11A06A7}" srcOrd="0" destOrd="0" presId="urn:microsoft.com/office/officeart/2005/8/layout/hierarchy5"/>
    <dgm:cxn modelId="{E157E8C3-6A1B-4430-A6C2-38F01DF3BC92}" srcId="{78938317-23D9-4B07-AAEA-49B291A9E8BB}" destId="{53829866-16ED-4E66-A055-87CB294432AB}" srcOrd="0" destOrd="0" parTransId="{AED19F9D-CE26-4866-9B98-DDB6AB96F28D}" sibTransId="{2F1DA55C-08D8-437C-AB5A-4E1FF25EF9DD}"/>
    <dgm:cxn modelId="{E18192C7-CC80-4CCA-AAF1-CE8770AF1071}" srcId="{033DDDEC-D98C-4BA2-ABC2-6C6D6C8BC8C8}" destId="{40EFE1DF-CEA3-4400-AFA4-5927E558B4EF}" srcOrd="1" destOrd="0" parTransId="{19AD88C5-EBD3-437E-81FA-4F195495CE34}" sibTransId="{5F5D7C77-9AFA-45E7-8EA5-D09AA8A3240C}"/>
    <dgm:cxn modelId="{8F09DFC8-7306-42ED-BF61-988BB077C874}" type="presOf" srcId="{6C61C0FB-F6FD-498C-9DA9-929C04145122}" destId="{DC6495AC-112F-47DA-92F5-FC65C5A9EEC5}" srcOrd="1" destOrd="0" presId="urn:microsoft.com/office/officeart/2005/8/layout/hierarchy5"/>
    <dgm:cxn modelId="{A97EA5C9-D7B5-4128-B70D-057388042EBF}" type="presOf" srcId="{01CA94EC-970D-4BC0-8996-0312ADE68031}" destId="{AFD91C35-0248-422A-B383-BEFFA3806609}" srcOrd="0" destOrd="0" presId="urn:microsoft.com/office/officeart/2005/8/layout/hierarchy5"/>
    <dgm:cxn modelId="{7D62EACF-4B52-4E1C-8ACE-145426B5ECC0}" type="presOf" srcId="{512B0421-1D20-496D-B40B-4BEB7EF1B4DB}" destId="{D797CE53-E6D3-45E1-B09C-1E0F579F3682}" srcOrd="1" destOrd="0" presId="urn:microsoft.com/office/officeart/2005/8/layout/hierarchy5"/>
    <dgm:cxn modelId="{39916ED0-24CE-4B02-B05A-9B07A898EEFD}" type="presOf" srcId="{19AD88C5-EBD3-437E-81FA-4F195495CE34}" destId="{8DABE41B-1B62-48D3-BB5B-5FCED693286C}" srcOrd="1" destOrd="0" presId="urn:microsoft.com/office/officeart/2005/8/layout/hierarchy5"/>
    <dgm:cxn modelId="{48170DD5-B152-404B-AEE1-DEF8355439D6}" type="presOf" srcId="{6C61C0FB-F6FD-498C-9DA9-929C04145122}" destId="{720D270E-0947-42BA-A70E-21A933378AD3}" srcOrd="0" destOrd="0" presId="urn:microsoft.com/office/officeart/2005/8/layout/hierarchy5"/>
    <dgm:cxn modelId="{D235ECDE-A67F-401F-8211-C697E0721299}" type="presOf" srcId="{98ACBAC5-10C2-45BF-935E-5E3A432799D7}" destId="{D15DEF5B-DA0E-490C-8258-17B82E226561}" srcOrd="0" destOrd="0" presId="urn:microsoft.com/office/officeart/2005/8/layout/hierarchy5"/>
    <dgm:cxn modelId="{7520D9E1-08B2-4F8C-BDDF-9428D7D07048}" srcId="{4BA6BC36-4686-4BA5-BC39-22445866A5E8}" destId="{D2278DF3-1881-4391-B77D-9D9CF65EE15B}" srcOrd="1" destOrd="0" parTransId="{98ACBAC5-10C2-45BF-935E-5E3A432799D7}" sibTransId="{D5EF2C2B-33ED-4322-8CC2-B60559402D6E}"/>
    <dgm:cxn modelId="{A74C12E2-D0AE-4A5D-AC52-8D1D867D6BD8}" type="presOf" srcId="{1EC2E685-10FA-41D1-92F4-221D818AD672}" destId="{D80D32FB-F206-4B95-9B68-E55CD45CAEA6}" srcOrd="0" destOrd="0" presId="urn:microsoft.com/office/officeart/2005/8/layout/hierarchy5"/>
    <dgm:cxn modelId="{AA3D76E6-105B-46D0-9543-D0575D2596BF}" srcId="{BA005651-C4A7-4DF3-82A7-1D8B7F5926EF}" destId="{5C9AC4F2-0E83-48B6-840B-54BD2A28A033}" srcOrd="0" destOrd="0" parTransId="{67B318FE-4183-41CE-85C5-5AAC764732BA}" sibTransId="{2C8CB2AC-B214-4AAE-9BD0-D10FFFFCAE02}"/>
    <dgm:cxn modelId="{BB4139E9-2738-470E-A5D1-31A95D2BFF60}" srcId="{552394C7-32CC-4104-8C70-7055BCFA5F5E}" destId="{611736EA-FF81-4660-9295-A9C11EE88E78}" srcOrd="0" destOrd="0" parTransId="{6C61C0FB-F6FD-498C-9DA9-929C04145122}" sibTransId="{88161E69-FC21-47FC-A1E2-49CAA1A54631}"/>
    <dgm:cxn modelId="{8DBFDDF1-D3FF-485D-BEB8-9A803AC47C9D}" type="presOf" srcId="{19AD88C5-EBD3-437E-81FA-4F195495CE34}" destId="{7A03EB70-9748-46F8-BF51-D929DC157E21}" srcOrd="0" destOrd="0" presId="urn:microsoft.com/office/officeart/2005/8/layout/hierarchy5"/>
    <dgm:cxn modelId="{BA8097F2-9E95-4F98-A0AC-5C72C0FB13DC}" type="presOf" srcId="{B4B2706D-214F-4AF0-AB50-8E31E711F2E9}" destId="{E17A6094-8FFF-42A1-94F8-C7293DD3002A}" srcOrd="0" destOrd="0" presId="urn:microsoft.com/office/officeart/2005/8/layout/hierarchy5"/>
    <dgm:cxn modelId="{E1FCD5F4-172D-46DA-80C8-59B6F15D86CF}" type="presOf" srcId="{F3678389-6E4D-4705-A514-B19899CF61F0}" destId="{EAC0062B-DC53-4723-B848-40F6C4F6D30B}" srcOrd="0" destOrd="0" presId="urn:microsoft.com/office/officeart/2005/8/layout/hierarchy5"/>
    <dgm:cxn modelId="{DE256AF7-97E0-4F69-A4B8-8FF337B2282A}" type="presOf" srcId="{5C9AC4F2-0E83-48B6-840B-54BD2A28A033}" destId="{6C898313-5F1D-4FE2-9C55-C075872FC34A}" srcOrd="0" destOrd="0" presId="urn:microsoft.com/office/officeart/2005/8/layout/hierarchy5"/>
    <dgm:cxn modelId="{DD87BDF9-8C9D-49C3-8CBB-298C5914A00B}" type="presOf" srcId="{D2278DF3-1881-4391-B77D-9D9CF65EE15B}" destId="{4AFC8B0F-048F-4315-885F-E1998D3ED496}" srcOrd="0" destOrd="0" presId="urn:microsoft.com/office/officeart/2005/8/layout/hierarchy5"/>
    <dgm:cxn modelId="{6D8D10FB-7857-4642-926E-05B0B768CFC2}" type="presOf" srcId="{40EFE1DF-CEA3-4400-AFA4-5927E558B4EF}" destId="{B6A4784A-AF03-4EB1-8597-5AFE5EA3970C}" srcOrd="0" destOrd="0" presId="urn:microsoft.com/office/officeart/2005/8/layout/hierarchy5"/>
    <dgm:cxn modelId="{B4F8E7FB-11D7-4DBF-B7C0-96B990A5985B}" srcId="{552394C7-32CC-4104-8C70-7055BCFA5F5E}" destId="{E5163CF1-16BE-45AD-9CFE-D688A6E0016D}" srcOrd="1" destOrd="0" parTransId="{F3678389-6E4D-4705-A514-B19899CF61F0}" sibTransId="{E9BE8DE9-A46F-466A-B97D-ABC585539A4E}"/>
    <dgm:cxn modelId="{D90D6BCE-268C-4535-B252-B8C0FE15A1E4}" type="presParOf" srcId="{1DB0B12E-060D-4034-BCF8-1A7803DEC1CA}" destId="{BFF3E9C2-A494-435F-A33E-F5F811D5E1BD}" srcOrd="0" destOrd="0" presId="urn:microsoft.com/office/officeart/2005/8/layout/hierarchy5"/>
    <dgm:cxn modelId="{D6064CB8-9639-453F-A1FB-F851774DFFB2}" type="presParOf" srcId="{BFF3E9C2-A494-435F-A33E-F5F811D5E1BD}" destId="{827ECE26-D620-4375-8D76-A9D9555E6849}" srcOrd="0" destOrd="0" presId="urn:microsoft.com/office/officeart/2005/8/layout/hierarchy5"/>
    <dgm:cxn modelId="{06C93167-BF1D-4BFF-8602-3168C38A470B}" type="presParOf" srcId="{827ECE26-D620-4375-8D76-A9D9555E6849}" destId="{5F5CF3E4-292C-4FAC-83F2-583DF9CD9090}" srcOrd="0" destOrd="0" presId="urn:microsoft.com/office/officeart/2005/8/layout/hierarchy5"/>
    <dgm:cxn modelId="{A1B9913F-5D6F-4231-B952-08830FEA2DB8}" type="presParOf" srcId="{5F5CF3E4-292C-4FAC-83F2-583DF9CD9090}" destId="{6C898313-5F1D-4FE2-9C55-C075872FC34A}" srcOrd="0" destOrd="0" presId="urn:microsoft.com/office/officeart/2005/8/layout/hierarchy5"/>
    <dgm:cxn modelId="{A153B028-20A3-48EB-AEEE-E9110466AF6F}" type="presParOf" srcId="{5F5CF3E4-292C-4FAC-83F2-583DF9CD9090}" destId="{663F0101-C880-4CE0-BF80-AF9C11F8C8D2}" srcOrd="1" destOrd="0" presId="urn:microsoft.com/office/officeart/2005/8/layout/hierarchy5"/>
    <dgm:cxn modelId="{B24FE989-9D3A-4345-8C6B-81B1246C248F}" type="presParOf" srcId="{663F0101-C880-4CE0-BF80-AF9C11F8C8D2}" destId="{B11E5B11-A55F-49D1-A6DB-100473ED0D25}" srcOrd="0" destOrd="0" presId="urn:microsoft.com/office/officeart/2005/8/layout/hierarchy5"/>
    <dgm:cxn modelId="{1778DF21-5C8B-4FE9-8487-00A594E57DBA}" type="presParOf" srcId="{B11E5B11-A55F-49D1-A6DB-100473ED0D25}" destId="{70DD0E86-BAE6-49CF-B8E9-CB1CF9777852}" srcOrd="0" destOrd="0" presId="urn:microsoft.com/office/officeart/2005/8/layout/hierarchy5"/>
    <dgm:cxn modelId="{D018A4BD-144C-4D9C-8BF3-AF62112F2B12}" type="presParOf" srcId="{663F0101-C880-4CE0-BF80-AF9C11F8C8D2}" destId="{E6853608-9D2F-4AD0-AEDD-AFFA5909FDBC}" srcOrd="1" destOrd="0" presId="urn:microsoft.com/office/officeart/2005/8/layout/hierarchy5"/>
    <dgm:cxn modelId="{DB99912D-DDF9-4E91-819F-0AE9CF0DE67E}" type="presParOf" srcId="{E6853608-9D2F-4AD0-AEDD-AFFA5909FDBC}" destId="{6A4F9A08-D8BA-4A3B-A6B4-FC5941B1AEB4}" srcOrd="0" destOrd="0" presId="urn:microsoft.com/office/officeart/2005/8/layout/hierarchy5"/>
    <dgm:cxn modelId="{A5040B15-79FE-49C4-BA19-DFE8821F29DF}" type="presParOf" srcId="{E6853608-9D2F-4AD0-AEDD-AFFA5909FDBC}" destId="{B7973BA5-4D3E-459C-AB62-67211AC9388E}" srcOrd="1" destOrd="0" presId="urn:microsoft.com/office/officeart/2005/8/layout/hierarchy5"/>
    <dgm:cxn modelId="{2575D26E-4268-4454-BA59-B0BF49F6DA26}" type="presParOf" srcId="{B7973BA5-4D3E-459C-AB62-67211AC9388E}" destId="{5E90C8E0-88AF-470E-BF9C-EE270B379F15}" srcOrd="0" destOrd="0" presId="urn:microsoft.com/office/officeart/2005/8/layout/hierarchy5"/>
    <dgm:cxn modelId="{2668B189-BEB9-47EC-93D6-E1A64AB4E2D6}" type="presParOf" srcId="{5E90C8E0-88AF-470E-BF9C-EE270B379F15}" destId="{0201A8C4-B924-4182-AFE8-D376C059F66C}" srcOrd="0" destOrd="0" presId="urn:microsoft.com/office/officeart/2005/8/layout/hierarchy5"/>
    <dgm:cxn modelId="{215C7838-9345-4A5E-80DF-8F50EF066DBA}" type="presParOf" srcId="{B7973BA5-4D3E-459C-AB62-67211AC9388E}" destId="{9FEC0572-16CB-49F7-8CDC-DEE6C8790B7E}" srcOrd="1" destOrd="0" presId="urn:microsoft.com/office/officeart/2005/8/layout/hierarchy5"/>
    <dgm:cxn modelId="{CFFEFA28-5A69-4A8D-B6AA-AA5787EC17BF}" type="presParOf" srcId="{9FEC0572-16CB-49F7-8CDC-DEE6C8790B7E}" destId="{A75A7D9C-6777-40AC-824D-F5C1A007464C}" srcOrd="0" destOrd="0" presId="urn:microsoft.com/office/officeart/2005/8/layout/hierarchy5"/>
    <dgm:cxn modelId="{E4FDEA49-101E-4F85-B25C-D342C94AD4DA}" type="presParOf" srcId="{9FEC0572-16CB-49F7-8CDC-DEE6C8790B7E}" destId="{F98994F0-B001-43F3-8528-7107857B8B58}" srcOrd="1" destOrd="0" presId="urn:microsoft.com/office/officeart/2005/8/layout/hierarchy5"/>
    <dgm:cxn modelId="{7ED2C46C-3D3C-4CEB-8811-2C76E0AF2CD4}" type="presParOf" srcId="{F98994F0-B001-43F3-8528-7107857B8B58}" destId="{720D270E-0947-42BA-A70E-21A933378AD3}" srcOrd="0" destOrd="0" presId="urn:microsoft.com/office/officeart/2005/8/layout/hierarchy5"/>
    <dgm:cxn modelId="{1346A112-8DE0-47C4-B3C5-666C28524FE6}" type="presParOf" srcId="{720D270E-0947-42BA-A70E-21A933378AD3}" destId="{DC6495AC-112F-47DA-92F5-FC65C5A9EEC5}" srcOrd="0" destOrd="0" presId="urn:microsoft.com/office/officeart/2005/8/layout/hierarchy5"/>
    <dgm:cxn modelId="{4B184EE2-6D9D-4BFD-ACEB-C02E1C779FC8}" type="presParOf" srcId="{F98994F0-B001-43F3-8528-7107857B8B58}" destId="{DBABC8FC-9982-431D-A1CB-BF7EE152B729}" srcOrd="1" destOrd="0" presId="urn:microsoft.com/office/officeart/2005/8/layout/hierarchy5"/>
    <dgm:cxn modelId="{DBF4DE71-FFAB-4B88-A5BF-4CA98E79B553}" type="presParOf" srcId="{DBABC8FC-9982-431D-A1CB-BF7EE152B729}" destId="{C19B1E8F-1873-4EC4-9F0A-2ECE509309A8}" srcOrd="0" destOrd="0" presId="urn:microsoft.com/office/officeart/2005/8/layout/hierarchy5"/>
    <dgm:cxn modelId="{CA7455F6-5D4B-4B5D-A882-CDA394F314B2}" type="presParOf" srcId="{DBABC8FC-9982-431D-A1CB-BF7EE152B729}" destId="{41B6A013-4A86-4EFB-BA92-D057B14CB7AB}" srcOrd="1" destOrd="0" presId="urn:microsoft.com/office/officeart/2005/8/layout/hierarchy5"/>
    <dgm:cxn modelId="{0FE8C9E5-B7E5-4442-B4B3-32F0086CF14E}" type="presParOf" srcId="{F98994F0-B001-43F3-8528-7107857B8B58}" destId="{EAC0062B-DC53-4723-B848-40F6C4F6D30B}" srcOrd="2" destOrd="0" presId="urn:microsoft.com/office/officeart/2005/8/layout/hierarchy5"/>
    <dgm:cxn modelId="{71B27AD4-532D-4FDD-B39B-D895DB938CFA}" type="presParOf" srcId="{EAC0062B-DC53-4723-B848-40F6C4F6D30B}" destId="{F208EEE6-4127-4E7E-ACD9-3D1F23FB0DE2}" srcOrd="0" destOrd="0" presId="urn:microsoft.com/office/officeart/2005/8/layout/hierarchy5"/>
    <dgm:cxn modelId="{B2B49E6A-DCF7-4FDD-9708-A2400765294E}" type="presParOf" srcId="{F98994F0-B001-43F3-8528-7107857B8B58}" destId="{3643651C-4ABA-43ED-9C3D-46A6D80E6336}" srcOrd="3" destOrd="0" presId="urn:microsoft.com/office/officeart/2005/8/layout/hierarchy5"/>
    <dgm:cxn modelId="{AAAD3D60-0996-49E3-B33A-41EED72A3E9F}" type="presParOf" srcId="{3643651C-4ABA-43ED-9C3D-46A6D80E6336}" destId="{01766473-83C9-4058-9647-ED329F712749}" srcOrd="0" destOrd="0" presId="urn:microsoft.com/office/officeart/2005/8/layout/hierarchy5"/>
    <dgm:cxn modelId="{05645862-082D-4D2A-97F1-E1D9394379D5}" type="presParOf" srcId="{3643651C-4ABA-43ED-9C3D-46A6D80E6336}" destId="{5812C81D-9B00-423D-92E6-A3DF06CF8160}" srcOrd="1" destOrd="0" presId="urn:microsoft.com/office/officeart/2005/8/layout/hierarchy5"/>
    <dgm:cxn modelId="{ACB69381-4D9E-4D33-B0DA-3060D818A6FE}" type="presParOf" srcId="{F98994F0-B001-43F3-8528-7107857B8B58}" destId="{79AC1C22-2801-4580-8942-8AB3C11A06A7}" srcOrd="4" destOrd="0" presId="urn:microsoft.com/office/officeart/2005/8/layout/hierarchy5"/>
    <dgm:cxn modelId="{7D9D75C9-B83D-49F3-85BA-582EA0E537B9}" type="presParOf" srcId="{79AC1C22-2801-4580-8942-8AB3C11A06A7}" destId="{7573C302-ACBA-47DC-918C-90C533357A12}" srcOrd="0" destOrd="0" presId="urn:microsoft.com/office/officeart/2005/8/layout/hierarchy5"/>
    <dgm:cxn modelId="{F98D37D1-9D0D-4FD4-8B7B-9578E7B53C11}" type="presParOf" srcId="{F98994F0-B001-43F3-8528-7107857B8B58}" destId="{D1713DF4-80E0-46DB-80AF-D0B2A68F07EF}" srcOrd="5" destOrd="0" presId="urn:microsoft.com/office/officeart/2005/8/layout/hierarchy5"/>
    <dgm:cxn modelId="{04CF20BB-1E2B-4F04-9B91-5A3828663FA4}" type="presParOf" srcId="{D1713DF4-80E0-46DB-80AF-D0B2A68F07EF}" destId="{BBCCC740-C6F9-44E8-B39E-2710515AF117}" srcOrd="0" destOrd="0" presId="urn:microsoft.com/office/officeart/2005/8/layout/hierarchy5"/>
    <dgm:cxn modelId="{96D0A6CC-8074-4B56-A32A-B1EAF1FB9DF8}" type="presParOf" srcId="{D1713DF4-80E0-46DB-80AF-D0B2A68F07EF}" destId="{6312D77D-97FD-4883-A84B-E71AF302CA0E}" srcOrd="1" destOrd="0" presId="urn:microsoft.com/office/officeart/2005/8/layout/hierarchy5"/>
    <dgm:cxn modelId="{40E6CE4A-FF0D-4285-A98F-2E38BBF69BE6}" type="presParOf" srcId="{B7973BA5-4D3E-459C-AB62-67211AC9388E}" destId="{DB4E4B73-5621-4EAC-9F58-C1DA3996F396}" srcOrd="2" destOrd="0" presId="urn:microsoft.com/office/officeart/2005/8/layout/hierarchy5"/>
    <dgm:cxn modelId="{CA062E77-C13F-4FF3-8817-CD12BECAA5A6}" type="presParOf" srcId="{DB4E4B73-5621-4EAC-9F58-C1DA3996F396}" destId="{698A277C-4014-4421-A4A7-511B1D255B2E}" srcOrd="0" destOrd="0" presId="urn:microsoft.com/office/officeart/2005/8/layout/hierarchy5"/>
    <dgm:cxn modelId="{86D94F72-6A46-422C-89D2-EC4561BDB3DD}" type="presParOf" srcId="{B7973BA5-4D3E-459C-AB62-67211AC9388E}" destId="{F4CF059A-363D-4AD3-BD45-7B1E88F890BC}" srcOrd="3" destOrd="0" presId="urn:microsoft.com/office/officeart/2005/8/layout/hierarchy5"/>
    <dgm:cxn modelId="{C14FCA82-D7A2-48E8-ADD9-10249F813F89}" type="presParOf" srcId="{F4CF059A-363D-4AD3-BD45-7B1E88F890BC}" destId="{CC8355AA-07E1-4BDC-806F-3F8768FC561C}" srcOrd="0" destOrd="0" presId="urn:microsoft.com/office/officeart/2005/8/layout/hierarchy5"/>
    <dgm:cxn modelId="{0357DF02-A6B1-4C52-B648-56E3AD404589}" type="presParOf" srcId="{F4CF059A-363D-4AD3-BD45-7B1E88F890BC}" destId="{7D85E20D-9D9C-4E1E-A443-41F9323503D9}" srcOrd="1" destOrd="0" presId="urn:microsoft.com/office/officeart/2005/8/layout/hierarchy5"/>
    <dgm:cxn modelId="{FF45BCD0-2B5F-433D-BBED-BD2042B1F5E4}" type="presParOf" srcId="{7D85E20D-9D9C-4E1E-A443-41F9323503D9}" destId="{8384FA06-D9ED-45C0-96E8-6C49B113FE0E}" srcOrd="0" destOrd="0" presId="urn:microsoft.com/office/officeart/2005/8/layout/hierarchy5"/>
    <dgm:cxn modelId="{B446DC39-E1B1-4B36-ACA0-97C8B5850FBA}" type="presParOf" srcId="{8384FA06-D9ED-45C0-96E8-6C49B113FE0E}" destId="{6D05947B-2E1B-42FE-A88D-3D7CA20809C6}" srcOrd="0" destOrd="0" presId="urn:microsoft.com/office/officeart/2005/8/layout/hierarchy5"/>
    <dgm:cxn modelId="{FB9429CD-9482-4EB8-B310-6B08DE1F15F5}" type="presParOf" srcId="{7D85E20D-9D9C-4E1E-A443-41F9323503D9}" destId="{D9E600DB-A944-48FE-A1FE-72F2F8D157C4}" srcOrd="1" destOrd="0" presId="urn:microsoft.com/office/officeart/2005/8/layout/hierarchy5"/>
    <dgm:cxn modelId="{BDE369F8-3045-4BF5-8798-23F9CE5FB754}" type="presParOf" srcId="{D9E600DB-A944-48FE-A1FE-72F2F8D157C4}" destId="{E76B570B-24C5-4E9D-8650-310C9FAAF88D}" srcOrd="0" destOrd="0" presId="urn:microsoft.com/office/officeart/2005/8/layout/hierarchy5"/>
    <dgm:cxn modelId="{B1359E54-1B74-4727-B9CB-5B856EE82A0F}" type="presParOf" srcId="{D9E600DB-A944-48FE-A1FE-72F2F8D157C4}" destId="{FD2181E8-7FB1-4D68-8C18-4C4AF354F46C}" srcOrd="1" destOrd="0" presId="urn:microsoft.com/office/officeart/2005/8/layout/hierarchy5"/>
    <dgm:cxn modelId="{3E22622B-C695-4F24-8015-E7E485664E5E}" type="presParOf" srcId="{7D85E20D-9D9C-4E1E-A443-41F9323503D9}" destId="{D15DEF5B-DA0E-490C-8258-17B82E226561}" srcOrd="2" destOrd="0" presId="urn:microsoft.com/office/officeart/2005/8/layout/hierarchy5"/>
    <dgm:cxn modelId="{4F38C8C8-9D4A-4010-8327-0AB838CBD785}" type="presParOf" srcId="{D15DEF5B-DA0E-490C-8258-17B82E226561}" destId="{FAE4EBAB-9DC1-48E1-920D-CDD8ACEAC7ED}" srcOrd="0" destOrd="0" presId="urn:microsoft.com/office/officeart/2005/8/layout/hierarchy5"/>
    <dgm:cxn modelId="{9CE4970D-9CE5-4A35-8FD4-951250FC2CC7}" type="presParOf" srcId="{7D85E20D-9D9C-4E1E-A443-41F9323503D9}" destId="{63A5482F-B885-4C41-BA60-1EA57532CF4F}" srcOrd="3" destOrd="0" presId="urn:microsoft.com/office/officeart/2005/8/layout/hierarchy5"/>
    <dgm:cxn modelId="{E6606965-54F1-4A18-B9D1-6FAB08092971}" type="presParOf" srcId="{63A5482F-B885-4C41-BA60-1EA57532CF4F}" destId="{4AFC8B0F-048F-4315-885F-E1998D3ED496}" srcOrd="0" destOrd="0" presId="urn:microsoft.com/office/officeart/2005/8/layout/hierarchy5"/>
    <dgm:cxn modelId="{48AE4D59-85D9-4507-BF81-D3B6EF2A08B6}" type="presParOf" srcId="{63A5482F-B885-4C41-BA60-1EA57532CF4F}" destId="{18CFD7CF-604F-4817-A927-07E03A8BD569}" srcOrd="1" destOrd="0" presId="urn:microsoft.com/office/officeart/2005/8/layout/hierarchy5"/>
    <dgm:cxn modelId="{6305F290-2469-44C0-BB4E-BD06527CA47B}" type="presParOf" srcId="{663F0101-C880-4CE0-BF80-AF9C11F8C8D2}" destId="{A73CDC8A-52F0-4E6D-ADF6-00C3CB895B14}" srcOrd="2" destOrd="0" presId="urn:microsoft.com/office/officeart/2005/8/layout/hierarchy5"/>
    <dgm:cxn modelId="{FD926FF4-8861-4F0D-9DAB-34D749946094}" type="presParOf" srcId="{A73CDC8A-52F0-4E6D-ADF6-00C3CB895B14}" destId="{E174F90F-ACC5-47A8-BFBC-F5793D146271}" srcOrd="0" destOrd="0" presId="urn:microsoft.com/office/officeart/2005/8/layout/hierarchy5"/>
    <dgm:cxn modelId="{92E7FBD7-B02E-4A08-BFA7-428C69D2585F}" type="presParOf" srcId="{663F0101-C880-4CE0-BF80-AF9C11F8C8D2}" destId="{4A08737A-8DAB-4331-A8C8-7FEF61002700}" srcOrd="3" destOrd="0" presId="urn:microsoft.com/office/officeart/2005/8/layout/hierarchy5"/>
    <dgm:cxn modelId="{5748F5B3-82CF-4445-8AA8-01C18FD9B978}" type="presParOf" srcId="{4A08737A-8DAB-4331-A8C8-7FEF61002700}" destId="{D87AF9C5-BF57-48B9-AD2F-F21DCED20EDD}" srcOrd="0" destOrd="0" presId="urn:microsoft.com/office/officeart/2005/8/layout/hierarchy5"/>
    <dgm:cxn modelId="{D8CFC552-FD9A-4AF1-A625-AC9A5C8BA140}" type="presParOf" srcId="{4A08737A-8DAB-4331-A8C8-7FEF61002700}" destId="{3E01A157-EBA6-4EA9-BB84-962D12003E67}" srcOrd="1" destOrd="0" presId="urn:microsoft.com/office/officeart/2005/8/layout/hierarchy5"/>
    <dgm:cxn modelId="{42B7679A-B70C-478C-8265-79D52AC2D9F6}" type="presParOf" srcId="{3E01A157-EBA6-4EA9-BB84-962D12003E67}" destId="{451650C8-5271-4138-A022-A4DFE6169C71}" srcOrd="0" destOrd="0" presId="urn:microsoft.com/office/officeart/2005/8/layout/hierarchy5"/>
    <dgm:cxn modelId="{83F55213-5F4D-4419-BB98-D0B61109BD61}" type="presParOf" srcId="{451650C8-5271-4138-A022-A4DFE6169C71}" destId="{FCDB5A29-45A5-4054-97C6-91028F7C9D27}" srcOrd="0" destOrd="0" presId="urn:microsoft.com/office/officeart/2005/8/layout/hierarchy5"/>
    <dgm:cxn modelId="{5CE7AF82-AA08-48AF-8F42-CC63D3161917}" type="presParOf" srcId="{3E01A157-EBA6-4EA9-BB84-962D12003E67}" destId="{26B7105D-00B8-4F17-AD3B-104DAEC62B4C}" srcOrd="1" destOrd="0" presId="urn:microsoft.com/office/officeart/2005/8/layout/hierarchy5"/>
    <dgm:cxn modelId="{0008B999-0AAF-47ED-BC28-41CE3DD77C0B}" type="presParOf" srcId="{26B7105D-00B8-4F17-AD3B-104DAEC62B4C}" destId="{01EA394B-156B-488C-B9DF-B9B240A93C85}" srcOrd="0" destOrd="0" presId="urn:microsoft.com/office/officeart/2005/8/layout/hierarchy5"/>
    <dgm:cxn modelId="{D34AC7A2-EB3B-4BFC-B584-5EB377B77874}" type="presParOf" srcId="{26B7105D-00B8-4F17-AD3B-104DAEC62B4C}" destId="{EE016576-332A-4AF0-84E6-0C617196174E}" srcOrd="1" destOrd="0" presId="urn:microsoft.com/office/officeart/2005/8/layout/hierarchy5"/>
    <dgm:cxn modelId="{95242FAA-3DB2-492B-B4E0-5DA36E9CD20E}" type="presParOf" srcId="{EE016576-332A-4AF0-84E6-0C617196174E}" destId="{07EDEF9A-2686-46FE-B48B-BD1A8135F6E5}" srcOrd="0" destOrd="0" presId="urn:microsoft.com/office/officeart/2005/8/layout/hierarchy5"/>
    <dgm:cxn modelId="{E074B72F-CCF8-4125-9330-48DFD55C70C6}" type="presParOf" srcId="{07EDEF9A-2686-46FE-B48B-BD1A8135F6E5}" destId="{AC630BB2-6401-4D3C-88EB-E136AF906848}" srcOrd="0" destOrd="0" presId="urn:microsoft.com/office/officeart/2005/8/layout/hierarchy5"/>
    <dgm:cxn modelId="{EA2292AA-65D4-4CD0-A4D0-1E9B09F3C8B2}" type="presParOf" srcId="{EE016576-332A-4AF0-84E6-0C617196174E}" destId="{B69B9296-99B3-4DEE-9D85-3343AA9739C5}" srcOrd="1" destOrd="0" presId="urn:microsoft.com/office/officeart/2005/8/layout/hierarchy5"/>
    <dgm:cxn modelId="{E55C9028-5B4E-4B23-B8AC-EF441429821A}" type="presParOf" srcId="{B69B9296-99B3-4DEE-9D85-3343AA9739C5}" destId="{AFD91C35-0248-422A-B383-BEFFA3806609}" srcOrd="0" destOrd="0" presId="urn:microsoft.com/office/officeart/2005/8/layout/hierarchy5"/>
    <dgm:cxn modelId="{60B31480-82ED-42C3-8BEB-3AD28F7BC29D}" type="presParOf" srcId="{B69B9296-99B3-4DEE-9D85-3343AA9739C5}" destId="{7DF83390-0E14-4B55-AB6D-65F257942C9D}" srcOrd="1" destOrd="0" presId="urn:microsoft.com/office/officeart/2005/8/layout/hierarchy5"/>
    <dgm:cxn modelId="{EF5525AB-7345-478C-BE92-627F950B51FE}" type="presParOf" srcId="{EE016576-332A-4AF0-84E6-0C617196174E}" destId="{E6F6E253-4F73-4A2E-A898-19867736A161}" srcOrd="2" destOrd="0" presId="urn:microsoft.com/office/officeart/2005/8/layout/hierarchy5"/>
    <dgm:cxn modelId="{03526721-191C-4958-A34F-47E038B42746}" type="presParOf" srcId="{E6F6E253-4F73-4A2E-A898-19867736A161}" destId="{D797CE53-E6D3-45E1-B09C-1E0F579F3682}" srcOrd="0" destOrd="0" presId="urn:microsoft.com/office/officeart/2005/8/layout/hierarchy5"/>
    <dgm:cxn modelId="{B56328FB-BC59-4946-889E-8F4D76F44A71}" type="presParOf" srcId="{EE016576-332A-4AF0-84E6-0C617196174E}" destId="{19C181F7-ABE1-4FD4-AB09-BC0E9DA66AE6}" srcOrd="3" destOrd="0" presId="urn:microsoft.com/office/officeart/2005/8/layout/hierarchy5"/>
    <dgm:cxn modelId="{D5C904BD-10D7-4C6C-A4B4-76CC664A1F4D}" type="presParOf" srcId="{19C181F7-ABE1-4FD4-AB09-BC0E9DA66AE6}" destId="{45E3CA4F-C022-4032-B072-77C3D0DDB7AD}" srcOrd="0" destOrd="0" presId="urn:microsoft.com/office/officeart/2005/8/layout/hierarchy5"/>
    <dgm:cxn modelId="{A8BC4F9B-E402-4C13-8337-F17253A741F3}" type="presParOf" srcId="{19C181F7-ABE1-4FD4-AB09-BC0E9DA66AE6}" destId="{A80B4A1A-7918-4785-87AF-EB5F7CB70E39}" srcOrd="1" destOrd="0" presId="urn:microsoft.com/office/officeart/2005/8/layout/hierarchy5"/>
    <dgm:cxn modelId="{0C14BEE9-06E1-4D41-8C38-60DAFEABB510}" type="presParOf" srcId="{3E01A157-EBA6-4EA9-BB84-962D12003E67}" destId="{169B8FCA-DE13-4F5C-945F-16FF25175277}" srcOrd="2" destOrd="0" presId="urn:microsoft.com/office/officeart/2005/8/layout/hierarchy5"/>
    <dgm:cxn modelId="{E2913CD6-ECBF-413F-9B92-80813E6C5BDE}" type="presParOf" srcId="{169B8FCA-DE13-4F5C-945F-16FF25175277}" destId="{06E05CF8-775F-4D28-829F-CA17AC655E45}" srcOrd="0" destOrd="0" presId="urn:microsoft.com/office/officeart/2005/8/layout/hierarchy5"/>
    <dgm:cxn modelId="{B41A2ED9-33FE-48FE-B4A4-A8130E225158}" type="presParOf" srcId="{3E01A157-EBA6-4EA9-BB84-962D12003E67}" destId="{F8993A11-7841-4DAF-87A4-9D81AB56F0EB}" srcOrd="3" destOrd="0" presId="urn:microsoft.com/office/officeart/2005/8/layout/hierarchy5"/>
    <dgm:cxn modelId="{43E5A3B4-43C5-4666-A15A-B5C8F100C9C5}" type="presParOf" srcId="{F8993A11-7841-4DAF-87A4-9D81AB56F0EB}" destId="{98C5B331-6AEE-4D12-B8D4-30FEA9C791E6}" srcOrd="0" destOrd="0" presId="urn:microsoft.com/office/officeart/2005/8/layout/hierarchy5"/>
    <dgm:cxn modelId="{F6A6A507-6996-4DC8-AFDD-BBEE5871BECB}" type="presParOf" srcId="{F8993A11-7841-4DAF-87A4-9D81AB56F0EB}" destId="{E1D5FEF0-A638-48FA-9E0E-46C723DA7133}" srcOrd="1" destOrd="0" presId="urn:microsoft.com/office/officeart/2005/8/layout/hierarchy5"/>
    <dgm:cxn modelId="{E1C15374-987A-4B2E-84AA-ED29FC26280E}" type="presParOf" srcId="{E1D5FEF0-A638-48FA-9E0E-46C723DA7133}" destId="{E17A6094-8FFF-42A1-94F8-C7293DD3002A}" srcOrd="0" destOrd="0" presId="urn:microsoft.com/office/officeart/2005/8/layout/hierarchy5"/>
    <dgm:cxn modelId="{A9CFBA58-E731-4EEE-88C8-10E11AC4438D}" type="presParOf" srcId="{E17A6094-8FFF-42A1-94F8-C7293DD3002A}" destId="{99EBFF53-C217-4327-AC17-7A167A4DD51A}" srcOrd="0" destOrd="0" presId="urn:microsoft.com/office/officeart/2005/8/layout/hierarchy5"/>
    <dgm:cxn modelId="{17BF6370-9377-4553-9C03-57E99EBB6372}" type="presParOf" srcId="{E1D5FEF0-A638-48FA-9E0E-46C723DA7133}" destId="{20D564DC-B79E-4457-A579-226034136017}" srcOrd="1" destOrd="0" presId="urn:microsoft.com/office/officeart/2005/8/layout/hierarchy5"/>
    <dgm:cxn modelId="{FE74CF1A-2897-4C4B-9452-385139768165}" type="presParOf" srcId="{20D564DC-B79E-4457-A579-226034136017}" destId="{D80D32FB-F206-4B95-9B68-E55CD45CAEA6}" srcOrd="0" destOrd="0" presId="urn:microsoft.com/office/officeart/2005/8/layout/hierarchy5"/>
    <dgm:cxn modelId="{156C9665-82AD-4FA3-81B0-DB97034494F9}" type="presParOf" srcId="{20D564DC-B79E-4457-A579-226034136017}" destId="{73332430-126D-4412-B1BF-4E0FFE441AEE}" srcOrd="1" destOrd="0" presId="urn:microsoft.com/office/officeart/2005/8/layout/hierarchy5"/>
    <dgm:cxn modelId="{22F38C2F-4B65-49EB-829E-C87162D1E542}" type="presParOf" srcId="{E1D5FEF0-A638-48FA-9E0E-46C723DA7133}" destId="{7A03EB70-9748-46F8-BF51-D929DC157E21}" srcOrd="2" destOrd="0" presId="urn:microsoft.com/office/officeart/2005/8/layout/hierarchy5"/>
    <dgm:cxn modelId="{2AA5BFE5-BA7D-4E34-AB43-2C695E0122BA}" type="presParOf" srcId="{7A03EB70-9748-46F8-BF51-D929DC157E21}" destId="{8DABE41B-1B62-48D3-BB5B-5FCED693286C}" srcOrd="0" destOrd="0" presId="urn:microsoft.com/office/officeart/2005/8/layout/hierarchy5"/>
    <dgm:cxn modelId="{E71069AC-F2BD-4463-A5B5-27AC9BA33D26}" type="presParOf" srcId="{E1D5FEF0-A638-48FA-9E0E-46C723DA7133}" destId="{44BF2A51-9188-492C-BA7F-323EAAD8E351}" srcOrd="3" destOrd="0" presId="urn:microsoft.com/office/officeart/2005/8/layout/hierarchy5"/>
    <dgm:cxn modelId="{ADB39288-6802-4130-8F38-9DB337827A85}" type="presParOf" srcId="{44BF2A51-9188-492C-BA7F-323EAAD8E351}" destId="{B6A4784A-AF03-4EB1-8597-5AFE5EA3970C}" srcOrd="0" destOrd="0" presId="urn:microsoft.com/office/officeart/2005/8/layout/hierarchy5"/>
    <dgm:cxn modelId="{85AD9AF8-4146-4E3D-960B-12BF0E674229}" type="presParOf" srcId="{44BF2A51-9188-492C-BA7F-323EAAD8E351}" destId="{0B4947B9-AEC9-4CE4-B7FC-FFBE378AEFCB}" srcOrd="1" destOrd="0" presId="urn:microsoft.com/office/officeart/2005/8/layout/hierarchy5"/>
    <dgm:cxn modelId="{4ADE5BC0-3D18-4985-BE9A-89993711879A}" type="presParOf" srcId="{1DB0B12E-060D-4034-BCF8-1A7803DEC1CA}" destId="{D4C12AE5-1EDF-404E-B1E1-89B479CFAEC0}" srcOrd="1" destOrd="0" presId="urn:microsoft.com/office/officeart/2005/8/layout/hierarchy5"/>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19DD87-46E0-4C4B-B858-6C20F93054FE}">
      <dsp:nvSpPr>
        <dsp:cNvPr id="0" name=""/>
        <dsp:cNvSpPr/>
      </dsp:nvSpPr>
      <dsp:spPr>
        <a:xfrm>
          <a:off x="0" y="1262108"/>
          <a:ext cx="1314449" cy="182712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CN" sz="1800" kern="1200">
              <a:latin typeface="宋体" panose="02010600030101010101" pitchFamily="2" charset="-122"/>
              <a:ea typeface="宋体" panose="02010600030101010101" pitchFamily="2" charset="-122"/>
            </a:rPr>
            <a:t>将数据分为测试集和训练集</a:t>
          </a:r>
          <a:endParaRPr lang="zh-CN" altLang="en-US" sz="1800" kern="1200">
            <a:latin typeface="宋体" panose="02010600030101010101" pitchFamily="2" charset="-122"/>
            <a:ea typeface="宋体" panose="02010600030101010101" pitchFamily="2" charset="-122"/>
          </a:endParaRPr>
        </a:p>
      </dsp:txBody>
      <dsp:txXfrm>
        <a:off x="38499" y="1300607"/>
        <a:ext cx="1237451" cy="1750122"/>
      </dsp:txXfrm>
    </dsp:sp>
    <dsp:sp modelId="{779D63C8-2775-402F-BAF4-DFB9578FAD7A}">
      <dsp:nvSpPr>
        <dsp:cNvPr id="0" name=""/>
        <dsp:cNvSpPr/>
      </dsp:nvSpPr>
      <dsp:spPr>
        <a:xfrm>
          <a:off x="1445895" y="2012677"/>
          <a:ext cx="278663" cy="32598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zh-CN" altLang="en-US" sz="1300" kern="1200">
            <a:latin typeface="宋体" panose="02010600030101010101" pitchFamily="2" charset="-122"/>
            <a:ea typeface="宋体" panose="02010600030101010101" pitchFamily="2" charset="-122"/>
          </a:endParaRPr>
        </a:p>
      </dsp:txBody>
      <dsp:txXfrm>
        <a:off x="1445895" y="2077874"/>
        <a:ext cx="195064" cy="195589"/>
      </dsp:txXfrm>
    </dsp:sp>
    <dsp:sp modelId="{3F507B12-8525-43D1-ACB6-7AE7F7140E67}">
      <dsp:nvSpPr>
        <dsp:cNvPr id="0" name=""/>
        <dsp:cNvSpPr/>
      </dsp:nvSpPr>
      <dsp:spPr>
        <a:xfrm>
          <a:off x="1840230" y="1262108"/>
          <a:ext cx="1314449" cy="182712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CN" sz="1800" kern="1200">
              <a:latin typeface="宋体" panose="02010600030101010101" pitchFamily="2" charset="-122"/>
              <a:ea typeface="宋体" panose="02010600030101010101" pitchFamily="2" charset="-122"/>
            </a:rPr>
            <a:t>应用训练数据训练模型</a:t>
          </a:r>
        </a:p>
      </dsp:txBody>
      <dsp:txXfrm>
        <a:off x="1878729" y="1300607"/>
        <a:ext cx="1237451" cy="1750122"/>
      </dsp:txXfrm>
    </dsp:sp>
    <dsp:sp modelId="{5F6925B5-708B-430C-86B1-B150C5D3F371}">
      <dsp:nvSpPr>
        <dsp:cNvPr id="0" name=""/>
        <dsp:cNvSpPr/>
      </dsp:nvSpPr>
      <dsp:spPr>
        <a:xfrm>
          <a:off x="3286125" y="2012677"/>
          <a:ext cx="278663" cy="32598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zh-CN" altLang="en-US" sz="1300" kern="1200">
            <a:latin typeface="宋体" panose="02010600030101010101" pitchFamily="2" charset="-122"/>
            <a:ea typeface="宋体" panose="02010600030101010101" pitchFamily="2" charset="-122"/>
          </a:endParaRPr>
        </a:p>
      </dsp:txBody>
      <dsp:txXfrm>
        <a:off x="3286125" y="2077874"/>
        <a:ext cx="195064" cy="195589"/>
      </dsp:txXfrm>
    </dsp:sp>
    <dsp:sp modelId="{C16F82EA-1437-4829-94E6-16478C78E00A}">
      <dsp:nvSpPr>
        <dsp:cNvPr id="0" name=""/>
        <dsp:cNvSpPr/>
      </dsp:nvSpPr>
      <dsp:spPr>
        <a:xfrm>
          <a:off x="3680460" y="1262108"/>
          <a:ext cx="1314449" cy="182712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CN" sz="1800" kern="1200">
              <a:latin typeface="宋体" panose="02010600030101010101" pitchFamily="2" charset="-122"/>
              <a:ea typeface="宋体" panose="02010600030101010101" pitchFamily="2" charset="-122"/>
            </a:rPr>
            <a:t>使用训练好的模型对测试集进行预测</a:t>
          </a:r>
        </a:p>
      </dsp:txBody>
      <dsp:txXfrm>
        <a:off x="3718959" y="1300607"/>
        <a:ext cx="1237451" cy="1750122"/>
      </dsp:txXfrm>
    </dsp:sp>
    <dsp:sp modelId="{00B8B235-C51D-49A4-815E-380D48F61D2B}">
      <dsp:nvSpPr>
        <dsp:cNvPr id="0" name=""/>
        <dsp:cNvSpPr/>
      </dsp:nvSpPr>
      <dsp:spPr>
        <a:xfrm>
          <a:off x="5126355" y="2012677"/>
          <a:ext cx="278663" cy="32598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zh-CN" altLang="en-US" sz="1300" kern="1200">
            <a:latin typeface="宋体" panose="02010600030101010101" pitchFamily="2" charset="-122"/>
            <a:ea typeface="宋体" panose="02010600030101010101" pitchFamily="2" charset="-122"/>
          </a:endParaRPr>
        </a:p>
      </dsp:txBody>
      <dsp:txXfrm>
        <a:off x="5126355" y="2077874"/>
        <a:ext cx="195064" cy="195589"/>
      </dsp:txXfrm>
    </dsp:sp>
    <dsp:sp modelId="{77956F16-B09C-471E-99C7-27DBE9203291}">
      <dsp:nvSpPr>
        <dsp:cNvPr id="0" name=""/>
        <dsp:cNvSpPr/>
      </dsp:nvSpPr>
      <dsp:spPr>
        <a:xfrm>
          <a:off x="5520690" y="1262108"/>
          <a:ext cx="1314449" cy="182712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CN" sz="1800" kern="1200">
              <a:latin typeface="宋体" panose="02010600030101010101" pitchFamily="2" charset="-122"/>
              <a:ea typeface="宋体" panose="02010600030101010101" pitchFamily="2" charset="-122"/>
            </a:rPr>
            <a:t>若在测试数据集上效果不好，则需调整参数更改模型</a:t>
          </a:r>
        </a:p>
      </dsp:txBody>
      <dsp:txXfrm>
        <a:off x="5559189" y="1300607"/>
        <a:ext cx="1237451" cy="1750122"/>
      </dsp:txXfrm>
    </dsp:sp>
    <dsp:sp modelId="{5E47B755-0808-48B9-BB42-06FA943B92F1}">
      <dsp:nvSpPr>
        <dsp:cNvPr id="0" name=""/>
        <dsp:cNvSpPr/>
      </dsp:nvSpPr>
      <dsp:spPr>
        <a:xfrm>
          <a:off x="6966585" y="2012677"/>
          <a:ext cx="278663" cy="32598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zh-CN" altLang="en-US" sz="1300" kern="1200">
            <a:latin typeface="宋体" panose="02010600030101010101" pitchFamily="2" charset="-122"/>
            <a:ea typeface="宋体" panose="02010600030101010101" pitchFamily="2" charset="-122"/>
          </a:endParaRPr>
        </a:p>
      </dsp:txBody>
      <dsp:txXfrm>
        <a:off x="6966585" y="2077874"/>
        <a:ext cx="195064" cy="195589"/>
      </dsp:txXfrm>
    </dsp:sp>
    <dsp:sp modelId="{5158AB2E-E3B0-499C-B198-A8CD3C0F6DA5}">
      <dsp:nvSpPr>
        <dsp:cNvPr id="0" name=""/>
        <dsp:cNvSpPr/>
      </dsp:nvSpPr>
      <dsp:spPr>
        <a:xfrm>
          <a:off x="7360920" y="1262108"/>
          <a:ext cx="1314449" cy="182712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CN" sz="1800" kern="1200">
              <a:latin typeface="宋体" panose="02010600030101010101" pitchFamily="2" charset="-122"/>
              <a:ea typeface="宋体" panose="02010600030101010101" pitchFamily="2" charset="-122"/>
            </a:rPr>
            <a:t>再次进行测试，以此类推循环式过程</a:t>
          </a:r>
        </a:p>
      </dsp:txBody>
      <dsp:txXfrm>
        <a:off x="7399419" y="1300607"/>
        <a:ext cx="1237451" cy="1750122"/>
      </dsp:txXfrm>
    </dsp:sp>
    <dsp:sp modelId="{A0E1AF3C-B94C-4A0B-AA59-E395B0E9AC09}">
      <dsp:nvSpPr>
        <dsp:cNvPr id="0" name=""/>
        <dsp:cNvSpPr/>
      </dsp:nvSpPr>
      <dsp:spPr>
        <a:xfrm>
          <a:off x="8806814" y="2012677"/>
          <a:ext cx="278663" cy="32598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zh-CN" altLang="en-US" sz="1300" kern="1200">
            <a:latin typeface="宋体" panose="02010600030101010101" pitchFamily="2" charset="-122"/>
            <a:ea typeface="宋体" panose="02010600030101010101" pitchFamily="2" charset="-122"/>
          </a:endParaRPr>
        </a:p>
      </dsp:txBody>
      <dsp:txXfrm>
        <a:off x="8806814" y="2077874"/>
        <a:ext cx="195064" cy="195589"/>
      </dsp:txXfrm>
    </dsp:sp>
    <dsp:sp modelId="{FB4B5F2C-5FDA-44B1-82FB-F5F6C893BB05}">
      <dsp:nvSpPr>
        <dsp:cNvPr id="0" name=""/>
        <dsp:cNvSpPr/>
      </dsp:nvSpPr>
      <dsp:spPr>
        <a:xfrm>
          <a:off x="9201149" y="1262108"/>
          <a:ext cx="1314449" cy="182712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CN" sz="1800" kern="1200">
              <a:latin typeface="宋体" panose="02010600030101010101" pitchFamily="2" charset="-122"/>
              <a:ea typeface="宋体" panose="02010600030101010101" pitchFamily="2" charset="-122"/>
            </a:rPr>
            <a:t>最终得到最佳模型</a:t>
          </a:r>
        </a:p>
      </dsp:txBody>
      <dsp:txXfrm>
        <a:off x="9239648" y="1300607"/>
        <a:ext cx="1237451" cy="175012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7EC7998-7244-443E-8356-A23F77FB1FB3}">
      <dsp:nvSpPr>
        <dsp:cNvPr id="0" name=""/>
        <dsp:cNvSpPr/>
      </dsp:nvSpPr>
      <dsp:spPr>
        <a:xfrm rot="5400000">
          <a:off x="726595" y="1302656"/>
          <a:ext cx="2188014" cy="3640807"/>
        </a:xfrm>
        <a:prstGeom prst="corner">
          <a:avLst>
            <a:gd name="adj1" fmla="val 16120"/>
            <a:gd name="adj2" fmla="val 161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28503CE-E263-41C0-8D7D-A1311A6B8FA3}">
      <dsp:nvSpPr>
        <dsp:cNvPr id="0" name=""/>
        <dsp:cNvSpPr/>
      </dsp:nvSpPr>
      <dsp:spPr>
        <a:xfrm>
          <a:off x="361361" y="2390473"/>
          <a:ext cx="3286941" cy="28811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zh-CN" altLang="en-US" sz="2800" kern="1200" dirty="0">
              <a:latin typeface="宋体" panose="02010600030101010101" pitchFamily="2" charset="-122"/>
              <a:ea typeface="宋体" panose="02010600030101010101" pitchFamily="2" charset="-122"/>
            </a:rPr>
            <a:t>诞生期</a:t>
          </a:r>
          <a:br>
            <a:rPr lang="en-US" altLang="zh-CN" sz="1400" kern="1200" dirty="0">
              <a:latin typeface="宋体" panose="02010600030101010101" pitchFamily="2" charset="-122"/>
              <a:ea typeface="宋体" panose="02010600030101010101" pitchFamily="2" charset="-122"/>
            </a:rPr>
          </a:br>
          <a:r>
            <a:rPr lang="zh-CN" altLang="en-US" sz="2000" kern="1200" dirty="0">
              <a:latin typeface="宋体" panose="02010600030101010101" pitchFamily="2" charset="-122"/>
              <a:ea typeface="宋体" panose="02010600030101010101" pitchFamily="2" charset="-122"/>
            </a:rPr>
            <a:t>早期人工智能</a:t>
          </a:r>
        </a:p>
        <a:p>
          <a:pPr marL="171450" lvl="1" indent="-171450" algn="l" defTabSz="711200">
            <a:lnSpc>
              <a:spcPct val="90000"/>
            </a:lnSpc>
            <a:spcBef>
              <a:spcPct val="0"/>
            </a:spcBef>
            <a:spcAft>
              <a:spcPct val="15000"/>
            </a:spcAft>
            <a:buChar char="•"/>
          </a:pPr>
          <a:r>
            <a:rPr lang="zh-CN" altLang="en-US" sz="1600" kern="1200" dirty="0">
              <a:latin typeface="宋体" panose="02010600030101010101" pitchFamily="2" charset="-122"/>
              <a:ea typeface="宋体" panose="02010600030101010101" pitchFamily="2" charset="-122"/>
            </a:rPr>
            <a:t>从</a:t>
          </a:r>
          <a:r>
            <a:rPr lang="en-US" altLang="zh-CN" sz="1600" kern="1200" dirty="0">
              <a:latin typeface="宋体" panose="02010600030101010101" pitchFamily="2" charset="-122"/>
              <a:ea typeface="宋体" panose="02010600030101010101" pitchFamily="2" charset="-122"/>
            </a:rPr>
            <a:t>0</a:t>
          </a:r>
          <a:r>
            <a:rPr lang="zh-CN" altLang="en-US" sz="1600" kern="1200" dirty="0">
              <a:latin typeface="宋体" panose="02010600030101010101" pitchFamily="2" charset="-122"/>
              <a:ea typeface="宋体" panose="02010600030101010101" pitchFamily="2" charset="-122"/>
            </a:rPr>
            <a:t>到有的过程</a:t>
          </a:r>
        </a:p>
        <a:p>
          <a:pPr marL="171450" lvl="1" indent="-171450" algn="l" defTabSz="711200">
            <a:lnSpc>
              <a:spcPct val="90000"/>
            </a:lnSpc>
            <a:spcBef>
              <a:spcPct val="0"/>
            </a:spcBef>
            <a:spcAft>
              <a:spcPct val="15000"/>
            </a:spcAft>
            <a:buChar char="•"/>
          </a:pPr>
          <a:r>
            <a:rPr lang="en-US" altLang="zh-CN" sz="1600" kern="1200" dirty="0">
              <a:latin typeface="宋体" panose="02010600030101010101" pitchFamily="2" charset="-122"/>
              <a:ea typeface="宋体" panose="02010600030101010101" pitchFamily="2" charset="-122"/>
            </a:rPr>
            <a:t>1958 </a:t>
          </a:r>
          <a:r>
            <a:rPr lang="zh-CN" altLang="en-US" sz="1600" kern="1200" dirty="0">
              <a:latin typeface="宋体" panose="02010600030101010101" pitchFamily="2" charset="-122"/>
              <a:ea typeface="宋体" panose="02010600030101010101" pitchFamily="2" charset="-122"/>
            </a:rPr>
            <a:t>逻辑回归</a:t>
          </a:r>
        </a:p>
        <a:p>
          <a:pPr marL="171450" lvl="1" indent="-171450" algn="l" defTabSz="711200">
            <a:lnSpc>
              <a:spcPct val="90000"/>
            </a:lnSpc>
            <a:spcBef>
              <a:spcPct val="0"/>
            </a:spcBef>
            <a:spcAft>
              <a:spcPct val="15000"/>
            </a:spcAft>
            <a:buChar char="•"/>
          </a:pPr>
          <a:r>
            <a:rPr lang="en-US" altLang="zh-CN" sz="1600" kern="1200" dirty="0">
              <a:latin typeface="宋体" panose="02010600030101010101" pitchFamily="2" charset="-122"/>
              <a:ea typeface="宋体" panose="02010600030101010101" pitchFamily="2" charset="-122"/>
            </a:rPr>
            <a:t>1966 </a:t>
          </a:r>
          <a:r>
            <a:rPr lang="zh-CN" altLang="en-US" sz="1600" kern="1200" dirty="0">
              <a:latin typeface="宋体" panose="02010600030101010101" pitchFamily="2" charset="-122"/>
              <a:ea typeface="宋体" panose="02010600030101010101" pitchFamily="2" charset="-122"/>
            </a:rPr>
            <a:t>隐马尔可夫模型（</a:t>
          </a:r>
          <a:r>
            <a:rPr lang="en-US" altLang="zh-CN" sz="1600" kern="1200" dirty="0">
              <a:latin typeface="宋体" panose="02010600030101010101" pitchFamily="2" charset="-122"/>
              <a:ea typeface="宋体" panose="02010600030101010101" pitchFamily="2" charset="-122"/>
            </a:rPr>
            <a:t>HMM</a:t>
          </a:r>
          <a:r>
            <a:rPr lang="zh-CN" altLang="en-US" sz="1600" kern="1200" dirty="0">
              <a:latin typeface="宋体" panose="02010600030101010101" pitchFamily="2" charset="-122"/>
              <a:ea typeface="宋体" panose="02010600030101010101" pitchFamily="2" charset="-122"/>
            </a:rPr>
            <a:t>）</a:t>
          </a:r>
        </a:p>
        <a:p>
          <a:pPr marL="171450" lvl="1" indent="-171450" algn="l" defTabSz="711200">
            <a:lnSpc>
              <a:spcPct val="90000"/>
            </a:lnSpc>
            <a:spcBef>
              <a:spcPct val="0"/>
            </a:spcBef>
            <a:spcAft>
              <a:spcPct val="15000"/>
            </a:spcAft>
            <a:buChar char="•"/>
          </a:pPr>
          <a:r>
            <a:rPr lang="en-US" altLang="zh-CN" sz="1600" kern="1200" dirty="0">
              <a:latin typeface="宋体" panose="02010600030101010101" pitchFamily="2" charset="-122"/>
              <a:ea typeface="宋体" panose="02010600030101010101" pitchFamily="2" charset="-122"/>
            </a:rPr>
            <a:t>1967 KNN</a:t>
          </a:r>
          <a:endParaRPr lang="zh-CN" altLang="en-US" sz="1600" kern="1200" dirty="0">
            <a:latin typeface="宋体" panose="02010600030101010101" pitchFamily="2" charset="-122"/>
            <a:ea typeface="宋体" panose="02010600030101010101" pitchFamily="2" charset="-122"/>
          </a:endParaRPr>
        </a:p>
        <a:p>
          <a:pPr marL="171450" lvl="1" indent="-171450" algn="l" defTabSz="711200">
            <a:lnSpc>
              <a:spcPct val="90000"/>
            </a:lnSpc>
            <a:spcBef>
              <a:spcPct val="0"/>
            </a:spcBef>
            <a:spcAft>
              <a:spcPct val="15000"/>
            </a:spcAft>
            <a:buChar char="•"/>
          </a:pPr>
          <a:r>
            <a:rPr lang="en-US" altLang="zh-CN" sz="1600" kern="1200" dirty="0">
              <a:latin typeface="宋体" panose="02010600030101010101" pitchFamily="2" charset="-122"/>
              <a:ea typeface="宋体" panose="02010600030101010101" pitchFamily="2" charset="-122"/>
            </a:rPr>
            <a:t>1980 </a:t>
          </a:r>
          <a:r>
            <a:rPr lang="zh-CN" altLang="en-US" sz="1600" kern="1200" dirty="0">
              <a:latin typeface="宋体" panose="02010600030101010101" pitchFamily="2" charset="-122"/>
              <a:ea typeface="宋体" panose="02010600030101010101" pitchFamily="2" charset="-122"/>
            </a:rPr>
            <a:t>专家系统 </a:t>
          </a:r>
          <a:r>
            <a:rPr lang="en-US" altLang="zh-CN" sz="1600" kern="1200" dirty="0" err="1">
              <a:latin typeface="宋体" panose="02010600030101010101" pitchFamily="2" charset="-122"/>
              <a:ea typeface="宋体" panose="02010600030101010101" pitchFamily="2" charset="-122"/>
            </a:rPr>
            <a:t>xcon</a:t>
          </a:r>
          <a:endParaRPr lang="zh-CN" altLang="en-US" sz="1600" kern="1200" dirty="0">
            <a:latin typeface="宋体" panose="02010600030101010101" pitchFamily="2" charset="-122"/>
            <a:ea typeface="宋体" panose="02010600030101010101" pitchFamily="2" charset="-122"/>
          </a:endParaRPr>
        </a:p>
      </dsp:txBody>
      <dsp:txXfrm>
        <a:off x="361361" y="2390473"/>
        <a:ext cx="3286941" cy="2881196"/>
      </dsp:txXfrm>
    </dsp:sp>
    <dsp:sp modelId="{AB5B017C-C254-4345-9AE9-F31611121DF0}">
      <dsp:nvSpPr>
        <dsp:cNvPr id="0" name=""/>
        <dsp:cNvSpPr/>
      </dsp:nvSpPr>
      <dsp:spPr>
        <a:xfrm>
          <a:off x="3028124" y="1034616"/>
          <a:ext cx="620177" cy="620177"/>
        </a:xfrm>
        <a:prstGeom prst="triangle">
          <a:avLst>
            <a:gd name="adj" fmla="val 10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FCB7D10-B43D-4D0B-B1DC-D4D8E04C1EEA}">
      <dsp:nvSpPr>
        <dsp:cNvPr id="0" name=""/>
        <dsp:cNvSpPr/>
      </dsp:nvSpPr>
      <dsp:spPr>
        <a:xfrm rot="5400000">
          <a:off x="4750453" y="306949"/>
          <a:ext cx="2188014" cy="3640807"/>
        </a:xfrm>
        <a:prstGeom prst="corner">
          <a:avLst>
            <a:gd name="adj1" fmla="val 16120"/>
            <a:gd name="adj2" fmla="val 161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1874238-294C-4AE2-B97E-01BE15B5087B}">
      <dsp:nvSpPr>
        <dsp:cNvPr id="0" name=""/>
        <dsp:cNvSpPr/>
      </dsp:nvSpPr>
      <dsp:spPr>
        <a:xfrm>
          <a:off x="4385219" y="1394766"/>
          <a:ext cx="3286941" cy="28811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zh-CN" altLang="en-US" sz="2800" kern="1200" dirty="0">
              <a:solidFill>
                <a:prstClr val="black">
                  <a:hueOff val="0"/>
                  <a:satOff val="0"/>
                  <a:lumOff val="0"/>
                  <a:alphaOff val="0"/>
                </a:prstClr>
              </a:solidFill>
              <a:latin typeface="宋体" panose="02010600030101010101" pitchFamily="2" charset="-122"/>
              <a:ea typeface="宋体" panose="02010600030101010101" pitchFamily="2" charset="-122"/>
              <a:cs typeface="+mn-cs"/>
            </a:rPr>
            <a:t>崛起期</a:t>
          </a:r>
          <a:br>
            <a:rPr lang="en-US" altLang="zh-CN" sz="1400" kern="1200" dirty="0">
              <a:latin typeface="宋体" panose="02010600030101010101" pitchFamily="2" charset="-122"/>
              <a:ea typeface="宋体" panose="02010600030101010101" pitchFamily="2" charset="-122"/>
            </a:rPr>
          </a:br>
          <a:r>
            <a:rPr lang="zh-CN" altLang="en-US" sz="2000" kern="1200" dirty="0">
              <a:latin typeface="宋体" panose="02010600030101010101" pitchFamily="2" charset="-122"/>
              <a:ea typeface="宋体" panose="02010600030101010101" pitchFamily="2" charset="-122"/>
            </a:rPr>
            <a:t>没有明确学习能力</a:t>
          </a:r>
        </a:p>
        <a:p>
          <a:pPr marL="171450" lvl="1" indent="-171450" algn="l" defTabSz="711200">
            <a:lnSpc>
              <a:spcPct val="90000"/>
            </a:lnSpc>
            <a:spcBef>
              <a:spcPct val="0"/>
            </a:spcBef>
            <a:spcAft>
              <a:spcPct val="15000"/>
            </a:spcAft>
            <a:buChar char="•"/>
          </a:pPr>
          <a:r>
            <a:rPr lang="zh-CN" altLang="en-US" sz="1600" kern="1200" dirty="0">
              <a:latin typeface="宋体" panose="02010600030101010101" pitchFamily="2" charset="-122"/>
              <a:ea typeface="宋体" panose="02010600030101010101" pitchFamily="2" charset="-122"/>
            </a:rPr>
            <a:t>大量基础算法诞生</a:t>
          </a:r>
        </a:p>
        <a:p>
          <a:pPr marL="171450" lvl="1" indent="-171450" algn="l" defTabSz="711200">
            <a:lnSpc>
              <a:spcPct val="90000"/>
            </a:lnSpc>
            <a:spcBef>
              <a:spcPct val="0"/>
            </a:spcBef>
            <a:spcAft>
              <a:spcPct val="15000"/>
            </a:spcAft>
            <a:buChar char="•"/>
          </a:pPr>
          <a:r>
            <a:rPr lang="en-US" altLang="zh-CN" sz="1600" kern="1200" dirty="0">
              <a:latin typeface="宋体" panose="02010600030101010101" pitchFamily="2" charset="-122"/>
              <a:ea typeface="宋体" panose="02010600030101010101" pitchFamily="2" charset="-122"/>
            </a:rPr>
            <a:t>1986</a:t>
          </a:r>
          <a:r>
            <a:rPr lang="zh-CN" altLang="en-US" sz="1600" kern="1200" dirty="0">
              <a:latin typeface="宋体" panose="02010600030101010101" pitchFamily="2" charset="-122"/>
              <a:ea typeface="宋体" panose="02010600030101010101" pitchFamily="2" charset="-122"/>
            </a:rPr>
            <a:t>神经网络（反向传播）</a:t>
          </a:r>
        </a:p>
        <a:p>
          <a:pPr marL="171450" lvl="1" indent="-171450" algn="l" defTabSz="711200">
            <a:lnSpc>
              <a:spcPct val="90000"/>
            </a:lnSpc>
            <a:spcBef>
              <a:spcPct val="0"/>
            </a:spcBef>
            <a:spcAft>
              <a:spcPct val="15000"/>
            </a:spcAft>
            <a:buChar char="•"/>
          </a:pPr>
          <a:r>
            <a:rPr lang="en-US" altLang="zh-CN" sz="1600" kern="1200" dirty="0">
              <a:latin typeface="宋体" panose="02010600030101010101" pitchFamily="2" charset="-122"/>
              <a:ea typeface="宋体" panose="02010600030101010101" pitchFamily="2" charset="-122"/>
            </a:rPr>
            <a:t>1989 </a:t>
          </a:r>
          <a:r>
            <a:rPr lang="zh-CN" altLang="en-US" sz="1600" kern="1200" dirty="0">
              <a:latin typeface="宋体" panose="02010600030101010101" pitchFamily="2" charset="-122"/>
              <a:ea typeface="宋体" panose="02010600030101010101" pitchFamily="2" charset="-122"/>
            </a:rPr>
            <a:t>卷积神经网络（</a:t>
          </a:r>
          <a:r>
            <a:rPr lang="en-US" altLang="zh-CN" sz="1600" kern="1200" dirty="0">
              <a:latin typeface="宋体" panose="02010600030101010101" pitchFamily="2" charset="-122"/>
              <a:ea typeface="宋体" panose="02010600030101010101" pitchFamily="2" charset="-122"/>
            </a:rPr>
            <a:t>CNN</a:t>
          </a:r>
          <a:r>
            <a:rPr lang="zh-CN" altLang="en-US" sz="1600" kern="1200" dirty="0">
              <a:latin typeface="宋体" panose="02010600030101010101" pitchFamily="2" charset="-122"/>
              <a:ea typeface="宋体" panose="02010600030101010101" pitchFamily="2" charset="-122"/>
            </a:rPr>
            <a:t>）</a:t>
          </a:r>
        </a:p>
        <a:p>
          <a:pPr marL="171450" lvl="1" indent="-171450" algn="l" defTabSz="711200">
            <a:lnSpc>
              <a:spcPct val="90000"/>
            </a:lnSpc>
            <a:spcBef>
              <a:spcPct val="0"/>
            </a:spcBef>
            <a:spcAft>
              <a:spcPct val="15000"/>
            </a:spcAft>
            <a:buChar char="•"/>
          </a:pPr>
          <a:r>
            <a:rPr lang="en-US" altLang="zh-CN" sz="1600" kern="1200" dirty="0">
              <a:latin typeface="宋体" panose="02010600030101010101" pitchFamily="2" charset="-122"/>
              <a:ea typeface="宋体" panose="02010600030101010101" pitchFamily="2" charset="-122"/>
            </a:rPr>
            <a:t>1995 SVM</a:t>
          </a:r>
          <a:endParaRPr lang="zh-CN" altLang="en-US" sz="1600" kern="1200" dirty="0">
            <a:latin typeface="宋体" panose="02010600030101010101" pitchFamily="2" charset="-122"/>
            <a:ea typeface="宋体" panose="02010600030101010101" pitchFamily="2" charset="-122"/>
          </a:endParaRPr>
        </a:p>
        <a:p>
          <a:pPr marL="171450" lvl="1" indent="-171450" algn="l" defTabSz="711200">
            <a:lnSpc>
              <a:spcPct val="90000"/>
            </a:lnSpc>
            <a:spcBef>
              <a:spcPct val="0"/>
            </a:spcBef>
            <a:spcAft>
              <a:spcPct val="15000"/>
            </a:spcAft>
            <a:buChar char="•"/>
          </a:pPr>
          <a:r>
            <a:rPr lang="en-US" altLang="zh-CN" sz="1600" kern="1200" dirty="0">
              <a:latin typeface="宋体" panose="02010600030101010101" pitchFamily="2" charset="-122"/>
              <a:ea typeface="宋体" panose="02010600030101010101" pitchFamily="2" charset="-122"/>
            </a:rPr>
            <a:t>1997 RNN/LSTM</a:t>
          </a:r>
          <a:endParaRPr lang="zh-CN" altLang="en-US" sz="1600" kern="1200" dirty="0">
            <a:latin typeface="宋体" panose="02010600030101010101" pitchFamily="2" charset="-122"/>
            <a:ea typeface="宋体" panose="02010600030101010101" pitchFamily="2" charset="-122"/>
          </a:endParaRPr>
        </a:p>
        <a:p>
          <a:pPr marL="171450" lvl="1" indent="-171450" algn="l" defTabSz="711200">
            <a:lnSpc>
              <a:spcPct val="90000"/>
            </a:lnSpc>
            <a:spcBef>
              <a:spcPct val="0"/>
            </a:spcBef>
            <a:spcAft>
              <a:spcPct val="15000"/>
            </a:spcAft>
            <a:buChar char="•"/>
          </a:pPr>
          <a:r>
            <a:rPr lang="en-US" altLang="zh-CN" sz="1600" kern="1200" dirty="0">
              <a:latin typeface="宋体" panose="02010600030101010101" pitchFamily="2" charset="-122"/>
              <a:ea typeface="宋体" panose="02010600030101010101" pitchFamily="2" charset="-122"/>
            </a:rPr>
            <a:t>1998 AdaBoost</a:t>
          </a:r>
          <a:endParaRPr lang="zh-CN" altLang="en-US" sz="1600" kern="1200" dirty="0">
            <a:latin typeface="宋体" panose="02010600030101010101" pitchFamily="2" charset="-122"/>
            <a:ea typeface="宋体" panose="02010600030101010101" pitchFamily="2" charset="-122"/>
          </a:endParaRPr>
        </a:p>
        <a:p>
          <a:pPr marL="171450" lvl="1" indent="-171450" algn="l" defTabSz="711200">
            <a:lnSpc>
              <a:spcPct val="90000"/>
            </a:lnSpc>
            <a:spcBef>
              <a:spcPct val="0"/>
            </a:spcBef>
            <a:spcAft>
              <a:spcPct val="15000"/>
            </a:spcAft>
            <a:buChar char="•"/>
          </a:pPr>
          <a:r>
            <a:rPr lang="en-US" altLang="zh-CN" sz="1600" kern="1200" dirty="0">
              <a:latin typeface="宋体" panose="02010600030101010101" pitchFamily="2" charset="-122"/>
              <a:ea typeface="宋体" panose="02010600030101010101" pitchFamily="2" charset="-122"/>
            </a:rPr>
            <a:t>2001 </a:t>
          </a:r>
          <a:r>
            <a:rPr lang="zh-CN" altLang="en-US" sz="1600" kern="1200" dirty="0">
              <a:latin typeface="宋体" panose="02010600030101010101" pitchFamily="2" charset="-122"/>
              <a:ea typeface="宋体" panose="02010600030101010101" pitchFamily="2" charset="-122"/>
            </a:rPr>
            <a:t>随机森林</a:t>
          </a:r>
        </a:p>
      </dsp:txBody>
      <dsp:txXfrm>
        <a:off x="4385219" y="1394766"/>
        <a:ext cx="3286941" cy="2881196"/>
      </dsp:txXfrm>
    </dsp:sp>
    <dsp:sp modelId="{8CBD8C97-F84B-4711-898B-33C145F05CAB}">
      <dsp:nvSpPr>
        <dsp:cNvPr id="0" name=""/>
        <dsp:cNvSpPr/>
      </dsp:nvSpPr>
      <dsp:spPr>
        <a:xfrm>
          <a:off x="7051982" y="38908"/>
          <a:ext cx="620177" cy="620177"/>
        </a:xfrm>
        <a:prstGeom prst="triangle">
          <a:avLst>
            <a:gd name="adj" fmla="val 10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DB667E2-55EE-487F-A7BC-AF95EC2EC0AF}">
      <dsp:nvSpPr>
        <dsp:cNvPr id="0" name=""/>
        <dsp:cNvSpPr/>
      </dsp:nvSpPr>
      <dsp:spPr>
        <a:xfrm rot="5400000">
          <a:off x="8774311" y="-659226"/>
          <a:ext cx="2188014" cy="3640807"/>
        </a:xfrm>
        <a:prstGeom prst="corner">
          <a:avLst>
            <a:gd name="adj1" fmla="val 16120"/>
            <a:gd name="adj2" fmla="val 161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2FF67CF-D72C-4879-94A6-A7DAFF51700C}">
      <dsp:nvSpPr>
        <dsp:cNvPr id="0" name=""/>
        <dsp:cNvSpPr/>
      </dsp:nvSpPr>
      <dsp:spPr>
        <a:xfrm>
          <a:off x="8387777" y="458122"/>
          <a:ext cx="3329539" cy="28221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zh-CN" altLang="en-US" sz="2800" kern="1200" dirty="0">
              <a:solidFill>
                <a:prstClr val="black">
                  <a:hueOff val="0"/>
                  <a:satOff val="0"/>
                  <a:lumOff val="0"/>
                  <a:alphaOff val="0"/>
                </a:prstClr>
              </a:solidFill>
              <a:latin typeface="宋体" panose="02010600030101010101" pitchFamily="2" charset="-122"/>
              <a:ea typeface="宋体" panose="02010600030101010101" pitchFamily="2" charset="-122"/>
              <a:cs typeface="+mn-cs"/>
            </a:rPr>
            <a:t>爆发期</a:t>
          </a:r>
          <a:br>
            <a:rPr lang="en-US" altLang="zh-CN" sz="1400" kern="1200" dirty="0">
              <a:latin typeface="宋体" panose="02010600030101010101" pitchFamily="2" charset="-122"/>
              <a:ea typeface="宋体" panose="02010600030101010101" pitchFamily="2" charset="-122"/>
            </a:rPr>
          </a:br>
          <a:r>
            <a:rPr lang="zh-CN" altLang="en-US" sz="2000" kern="1200" dirty="0">
              <a:latin typeface="宋体" panose="02010600030101010101" pitchFamily="2" charset="-122"/>
              <a:ea typeface="宋体" panose="02010600030101010101" pitchFamily="2" charset="-122"/>
            </a:rPr>
            <a:t>深度学习横行</a:t>
          </a:r>
        </a:p>
        <a:p>
          <a:pPr marL="171450" lvl="1" indent="-171450" algn="l" defTabSz="711200">
            <a:lnSpc>
              <a:spcPct val="90000"/>
            </a:lnSpc>
            <a:spcBef>
              <a:spcPct val="0"/>
            </a:spcBef>
            <a:spcAft>
              <a:spcPct val="15000"/>
            </a:spcAft>
            <a:buChar char="•"/>
          </a:pPr>
          <a:r>
            <a:rPr lang="en-US" altLang="zh-CN" sz="1600" kern="1200" dirty="0">
              <a:latin typeface="宋体" panose="02010600030101010101" pitchFamily="2" charset="-122"/>
              <a:ea typeface="宋体" panose="02010600030101010101" pitchFamily="2" charset="-122"/>
            </a:rPr>
            <a:t>AI</a:t>
          </a:r>
          <a:r>
            <a:rPr lang="zh-CN" altLang="en-US" sz="1600" kern="1200" dirty="0">
              <a:latin typeface="宋体" panose="02010600030101010101" pitchFamily="2" charset="-122"/>
              <a:ea typeface="宋体" panose="02010600030101010101" pitchFamily="2" charset="-122"/>
            </a:rPr>
            <a:t>和深度学习的全面爆发</a:t>
          </a:r>
        </a:p>
        <a:p>
          <a:pPr marL="171450" lvl="1" indent="-171450" algn="l" defTabSz="711200">
            <a:lnSpc>
              <a:spcPct val="90000"/>
            </a:lnSpc>
            <a:spcBef>
              <a:spcPct val="0"/>
            </a:spcBef>
            <a:spcAft>
              <a:spcPct val="15000"/>
            </a:spcAft>
            <a:buChar char="•"/>
          </a:pPr>
          <a:r>
            <a:rPr lang="en-US" altLang="zh-CN" sz="1600" kern="1200" dirty="0">
              <a:latin typeface="宋体" panose="02010600030101010101" pitchFamily="2" charset="-122"/>
              <a:ea typeface="宋体" panose="02010600030101010101" pitchFamily="2" charset="-122"/>
            </a:rPr>
            <a:t>2012 </a:t>
          </a:r>
          <a:r>
            <a:rPr lang="en-US" altLang="zh-CN" sz="1600" kern="1200" dirty="0" err="1">
              <a:latin typeface="宋体" panose="02010600030101010101" pitchFamily="2" charset="-122"/>
              <a:ea typeface="宋体" panose="02010600030101010101" pitchFamily="2" charset="-122"/>
            </a:rPr>
            <a:t>AlexNet</a:t>
          </a:r>
          <a:endParaRPr lang="zh-CN" altLang="en-US" sz="1600" kern="1200" dirty="0">
            <a:latin typeface="宋体" panose="02010600030101010101" pitchFamily="2" charset="-122"/>
            <a:ea typeface="宋体" panose="02010600030101010101" pitchFamily="2" charset="-122"/>
          </a:endParaRPr>
        </a:p>
        <a:p>
          <a:pPr marL="171450" lvl="1" indent="-171450" algn="l" defTabSz="711200">
            <a:lnSpc>
              <a:spcPct val="90000"/>
            </a:lnSpc>
            <a:spcBef>
              <a:spcPct val="0"/>
            </a:spcBef>
            <a:spcAft>
              <a:spcPct val="15000"/>
            </a:spcAft>
            <a:buChar char="•"/>
          </a:pPr>
          <a:r>
            <a:rPr lang="en-US" altLang="zh-CN" sz="1600" kern="1200" dirty="0">
              <a:latin typeface="宋体" panose="02010600030101010101" pitchFamily="2" charset="-122"/>
              <a:ea typeface="宋体" panose="02010600030101010101" pitchFamily="2" charset="-122"/>
            </a:rPr>
            <a:t>2014 GAN</a:t>
          </a:r>
          <a:endParaRPr lang="zh-CN" altLang="en-US" sz="1600" kern="1200" dirty="0">
            <a:latin typeface="宋体" panose="02010600030101010101" pitchFamily="2" charset="-122"/>
            <a:ea typeface="宋体" panose="02010600030101010101" pitchFamily="2" charset="-122"/>
          </a:endParaRPr>
        </a:p>
        <a:p>
          <a:pPr marL="171450" lvl="1" indent="-171450" algn="l" defTabSz="711200">
            <a:lnSpc>
              <a:spcPct val="90000"/>
            </a:lnSpc>
            <a:spcBef>
              <a:spcPct val="0"/>
            </a:spcBef>
            <a:spcAft>
              <a:spcPct val="15000"/>
            </a:spcAft>
            <a:buChar char="•"/>
          </a:pPr>
          <a:r>
            <a:rPr lang="en-US" altLang="zh-CN" sz="1600" kern="1200" dirty="0">
              <a:latin typeface="宋体" panose="02010600030101010101" pitchFamily="2" charset="-122"/>
              <a:ea typeface="宋体" panose="02010600030101010101" pitchFamily="2" charset="-122"/>
            </a:rPr>
            <a:t>2015 </a:t>
          </a:r>
          <a:r>
            <a:rPr lang="en-US" altLang="zh-CN" sz="1600" kern="1200" dirty="0" err="1">
              <a:latin typeface="宋体" panose="02010600030101010101" pitchFamily="2" charset="-122"/>
              <a:ea typeface="宋体" panose="02010600030101010101" pitchFamily="2" charset="-122"/>
            </a:rPr>
            <a:t>ResNet</a:t>
          </a:r>
          <a:endParaRPr lang="zh-CN" altLang="en-US" sz="1600" kern="1200" dirty="0">
            <a:latin typeface="宋体" panose="02010600030101010101" pitchFamily="2" charset="-122"/>
            <a:ea typeface="宋体" panose="02010600030101010101" pitchFamily="2" charset="-122"/>
          </a:endParaRPr>
        </a:p>
        <a:p>
          <a:pPr marL="171450" lvl="1" indent="-171450" algn="l" defTabSz="711200">
            <a:lnSpc>
              <a:spcPct val="90000"/>
            </a:lnSpc>
            <a:spcBef>
              <a:spcPct val="0"/>
            </a:spcBef>
            <a:spcAft>
              <a:spcPct val="15000"/>
            </a:spcAft>
            <a:buChar char="•"/>
          </a:pPr>
          <a:r>
            <a:rPr lang="en-US" altLang="zh-CN" sz="1600" kern="1200" dirty="0">
              <a:latin typeface="宋体" panose="02010600030101010101" pitchFamily="2" charset="-122"/>
              <a:ea typeface="宋体" panose="02010600030101010101" pitchFamily="2" charset="-122"/>
            </a:rPr>
            <a:t>2017 </a:t>
          </a:r>
          <a:r>
            <a:rPr lang="en-US" altLang="zh-CN" sz="1600" kern="1200" dirty="0" err="1">
              <a:latin typeface="宋体" panose="02010600030101010101" pitchFamily="2" charset="-122"/>
              <a:ea typeface="宋体" panose="02010600030101010101" pitchFamily="2" charset="-122"/>
            </a:rPr>
            <a:t>DenseNet</a:t>
          </a:r>
          <a:endParaRPr lang="zh-CN" altLang="en-US" sz="1600" kern="1200" dirty="0">
            <a:latin typeface="宋体" panose="02010600030101010101" pitchFamily="2" charset="-122"/>
            <a:ea typeface="宋体" panose="02010600030101010101" pitchFamily="2" charset="-122"/>
          </a:endParaRPr>
        </a:p>
        <a:p>
          <a:pPr marL="171450" lvl="1" indent="-171450" algn="l" defTabSz="711200">
            <a:lnSpc>
              <a:spcPct val="90000"/>
            </a:lnSpc>
            <a:spcBef>
              <a:spcPct val="0"/>
            </a:spcBef>
            <a:spcAft>
              <a:spcPct val="15000"/>
            </a:spcAft>
            <a:buChar char="•"/>
          </a:pPr>
          <a:r>
            <a:rPr lang="en-US" altLang="zh-CN" sz="1600" kern="1200" dirty="0">
              <a:latin typeface="宋体" panose="02010600030101010101" pitchFamily="2" charset="-122"/>
              <a:ea typeface="宋体" panose="02010600030101010101" pitchFamily="2" charset="-122"/>
            </a:rPr>
            <a:t>2018 Cloud </a:t>
          </a:r>
          <a:r>
            <a:rPr lang="en-US" altLang="zh-CN" sz="1600" kern="1200" dirty="0" err="1">
              <a:latin typeface="宋体" panose="02010600030101010101" pitchFamily="2" charset="-122"/>
              <a:ea typeface="宋体" panose="02010600030101010101" pitchFamily="2" charset="-122"/>
            </a:rPr>
            <a:t>AutoML</a:t>
          </a:r>
          <a:endParaRPr lang="zh-CN" altLang="en-US" sz="1600" kern="1200" dirty="0">
            <a:latin typeface="宋体" panose="02010600030101010101" pitchFamily="2" charset="-122"/>
            <a:ea typeface="宋体" panose="02010600030101010101" pitchFamily="2" charset="-122"/>
          </a:endParaRPr>
        </a:p>
        <a:p>
          <a:pPr marL="171450" lvl="1" indent="-171450" algn="l" defTabSz="711200">
            <a:lnSpc>
              <a:spcPct val="90000"/>
            </a:lnSpc>
            <a:spcBef>
              <a:spcPct val="0"/>
            </a:spcBef>
            <a:spcAft>
              <a:spcPct val="15000"/>
            </a:spcAft>
            <a:buChar char="•"/>
          </a:pPr>
          <a:r>
            <a:rPr lang="en-US" altLang="zh-CN" sz="1600" kern="1200" dirty="0">
              <a:latin typeface="宋体" panose="02010600030101010101" pitchFamily="2" charset="-122"/>
              <a:ea typeface="宋体" panose="02010600030101010101" pitchFamily="2" charset="-122"/>
            </a:rPr>
            <a:t>……</a:t>
          </a:r>
          <a:endParaRPr lang="zh-CN" altLang="en-US" sz="1600" kern="1200" dirty="0">
            <a:latin typeface="宋体" panose="02010600030101010101" pitchFamily="2" charset="-122"/>
            <a:ea typeface="宋体" panose="02010600030101010101" pitchFamily="2" charset="-122"/>
          </a:endParaRPr>
        </a:p>
      </dsp:txBody>
      <dsp:txXfrm>
        <a:off x="8387777" y="458122"/>
        <a:ext cx="3329539" cy="282213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898313-5F1D-4FE2-9C55-C075872FC34A}">
      <dsp:nvSpPr>
        <dsp:cNvPr id="0" name=""/>
        <dsp:cNvSpPr/>
      </dsp:nvSpPr>
      <dsp:spPr>
        <a:xfrm>
          <a:off x="1489436" y="1822991"/>
          <a:ext cx="569805" cy="1377256"/>
        </a:xfrm>
        <a:prstGeom prst="ellipse">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zh-CN" altLang="en-US" sz="1900" kern="1200" dirty="0"/>
            <a:t>总经理</a:t>
          </a:r>
        </a:p>
      </dsp:txBody>
      <dsp:txXfrm>
        <a:off x="1572882" y="2024685"/>
        <a:ext cx="402913" cy="973868"/>
      </dsp:txXfrm>
    </dsp:sp>
    <dsp:sp modelId="{B11E5B11-A55F-49D1-A6DB-100473ED0D25}">
      <dsp:nvSpPr>
        <dsp:cNvPr id="0" name=""/>
        <dsp:cNvSpPr/>
      </dsp:nvSpPr>
      <dsp:spPr>
        <a:xfrm rot="17287600">
          <a:off x="1657136" y="1948058"/>
          <a:ext cx="1167416" cy="17644"/>
        </a:xfrm>
        <a:custGeom>
          <a:avLst/>
          <a:gdLst/>
          <a:ahLst/>
          <a:cxnLst/>
          <a:rect l="0" t="0" r="0" b="0"/>
          <a:pathLst>
            <a:path>
              <a:moveTo>
                <a:pt x="0" y="8822"/>
              </a:moveTo>
              <a:lnTo>
                <a:pt x="1167416" y="882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2211659" y="1927695"/>
        <a:ext cx="58370" cy="58370"/>
      </dsp:txXfrm>
    </dsp:sp>
    <dsp:sp modelId="{6A4F9A08-D8BA-4A3B-A6B4-FC5941B1AEB4}">
      <dsp:nvSpPr>
        <dsp:cNvPr id="0" name=""/>
        <dsp:cNvSpPr/>
      </dsp:nvSpPr>
      <dsp:spPr>
        <a:xfrm>
          <a:off x="2422447" y="1175137"/>
          <a:ext cx="908013" cy="454006"/>
        </a:xfrm>
        <a:prstGeom prst="roundRect">
          <a:avLst>
            <a:gd name="adj" fmla="val 1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zh-CN" altLang="en-US" sz="1900" kern="1200" dirty="0"/>
            <a:t>经理</a:t>
          </a:r>
        </a:p>
      </dsp:txBody>
      <dsp:txXfrm>
        <a:off x="2435744" y="1188434"/>
        <a:ext cx="881419" cy="427412"/>
      </dsp:txXfrm>
    </dsp:sp>
    <dsp:sp modelId="{5E90C8E0-88AF-470E-BF9C-EE270B379F15}">
      <dsp:nvSpPr>
        <dsp:cNvPr id="0" name=""/>
        <dsp:cNvSpPr/>
      </dsp:nvSpPr>
      <dsp:spPr>
        <a:xfrm rot="17945813">
          <a:off x="3138616" y="1067001"/>
          <a:ext cx="746893" cy="17644"/>
        </a:xfrm>
        <a:custGeom>
          <a:avLst/>
          <a:gdLst/>
          <a:ahLst/>
          <a:cxnLst/>
          <a:rect l="0" t="0" r="0" b="0"/>
          <a:pathLst>
            <a:path>
              <a:moveTo>
                <a:pt x="0" y="8822"/>
              </a:moveTo>
              <a:lnTo>
                <a:pt x="746893" y="882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3493390" y="1057151"/>
        <a:ext cx="37344" cy="37344"/>
      </dsp:txXfrm>
    </dsp:sp>
    <dsp:sp modelId="{A75A7D9C-6777-40AC-824D-F5C1A007464C}">
      <dsp:nvSpPr>
        <dsp:cNvPr id="0" name=""/>
        <dsp:cNvSpPr/>
      </dsp:nvSpPr>
      <dsp:spPr>
        <a:xfrm>
          <a:off x="3693665" y="522503"/>
          <a:ext cx="908013" cy="454006"/>
        </a:xfrm>
        <a:prstGeom prst="roundRect">
          <a:avLst>
            <a:gd name="adj" fmla="val 1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zh-CN" altLang="en-US" sz="1900" kern="1200" dirty="0"/>
            <a:t>小组长</a:t>
          </a:r>
        </a:p>
      </dsp:txBody>
      <dsp:txXfrm>
        <a:off x="3706962" y="535800"/>
        <a:ext cx="881419" cy="427412"/>
      </dsp:txXfrm>
    </dsp:sp>
    <dsp:sp modelId="{720D270E-0947-42BA-A70E-21A933378AD3}">
      <dsp:nvSpPr>
        <dsp:cNvPr id="0" name=""/>
        <dsp:cNvSpPr/>
      </dsp:nvSpPr>
      <dsp:spPr>
        <a:xfrm rot="18289469">
          <a:off x="4465274" y="479630"/>
          <a:ext cx="636014" cy="17644"/>
        </a:xfrm>
        <a:custGeom>
          <a:avLst/>
          <a:gdLst/>
          <a:ahLst/>
          <a:cxnLst/>
          <a:rect l="0" t="0" r="0" b="0"/>
          <a:pathLst>
            <a:path>
              <a:moveTo>
                <a:pt x="0" y="8822"/>
              </a:moveTo>
              <a:lnTo>
                <a:pt x="636014" y="882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4767381" y="472552"/>
        <a:ext cx="31800" cy="31800"/>
      </dsp:txXfrm>
    </dsp:sp>
    <dsp:sp modelId="{C19B1E8F-1873-4EC4-9F0A-2ECE509309A8}">
      <dsp:nvSpPr>
        <dsp:cNvPr id="0" name=""/>
        <dsp:cNvSpPr/>
      </dsp:nvSpPr>
      <dsp:spPr>
        <a:xfrm>
          <a:off x="4964884" y="395"/>
          <a:ext cx="908013" cy="454006"/>
        </a:xfrm>
        <a:prstGeom prst="roundRect">
          <a:avLst>
            <a:gd name="adj" fmla="val 1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zh-CN" altLang="en-US" sz="1900" kern="1200" dirty="0"/>
            <a:t>员工</a:t>
          </a:r>
        </a:p>
      </dsp:txBody>
      <dsp:txXfrm>
        <a:off x="4978181" y="13692"/>
        <a:ext cx="881419" cy="427412"/>
      </dsp:txXfrm>
    </dsp:sp>
    <dsp:sp modelId="{EAC0062B-DC53-4723-B848-40F6C4F6D30B}">
      <dsp:nvSpPr>
        <dsp:cNvPr id="0" name=""/>
        <dsp:cNvSpPr/>
      </dsp:nvSpPr>
      <dsp:spPr>
        <a:xfrm>
          <a:off x="4601679" y="740684"/>
          <a:ext cx="363205" cy="17644"/>
        </a:xfrm>
        <a:custGeom>
          <a:avLst/>
          <a:gdLst/>
          <a:ahLst/>
          <a:cxnLst/>
          <a:rect l="0" t="0" r="0" b="0"/>
          <a:pathLst>
            <a:path>
              <a:moveTo>
                <a:pt x="0" y="8822"/>
              </a:moveTo>
              <a:lnTo>
                <a:pt x="363205" y="882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4774201" y="740426"/>
        <a:ext cx="18160" cy="18160"/>
      </dsp:txXfrm>
    </dsp:sp>
    <dsp:sp modelId="{01766473-83C9-4058-9647-ED329F712749}">
      <dsp:nvSpPr>
        <dsp:cNvPr id="0" name=""/>
        <dsp:cNvSpPr/>
      </dsp:nvSpPr>
      <dsp:spPr>
        <a:xfrm>
          <a:off x="4964884" y="522503"/>
          <a:ext cx="908013" cy="454006"/>
        </a:xfrm>
        <a:prstGeom prst="roundRect">
          <a:avLst>
            <a:gd name="adj" fmla="val 1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zh-CN" altLang="en-US" sz="1900" kern="1200" dirty="0"/>
            <a:t>员工</a:t>
          </a:r>
        </a:p>
      </dsp:txBody>
      <dsp:txXfrm>
        <a:off x="4978181" y="535800"/>
        <a:ext cx="881419" cy="427412"/>
      </dsp:txXfrm>
    </dsp:sp>
    <dsp:sp modelId="{79AC1C22-2801-4580-8942-8AB3C11A06A7}">
      <dsp:nvSpPr>
        <dsp:cNvPr id="0" name=""/>
        <dsp:cNvSpPr/>
      </dsp:nvSpPr>
      <dsp:spPr>
        <a:xfrm rot="3310531">
          <a:off x="4465274" y="1001738"/>
          <a:ext cx="636014" cy="17644"/>
        </a:xfrm>
        <a:custGeom>
          <a:avLst/>
          <a:gdLst/>
          <a:ahLst/>
          <a:cxnLst/>
          <a:rect l="0" t="0" r="0" b="0"/>
          <a:pathLst>
            <a:path>
              <a:moveTo>
                <a:pt x="0" y="8822"/>
              </a:moveTo>
              <a:lnTo>
                <a:pt x="636014" y="882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4767381" y="994660"/>
        <a:ext cx="31800" cy="31800"/>
      </dsp:txXfrm>
    </dsp:sp>
    <dsp:sp modelId="{BBCCC740-C6F9-44E8-B39E-2710515AF117}">
      <dsp:nvSpPr>
        <dsp:cNvPr id="0" name=""/>
        <dsp:cNvSpPr/>
      </dsp:nvSpPr>
      <dsp:spPr>
        <a:xfrm>
          <a:off x="4964884" y="1044610"/>
          <a:ext cx="908013" cy="454006"/>
        </a:xfrm>
        <a:prstGeom prst="roundRect">
          <a:avLst>
            <a:gd name="adj" fmla="val 1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zh-CN" altLang="en-US" sz="1900" kern="1200" dirty="0"/>
            <a:t>员工</a:t>
          </a:r>
        </a:p>
      </dsp:txBody>
      <dsp:txXfrm>
        <a:off x="4978181" y="1057907"/>
        <a:ext cx="881419" cy="427412"/>
      </dsp:txXfrm>
    </dsp:sp>
    <dsp:sp modelId="{DB4E4B73-5621-4EAC-9F58-C1DA3996F396}">
      <dsp:nvSpPr>
        <dsp:cNvPr id="0" name=""/>
        <dsp:cNvSpPr/>
      </dsp:nvSpPr>
      <dsp:spPr>
        <a:xfrm rot="3654187">
          <a:off x="3138616" y="1719636"/>
          <a:ext cx="746893" cy="17644"/>
        </a:xfrm>
        <a:custGeom>
          <a:avLst/>
          <a:gdLst/>
          <a:ahLst/>
          <a:cxnLst/>
          <a:rect l="0" t="0" r="0" b="0"/>
          <a:pathLst>
            <a:path>
              <a:moveTo>
                <a:pt x="0" y="8822"/>
              </a:moveTo>
              <a:lnTo>
                <a:pt x="746893" y="882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3493390" y="1709786"/>
        <a:ext cx="37344" cy="37344"/>
      </dsp:txXfrm>
    </dsp:sp>
    <dsp:sp modelId="{CC8355AA-07E1-4BDC-806F-3F8768FC561C}">
      <dsp:nvSpPr>
        <dsp:cNvPr id="0" name=""/>
        <dsp:cNvSpPr/>
      </dsp:nvSpPr>
      <dsp:spPr>
        <a:xfrm>
          <a:off x="3693665" y="1827772"/>
          <a:ext cx="908013" cy="454006"/>
        </a:xfrm>
        <a:prstGeom prst="roundRect">
          <a:avLst>
            <a:gd name="adj" fmla="val 1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zh-CN" altLang="en-US" sz="1900" kern="1200" dirty="0"/>
            <a:t>小组长</a:t>
          </a:r>
        </a:p>
      </dsp:txBody>
      <dsp:txXfrm>
        <a:off x="3706962" y="1841069"/>
        <a:ext cx="881419" cy="427412"/>
      </dsp:txXfrm>
    </dsp:sp>
    <dsp:sp modelId="{8384FA06-D9ED-45C0-96E8-6C49B113FE0E}">
      <dsp:nvSpPr>
        <dsp:cNvPr id="0" name=""/>
        <dsp:cNvSpPr/>
      </dsp:nvSpPr>
      <dsp:spPr>
        <a:xfrm rot="19457599">
          <a:off x="4559637" y="1915426"/>
          <a:ext cx="447288" cy="17644"/>
        </a:xfrm>
        <a:custGeom>
          <a:avLst/>
          <a:gdLst/>
          <a:ahLst/>
          <a:cxnLst/>
          <a:rect l="0" t="0" r="0" b="0"/>
          <a:pathLst>
            <a:path>
              <a:moveTo>
                <a:pt x="0" y="8822"/>
              </a:moveTo>
              <a:lnTo>
                <a:pt x="447288" y="882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4772099" y="1913066"/>
        <a:ext cx="22364" cy="22364"/>
      </dsp:txXfrm>
    </dsp:sp>
    <dsp:sp modelId="{E76B570B-24C5-4E9D-8650-310C9FAAF88D}">
      <dsp:nvSpPr>
        <dsp:cNvPr id="0" name=""/>
        <dsp:cNvSpPr/>
      </dsp:nvSpPr>
      <dsp:spPr>
        <a:xfrm>
          <a:off x="4964884" y="1566718"/>
          <a:ext cx="908013" cy="454006"/>
        </a:xfrm>
        <a:prstGeom prst="roundRect">
          <a:avLst>
            <a:gd name="adj" fmla="val 1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zh-CN" altLang="en-US" sz="1900" kern="1200" dirty="0"/>
            <a:t>员工</a:t>
          </a:r>
        </a:p>
      </dsp:txBody>
      <dsp:txXfrm>
        <a:off x="4978181" y="1580015"/>
        <a:ext cx="881419" cy="427412"/>
      </dsp:txXfrm>
    </dsp:sp>
    <dsp:sp modelId="{D15DEF5B-DA0E-490C-8258-17B82E226561}">
      <dsp:nvSpPr>
        <dsp:cNvPr id="0" name=""/>
        <dsp:cNvSpPr/>
      </dsp:nvSpPr>
      <dsp:spPr>
        <a:xfrm rot="2142401">
          <a:off x="4559637" y="2176480"/>
          <a:ext cx="447288" cy="17644"/>
        </a:xfrm>
        <a:custGeom>
          <a:avLst/>
          <a:gdLst/>
          <a:ahLst/>
          <a:cxnLst/>
          <a:rect l="0" t="0" r="0" b="0"/>
          <a:pathLst>
            <a:path>
              <a:moveTo>
                <a:pt x="0" y="8822"/>
              </a:moveTo>
              <a:lnTo>
                <a:pt x="447288" y="882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4772099" y="2174120"/>
        <a:ext cx="22364" cy="22364"/>
      </dsp:txXfrm>
    </dsp:sp>
    <dsp:sp modelId="{4AFC8B0F-048F-4315-885F-E1998D3ED496}">
      <dsp:nvSpPr>
        <dsp:cNvPr id="0" name=""/>
        <dsp:cNvSpPr/>
      </dsp:nvSpPr>
      <dsp:spPr>
        <a:xfrm>
          <a:off x="4964884" y="2088826"/>
          <a:ext cx="908013" cy="454006"/>
        </a:xfrm>
        <a:prstGeom prst="roundRect">
          <a:avLst>
            <a:gd name="adj" fmla="val 1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zh-CN" altLang="en-US" sz="1900" kern="1200" dirty="0"/>
            <a:t>员工</a:t>
          </a:r>
        </a:p>
      </dsp:txBody>
      <dsp:txXfrm>
        <a:off x="4978181" y="2102123"/>
        <a:ext cx="881419" cy="427412"/>
      </dsp:txXfrm>
    </dsp:sp>
    <dsp:sp modelId="{A73CDC8A-52F0-4E6D-ADF6-00C3CB895B14}">
      <dsp:nvSpPr>
        <dsp:cNvPr id="0" name=""/>
        <dsp:cNvSpPr/>
      </dsp:nvSpPr>
      <dsp:spPr>
        <a:xfrm rot="4312400">
          <a:off x="1657136" y="3057537"/>
          <a:ext cx="1167416" cy="17644"/>
        </a:xfrm>
        <a:custGeom>
          <a:avLst/>
          <a:gdLst/>
          <a:ahLst/>
          <a:cxnLst/>
          <a:rect l="0" t="0" r="0" b="0"/>
          <a:pathLst>
            <a:path>
              <a:moveTo>
                <a:pt x="0" y="8822"/>
              </a:moveTo>
              <a:lnTo>
                <a:pt x="1167416" y="882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2211659" y="3037173"/>
        <a:ext cx="58370" cy="58370"/>
      </dsp:txXfrm>
    </dsp:sp>
    <dsp:sp modelId="{D87AF9C5-BF57-48B9-AD2F-F21DCED20EDD}">
      <dsp:nvSpPr>
        <dsp:cNvPr id="0" name=""/>
        <dsp:cNvSpPr/>
      </dsp:nvSpPr>
      <dsp:spPr>
        <a:xfrm>
          <a:off x="2422447" y="3394095"/>
          <a:ext cx="908013" cy="454006"/>
        </a:xfrm>
        <a:prstGeom prst="roundRect">
          <a:avLst>
            <a:gd name="adj" fmla="val 1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zh-CN" altLang="en-US" sz="1900" kern="1200" dirty="0"/>
            <a:t>经理</a:t>
          </a:r>
        </a:p>
      </dsp:txBody>
      <dsp:txXfrm>
        <a:off x="2435744" y="3407392"/>
        <a:ext cx="881419" cy="427412"/>
      </dsp:txXfrm>
    </dsp:sp>
    <dsp:sp modelId="{451650C8-5271-4138-A022-A4DFE6169C71}">
      <dsp:nvSpPr>
        <dsp:cNvPr id="0" name=""/>
        <dsp:cNvSpPr/>
      </dsp:nvSpPr>
      <dsp:spPr>
        <a:xfrm rot="18289469">
          <a:off x="3194055" y="3351222"/>
          <a:ext cx="636014" cy="17644"/>
        </a:xfrm>
        <a:custGeom>
          <a:avLst/>
          <a:gdLst/>
          <a:ahLst/>
          <a:cxnLst/>
          <a:rect l="0" t="0" r="0" b="0"/>
          <a:pathLst>
            <a:path>
              <a:moveTo>
                <a:pt x="0" y="8822"/>
              </a:moveTo>
              <a:lnTo>
                <a:pt x="636014" y="882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3496162" y="3344144"/>
        <a:ext cx="31800" cy="31800"/>
      </dsp:txXfrm>
    </dsp:sp>
    <dsp:sp modelId="{01EA394B-156B-488C-B9DF-B9B240A93C85}">
      <dsp:nvSpPr>
        <dsp:cNvPr id="0" name=""/>
        <dsp:cNvSpPr/>
      </dsp:nvSpPr>
      <dsp:spPr>
        <a:xfrm>
          <a:off x="3693665" y="2871987"/>
          <a:ext cx="908013" cy="454006"/>
        </a:xfrm>
        <a:prstGeom prst="roundRect">
          <a:avLst>
            <a:gd name="adj" fmla="val 1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zh-CN" altLang="en-US" sz="1900" kern="1200" dirty="0"/>
            <a:t>小组长</a:t>
          </a:r>
          <a:endParaRPr lang="en-US" altLang="zh-CN" sz="1900" kern="1200" dirty="0"/>
        </a:p>
      </dsp:txBody>
      <dsp:txXfrm>
        <a:off x="3706962" y="2885284"/>
        <a:ext cx="881419" cy="427412"/>
      </dsp:txXfrm>
    </dsp:sp>
    <dsp:sp modelId="{07EDEF9A-2686-46FE-B48B-BD1A8135F6E5}">
      <dsp:nvSpPr>
        <dsp:cNvPr id="0" name=""/>
        <dsp:cNvSpPr/>
      </dsp:nvSpPr>
      <dsp:spPr>
        <a:xfrm rot="19457599">
          <a:off x="4559637" y="2959641"/>
          <a:ext cx="447288" cy="17644"/>
        </a:xfrm>
        <a:custGeom>
          <a:avLst/>
          <a:gdLst/>
          <a:ahLst/>
          <a:cxnLst/>
          <a:rect l="0" t="0" r="0" b="0"/>
          <a:pathLst>
            <a:path>
              <a:moveTo>
                <a:pt x="0" y="8822"/>
              </a:moveTo>
              <a:lnTo>
                <a:pt x="447288" y="882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4772099" y="2957281"/>
        <a:ext cx="22364" cy="22364"/>
      </dsp:txXfrm>
    </dsp:sp>
    <dsp:sp modelId="{AFD91C35-0248-422A-B383-BEFFA3806609}">
      <dsp:nvSpPr>
        <dsp:cNvPr id="0" name=""/>
        <dsp:cNvSpPr/>
      </dsp:nvSpPr>
      <dsp:spPr>
        <a:xfrm>
          <a:off x="4964884" y="2610933"/>
          <a:ext cx="908013" cy="454006"/>
        </a:xfrm>
        <a:prstGeom prst="roundRect">
          <a:avLst>
            <a:gd name="adj" fmla="val 1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zh-CN" altLang="en-US" sz="1900" kern="1200" dirty="0"/>
            <a:t>员工</a:t>
          </a:r>
          <a:endParaRPr lang="en-US" altLang="zh-CN" sz="1900" kern="1200" dirty="0"/>
        </a:p>
      </dsp:txBody>
      <dsp:txXfrm>
        <a:off x="4978181" y="2624230"/>
        <a:ext cx="881419" cy="427412"/>
      </dsp:txXfrm>
    </dsp:sp>
    <dsp:sp modelId="{E6F6E253-4F73-4A2E-A898-19867736A161}">
      <dsp:nvSpPr>
        <dsp:cNvPr id="0" name=""/>
        <dsp:cNvSpPr/>
      </dsp:nvSpPr>
      <dsp:spPr>
        <a:xfrm rot="2142401">
          <a:off x="4559637" y="3220695"/>
          <a:ext cx="447288" cy="17644"/>
        </a:xfrm>
        <a:custGeom>
          <a:avLst/>
          <a:gdLst/>
          <a:ahLst/>
          <a:cxnLst/>
          <a:rect l="0" t="0" r="0" b="0"/>
          <a:pathLst>
            <a:path>
              <a:moveTo>
                <a:pt x="0" y="8822"/>
              </a:moveTo>
              <a:lnTo>
                <a:pt x="447288" y="882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4772099" y="3218335"/>
        <a:ext cx="22364" cy="22364"/>
      </dsp:txXfrm>
    </dsp:sp>
    <dsp:sp modelId="{45E3CA4F-C022-4032-B072-77C3D0DDB7AD}">
      <dsp:nvSpPr>
        <dsp:cNvPr id="0" name=""/>
        <dsp:cNvSpPr/>
      </dsp:nvSpPr>
      <dsp:spPr>
        <a:xfrm>
          <a:off x="4964884" y="3133041"/>
          <a:ext cx="908013" cy="454006"/>
        </a:xfrm>
        <a:prstGeom prst="roundRect">
          <a:avLst>
            <a:gd name="adj" fmla="val 1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zh-CN" altLang="en-US" sz="1900" kern="1200" dirty="0"/>
            <a:t>员工</a:t>
          </a:r>
          <a:endParaRPr lang="en-US" altLang="zh-CN" sz="1900" kern="1200" dirty="0"/>
        </a:p>
      </dsp:txBody>
      <dsp:txXfrm>
        <a:off x="4978181" y="3146338"/>
        <a:ext cx="881419" cy="427412"/>
      </dsp:txXfrm>
    </dsp:sp>
    <dsp:sp modelId="{169B8FCA-DE13-4F5C-945F-16FF25175277}">
      <dsp:nvSpPr>
        <dsp:cNvPr id="0" name=""/>
        <dsp:cNvSpPr/>
      </dsp:nvSpPr>
      <dsp:spPr>
        <a:xfrm rot="3310531">
          <a:off x="3194055" y="3873330"/>
          <a:ext cx="636014" cy="17644"/>
        </a:xfrm>
        <a:custGeom>
          <a:avLst/>
          <a:gdLst/>
          <a:ahLst/>
          <a:cxnLst/>
          <a:rect l="0" t="0" r="0" b="0"/>
          <a:pathLst>
            <a:path>
              <a:moveTo>
                <a:pt x="0" y="8822"/>
              </a:moveTo>
              <a:lnTo>
                <a:pt x="636014" y="882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3496162" y="3866251"/>
        <a:ext cx="31800" cy="31800"/>
      </dsp:txXfrm>
    </dsp:sp>
    <dsp:sp modelId="{98C5B331-6AEE-4D12-B8D4-30FEA9C791E6}">
      <dsp:nvSpPr>
        <dsp:cNvPr id="0" name=""/>
        <dsp:cNvSpPr/>
      </dsp:nvSpPr>
      <dsp:spPr>
        <a:xfrm>
          <a:off x="3693665" y="3916202"/>
          <a:ext cx="908013" cy="454006"/>
        </a:xfrm>
        <a:prstGeom prst="roundRect">
          <a:avLst>
            <a:gd name="adj" fmla="val 1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zh-CN" altLang="en-US" sz="1900" kern="1200" dirty="0"/>
            <a:t>小组长</a:t>
          </a:r>
          <a:endParaRPr lang="en-US" altLang="zh-CN" sz="1900" kern="1200" dirty="0"/>
        </a:p>
      </dsp:txBody>
      <dsp:txXfrm>
        <a:off x="3706962" y="3929499"/>
        <a:ext cx="881419" cy="427412"/>
      </dsp:txXfrm>
    </dsp:sp>
    <dsp:sp modelId="{E17A6094-8FFF-42A1-94F8-C7293DD3002A}">
      <dsp:nvSpPr>
        <dsp:cNvPr id="0" name=""/>
        <dsp:cNvSpPr/>
      </dsp:nvSpPr>
      <dsp:spPr>
        <a:xfrm rot="19457599">
          <a:off x="4559637" y="4003857"/>
          <a:ext cx="447288" cy="17644"/>
        </a:xfrm>
        <a:custGeom>
          <a:avLst/>
          <a:gdLst/>
          <a:ahLst/>
          <a:cxnLst/>
          <a:rect l="0" t="0" r="0" b="0"/>
          <a:pathLst>
            <a:path>
              <a:moveTo>
                <a:pt x="0" y="8822"/>
              </a:moveTo>
              <a:lnTo>
                <a:pt x="447288" y="882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4772099" y="4001497"/>
        <a:ext cx="22364" cy="22364"/>
      </dsp:txXfrm>
    </dsp:sp>
    <dsp:sp modelId="{D80D32FB-F206-4B95-9B68-E55CD45CAEA6}">
      <dsp:nvSpPr>
        <dsp:cNvPr id="0" name=""/>
        <dsp:cNvSpPr/>
      </dsp:nvSpPr>
      <dsp:spPr>
        <a:xfrm>
          <a:off x="4964884" y="3655149"/>
          <a:ext cx="908013" cy="454006"/>
        </a:xfrm>
        <a:prstGeom prst="roundRect">
          <a:avLst>
            <a:gd name="adj" fmla="val 1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zh-CN" altLang="en-US" sz="1900" kern="1200" dirty="0"/>
            <a:t>员工</a:t>
          </a:r>
          <a:endParaRPr lang="en-US" altLang="zh-CN" sz="1900" kern="1200" dirty="0"/>
        </a:p>
      </dsp:txBody>
      <dsp:txXfrm>
        <a:off x="4978181" y="3668446"/>
        <a:ext cx="881419" cy="427412"/>
      </dsp:txXfrm>
    </dsp:sp>
    <dsp:sp modelId="{7A03EB70-9748-46F8-BF51-D929DC157E21}">
      <dsp:nvSpPr>
        <dsp:cNvPr id="0" name=""/>
        <dsp:cNvSpPr/>
      </dsp:nvSpPr>
      <dsp:spPr>
        <a:xfrm rot="2142401">
          <a:off x="4559637" y="4264910"/>
          <a:ext cx="447288" cy="17644"/>
        </a:xfrm>
        <a:custGeom>
          <a:avLst/>
          <a:gdLst/>
          <a:ahLst/>
          <a:cxnLst/>
          <a:rect l="0" t="0" r="0" b="0"/>
          <a:pathLst>
            <a:path>
              <a:moveTo>
                <a:pt x="0" y="8822"/>
              </a:moveTo>
              <a:lnTo>
                <a:pt x="447288" y="882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4772099" y="4262550"/>
        <a:ext cx="22364" cy="22364"/>
      </dsp:txXfrm>
    </dsp:sp>
    <dsp:sp modelId="{B6A4784A-AF03-4EB1-8597-5AFE5EA3970C}">
      <dsp:nvSpPr>
        <dsp:cNvPr id="0" name=""/>
        <dsp:cNvSpPr/>
      </dsp:nvSpPr>
      <dsp:spPr>
        <a:xfrm>
          <a:off x="4964884" y="4177256"/>
          <a:ext cx="908013" cy="454006"/>
        </a:xfrm>
        <a:prstGeom prst="roundRect">
          <a:avLst>
            <a:gd name="adj" fmla="val 1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zh-CN" altLang="en-US" sz="1900" kern="1200" dirty="0"/>
            <a:t>员工</a:t>
          </a:r>
          <a:endParaRPr lang="en-US" altLang="zh-CN" sz="1900" kern="1200" dirty="0"/>
        </a:p>
      </dsp:txBody>
      <dsp:txXfrm>
        <a:off x="4978181" y="4190553"/>
        <a:ext cx="881419" cy="427412"/>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rSet qsTypeId="urn:microsoft.com/office/officeart/2005/8/quickstyle/simple5"/>
        </dgm:pt>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bkpt" val="fixed"/>
          <dgm:param type="bkPtFixedVal" val="1"/>
          <dgm:param type="off" val="off"/>
          <dgm:param type="grDir" val="bL"/>
          <dgm:param type="flowDir" val="row"/>
        </dgm:alg>
      </dgm:if>
      <dgm:else name="Name2">
        <dgm:alg type="snake">
          <dgm:param type="bkpt" val="fixed"/>
          <dgm:param type="bkPtFixedVal" val="1"/>
          <dgm:param type="off" val="off"/>
          <dgm:param type="grDir" val="bR"/>
          <dgm:param type="flowDir" val="row"/>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type="corner" r:blip="" rot="90">
                <dgm:adjLst>
                  <dgm:adj idx="1" val="0.1612"/>
                  <dgm:adj idx="2" val="0.1611"/>
                </dgm:adjLst>
              </dgm:shape>
            </dgm:if>
            <dgm:else name="Name8">
              <dgm:shape xmlns:r="http://schemas.openxmlformats.org/officeDocument/2006/relationships" type="corner" r:blip="" rot="180">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type="triangle" r:blip="" rot="90">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5">
  <dgm:title val=""/>
  <dgm:desc val=""/>
  <dgm:catLst>
    <dgm:cat type="hierarchy" pri="6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resOf/>
    <dgm:shape xmlns:r="http://schemas.openxmlformats.org/officeDocument/2006/relationships" r:blip="">
      <dgm:adjLst/>
    </dgm:shape>
    <dgm:choose name="Name0">
      <dgm:if name="Name1" axis="ch" ptType="node" func="cnt" op="gte" val="2">
        <dgm:choose name="Name2">
          <dgm:if name="Name3" func="var" arg="dir" op="equ" val="norm">
            <dgm:constrLst>
              <dgm:constr type="l" for="ch" forName="hierFlow"/>
              <dgm:constr type="t" for="ch" forName="hierFlow" refType="h" fact="0.3"/>
              <dgm:constr type="r" for="ch" forName="hierFlow" refType="w" fact="0.98"/>
              <dgm:constr type="b" for="ch" forName="hierFlow" refType="h" fact="0.96"/>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if>
          <dgm:else name="Name4">
            <dgm:constrLst>
              <dgm:constr type="l" for="ch" forName="hierFlow" refType="w" fact="0.02"/>
              <dgm:constr type="t" for="ch" forName="hierFlow" refType="h" fact="0.3"/>
              <dgm:constr type="r" for="ch" forName="hierFlow" refType="w"/>
              <dgm:constr type="b" for="ch" forName="hierFlow" refType="h" fact="0.96"/>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else>
    </dgm:choose>
    <dgm:ruleLst/>
    <dgm:layoutNode name="hierFlow">
      <dgm:choose name="Name6">
        <dgm:if name="Name7" func="var" arg="dir" op="equ" val="norm">
          <dgm:alg type="lin">
            <dgm:param type="linDir" val="fromL"/>
            <dgm:param type="nodeVertAlign" val="mid"/>
            <dgm:param type="vertAlign" val="mid"/>
            <dgm:param type="nodeHorzAlign" val="l"/>
            <dgm:param type="horzAlign" val="l"/>
            <dgm:param type="fallback" val="2D"/>
          </dgm:alg>
        </dgm:if>
        <dgm:else name="Name8">
          <dgm:alg type="lin">
            <dgm:param type="linDir" val="fromR"/>
            <dgm:param type="nodeVertAlign" val="mid"/>
            <dgm:param type="vertAlign" val="mid"/>
            <dgm:param type="nodeHorzAlign" val="r"/>
            <dgm:param type="horzAlign" val="r"/>
            <dgm:param type="fallback" val="2D"/>
          </dgm:alg>
        </dgm:else>
      </dgm:choose>
      <dgm:shape xmlns:r="http://schemas.openxmlformats.org/officeDocument/2006/relationships" r:blip="">
        <dgm:adjLst/>
      </dgm:shape>
      <dgm:presOf/>
      <dgm:constrLst>
        <dgm:constr type="primFontSz" for="des" ptType="node" op="equ" val="65"/>
        <dgm:constr type="primFontSz" for="des" forName="connTx" op="equ" val="55"/>
        <dgm:constr type="primFontSz" for="des" forName="connTx" refType="primFontSz" refFor="des" refPtType="node" op="lte" fact="0.8"/>
      </dgm:constrLst>
      <dgm:ruleLst/>
      <dgm:choose name="Name9">
        <dgm:if name="Name10" axis="ch" ptType="node" func="cnt" op="gte" val="2">
          <dgm:layoutNode name="firstBuf">
            <dgm:alg type="sp"/>
            <dgm:shape xmlns:r="http://schemas.openxmlformats.org/officeDocument/2006/relationships" r:blip="">
              <dgm:adjLst/>
            </dgm:shape>
            <dgm:presOf/>
            <dgm:constrLst/>
            <dgm:ruleLst/>
          </dgm:layoutNode>
        </dgm:if>
        <dgm:else name="Name11"/>
      </dgm:choose>
      <dgm:layoutNode name="hierChild1">
        <dgm:varLst>
          <dgm:chPref val="1"/>
          <dgm:animOne val="branch"/>
          <dgm:animLvl val="lvl"/>
        </dgm:varLst>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constrLst/>
        <dgm:ruleLst/>
        <dgm:forEach name="Name15" axis="ch" cnt="3">
          <dgm:forEach name="Name16" axis="self" ptType="node">
            <dgm:layoutNode name="Name17">
              <dgm:choose name="Name18">
                <dgm:if name="Name19" func="var" arg="dir" op="equ" val="norm">
                  <dgm:alg type="hierRoot">
                    <dgm:param type="hierAlign" val="lCtrCh"/>
                  </dgm:alg>
                </dgm:if>
                <dgm:else name="Name20">
                  <dgm:alg type="hierRoot">
                    <dgm:param type="hierAlign" val="rCtrCh"/>
                  </dgm:alg>
                </dgm:else>
              </dgm:choose>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hierChild2">
                <dgm:choose name="Name21">
                  <dgm:if name="Name22" func="var" arg="dir" op="equ" val="norm">
                    <dgm:alg type="hierChild">
                      <dgm:param type="linDir" val="fromT"/>
                      <dgm:param type="chAlign" val="l"/>
                    </dgm:alg>
                  </dgm:if>
                  <dgm:else name="Name23">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24" axis="self" ptType="parTrans" cnt="1">
                    <dgm:layoutNode name="Name25">
                      <dgm:choose name="Name26">
                        <dgm:if name="Name27" func="var" arg="dir" op="equ" val="norm">
                          <dgm:alg type="conn">
                            <dgm:param type="dim" val="1D"/>
                            <dgm:param type="endSty" val="noArr"/>
                            <dgm:param type="begPts" val="midR"/>
                            <dgm:param type="endPts" val="midL"/>
                          </dgm:alg>
                        </dgm:if>
                        <dgm:else name="Name28">
                          <dgm:alg type="conn">
                            <dgm:param type="dim" val="1D"/>
                            <dgm:param type="endSty" val="noArr"/>
                            <dgm:param type="begPts" val="midL"/>
                            <dgm:param type="endPts" val="mid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29" axis="self" ptType="node">
                    <dgm:layoutNode name="Name30">
                      <dgm:choose name="Name31">
                        <dgm:if name="Name32" func="var" arg="dir" op="equ" val="norm">
                          <dgm:alg type="hierRoot">
                            <dgm:param type="hierAlign" val="lCtrCh"/>
                          </dgm:alg>
                        </dgm:if>
                        <dgm:else name="Name33">
                          <dgm:alg type="hierRoot">
                            <dgm:param type="hierAlign" val="rCtrCh"/>
                          </dgm:alg>
                        </dgm:else>
                      </dgm:choose>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hierChild3">
                        <dgm:choose name="Name34">
                          <dgm:if name="Name35" func="var" arg="dir" op="equ" val="norm">
                            <dgm:alg type="hierChild">
                              <dgm:param type="linDir" val="fromT"/>
                              <dgm:param type="chAlign" val="l"/>
                            </dgm:alg>
                          </dgm:if>
                          <dgm:else name="Name36">
                            <dgm:alg type="hierChild">
                              <dgm:param type="linDir" val="fromT"/>
                              <dgm:param type="chAlign" val="r"/>
                            </dgm:alg>
                          </dgm:else>
                        </dgm:choose>
                        <dgm:shape xmlns:r="http://schemas.openxmlformats.org/officeDocument/2006/relationships" r:blip="">
                          <dgm:adjLst/>
                        </dgm:shape>
                        <dgm:presOf/>
                        <dgm:constrLst/>
                        <dgm:ruleLst/>
                        <dgm:forEach name="Name37" ref="repeat"/>
                      </dgm:layoutNode>
                    </dgm:layoutNode>
                  </dgm:forEach>
                </dgm:forEach>
              </dgm:layoutNode>
            </dgm:layoutNode>
          </dgm:forEach>
        </dgm:forEach>
      </dgm:layoutNode>
    </dgm:layoutNode>
    <dgm:layoutNode name="bgShapesFlow">
      <dgm:choose name="Name38">
        <dgm:if name="Name39" func="var" arg="dir" op="equ" val="norm">
          <dgm:alg type="lin">
            <dgm:param type="linDir" val="fromL"/>
            <dgm:param type="nodeVertAlign" val="mid"/>
            <dgm:param type="vertAlign" val="mid"/>
            <dgm:param type="nodeHorzAlign" val="l"/>
            <dgm:param type="horzAlign" val="l"/>
          </dgm:alg>
        </dgm:if>
        <dgm:else name="Name40">
          <dgm:alg type="lin">
            <dgm:param type="linDir" val="fromR"/>
            <dgm:param type="nodeVertAlign" val="mid"/>
            <dgm:param type="vertAlign" val="mid"/>
            <dgm:param type="nodeHorzAlign" val="r"/>
            <dgm:param type="horzAlign" val="r"/>
          </dgm:alg>
        </dgm:else>
      </dgm:choose>
      <dgm:shape xmlns:r="http://schemas.openxmlformats.org/officeDocument/2006/relationships" r:blip="">
        <dgm:adjLst/>
      </dgm:shape>
      <dgm:presOf/>
      <dgm:constrLst>
        <dgm:constr type="w" for="ch" forName="rectComp" refType="w"/>
        <dgm:constr type="h" for="ch" forName="rectComp" refType="h"/>
        <dgm:constr type="h" for="des" forName="bgRect" refType="h"/>
        <dgm:constr type="primFontSz" for="des" forName="bgRectTx" op="equ" val="65"/>
      </dgm:constrLst>
      <dgm:ruleLst/>
      <dgm:forEach name="Name41" axis="ch" ptType="node" st="2">
        <dgm:layoutNode name="rectComp">
          <dgm:alg type="composite"/>
          <dgm:shape xmlns:r="http://schemas.openxmlformats.org/officeDocument/2006/relationships" r:blip="">
            <dgm:adjLst/>
          </dgm:shape>
          <dgm:presOf/>
          <dgm:constrLst>
            <dgm:constr type="userA"/>
            <dgm:constr type="l" for="ch" forName="bgRect"/>
            <dgm:constr type="t" for="ch" forName="bgRect"/>
            <dgm:constr type="w" for="ch" forName="bgRect" refType="userA" fact="1.2"/>
            <dgm:constr type="l" for="ch" forName="bgRectTx"/>
            <dgm:constr type="t" for="ch" forName="bgRectTx"/>
            <dgm:constr type="h" for="ch" forName="bgRectTx" refType="h" refFor="ch" refForName="bgRect" fact="0.3"/>
            <dgm:constr type="w" for="ch" forName="bgRectTx" refType="w" refFor="ch" refForName="bgRect" op="equ"/>
          </dgm:constrLst>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shape xmlns:r="http://schemas.openxmlformats.org/officeDocument/2006/relationships" type="rect" r:blip="" zOrderOff="-999" hideGeom="1">
              <dgm:adjLst/>
            </dgm:shape>
            <dgm:presOf axis="desOrSelf" ptType="node"/>
            <dgm:constrLst/>
            <dgm:ruleLst>
              <dgm:rule type="primFontSz" val="5" fact="NaN" max="NaN"/>
            </dgm:ruleLst>
          </dgm:layoutNode>
        </dgm:layoutNode>
        <dgm:choose name="Name42">
          <dgm:if name="Name43" axis="self" ptType="node" func="revPos" op="gte" val="2">
            <dgm:layoutNode name="spComp">
              <dgm:alg type="composite"/>
              <dgm:shape xmlns:r="http://schemas.openxmlformats.org/officeDocument/2006/relationships" r:blip="">
                <dgm:adjLst/>
              </dgm:shape>
              <dgm:presOf/>
              <dgm:constrLst>
                <dgm:constr type="userA"/>
                <dgm:constr type="userB"/>
                <dgm:constr type="l" for="ch" forName="hSp"/>
                <dgm:constr type="t" for="ch" forName="hSp"/>
                <dgm:constr type="w" for="ch" forName="hSp" refType="userB"/>
                <dgm:constr type="wOff" for="ch" forName="hSp" refType="userA" fact="-0.2"/>
              </dgm:constrLst>
              <dgm:ruleLst/>
              <dgm:layoutNode name="hSp">
                <dgm:alg type="sp"/>
                <dgm:shape xmlns:r="http://schemas.openxmlformats.org/officeDocument/2006/relationships" r:blip="">
                  <dgm:adjLst/>
                </dgm:shape>
                <dgm:presOf/>
                <dgm:constrLst/>
                <dgm:ruleLst/>
              </dgm:layoutNode>
            </dgm:layoutNode>
          </dgm:if>
          <dgm:else name="Name44"/>
        </dgm:choos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1">
        <a:scrgbClr r="0" g="0" b="0"/>
      </a:lnRef>
      <a:fillRef idx="1">
        <a:scrgbClr r="0" g="0" b="0"/>
      </a:fillRef>
      <a:effectRef idx="1">
        <a:scrgbClr r="0" g="0" b="0"/>
      </a:effectRef>
      <a:fontRef idx="minor"/>
    </dgm:style>
  </dgm:styleLbl>
  <dgm:styleLbl name="alignNode1">
    <dgm:scene3d>
      <a:camera prst="orthographicFront"/>
      <a:lightRig rig="threePt" dir="t"/>
    </dgm:scene3d>
    <dgm:txPr/>
    <dgm:style>
      <a:lnRef idx="1">
        <a:scrgbClr r="0" g="0" b="0"/>
      </a:lnRef>
      <a:fillRef idx="2">
        <a:scrgbClr r="0" g="0" b="0"/>
      </a:fillRef>
      <a:effectRef idx="1">
        <a:scrgbClr r="0" g="0" b="0"/>
      </a:effectRef>
      <a:fontRef idx="minor">
        <a:schemeClr val="dk1"/>
      </a:fontRef>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1">
        <a:scrgbClr r="0" g="0" b="0"/>
      </a:lnRef>
      <a:fillRef idx="1">
        <a:scrgbClr r="0" g="0" b="0"/>
      </a:fillRef>
      <a:effectRef idx="1">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1">
        <a:scrgbClr r="0" g="0" b="0"/>
      </a:effectRef>
      <a:fontRef idx="minor"/>
    </dgm:style>
  </dgm:styleLbl>
  <dgm:styleLbl name="bgSibTrans2D1">
    <dgm:scene3d>
      <a:camera prst="orthographicFront"/>
      <a:lightRig rig="threePt" dir="t"/>
    </dgm:scene3d>
    <dgm:txPr/>
    <dgm:style>
      <a:lnRef idx="0">
        <a:scrgbClr r="0" g="0" b="0"/>
      </a:lnRef>
      <a:fillRef idx="2">
        <a:scrgbClr r="0" g="0" b="0"/>
      </a:fillRef>
      <a:effectRef idx="1">
        <a:scrgbClr r="0" g="0" b="0"/>
      </a:effectRef>
      <a:fontRef idx="minor">
        <a:schemeClr val="dk1"/>
      </a:fontRef>
    </dgm:style>
  </dgm:styleLbl>
  <dgm:styleLbl name="callout">
    <dgm:scene3d>
      <a:camera prst="orthographicFront"/>
      <a:lightRig rig="threePt" dir="t"/>
    </dgm:scene3d>
    <dgm:txPr/>
    <dgm:style>
      <a:lnRef idx="1">
        <a:scrgbClr r="0" g="0" b="0"/>
      </a:lnRef>
      <a:fillRef idx="2">
        <a:scrgbClr r="0" g="0" b="0"/>
      </a:fillRef>
      <a:effectRef idx="1">
        <a:scrgbClr r="0" g="0" b="0"/>
      </a:effectRef>
      <a:fontRef idx="minor"/>
    </dgm:style>
  </dgm:styleLbl>
  <dgm:styleLbl name="con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1">
        <a:scrgbClr r="0" g="0" b="0"/>
      </a:effectRef>
      <a:fontRef idx="minor"/>
    </dgm:style>
  </dgm:styleLbl>
  <dgm:styleLbl name="fgAcc0">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1">
        <a:scrgbClr r="0" g="0" b="0"/>
      </a:lnRef>
      <a:fillRef idx="1">
        <a:scrgbClr r="0" g="0" b="0"/>
      </a:fillRef>
      <a:effectRef idx="1">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fgSibTrans2D1">
    <dgm:scene3d>
      <a:camera prst="orthographicFront"/>
      <a:lightRig rig="threePt" dir="t"/>
    </dgm:scene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txPr/>
    <dgm:style>
      <a:lnRef idx="1">
        <a:scrgbClr r="0" g="0" b="0"/>
      </a:lnRef>
      <a:fillRef idx="2">
        <a:scrgbClr r="0" g="0" b="0"/>
      </a:fillRef>
      <a:effectRef idx="1">
        <a:scrgbClr r="0" g="0" b="0"/>
      </a:effectRef>
      <a:fontRef idx="minor">
        <a:schemeClr val="dk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2">
        <a:scrgbClr r="0" g="0" b="0"/>
      </a:fillRef>
      <a:effectRef idx="1">
        <a:scrgbClr r="0" g="0" b="0"/>
      </a:effectRef>
      <a:fontRef idx="minor">
        <a:schemeClr val="dk1"/>
      </a:fontRef>
    </dgm:style>
  </dgm:styleLbl>
  <dgm:styleLbl name="solid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1">
        <a:scrgbClr r="0" g="0" b="0"/>
      </a:lnRef>
      <a:fillRef idx="2">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3812" y="0"/>
            <a:ext cx="3078290" cy="513492"/>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481584" y="1279287"/>
            <a:ext cx="6140577" cy="3454075"/>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0375" y="4925254"/>
            <a:ext cx="5682996" cy="4029754"/>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9720804"/>
            <a:ext cx="3078290" cy="513491"/>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3812" y="9720804"/>
            <a:ext cx="3078290" cy="513491"/>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8.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9.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0.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6.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38200" y="365125"/>
            <a:ext cx="10515600" cy="58118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3" name="日期占位符 2"/>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仅标题">
    <p:bg>
      <p:bgPr>
        <a:solidFill>
          <a:schemeClr val="bg1"/>
        </a:solidFill>
        <a:effectLst/>
      </p:bgPr>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000" advTm="15000">
        <p:cover dir="d"/>
      </p:transition>
    </mc:Choice>
    <mc:Fallback>
      <p:transition spd="slow" advTm="15000">
        <p:cover dir="d"/>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1_仅标题">
    <p:bg>
      <p:bgPr>
        <a:solidFill>
          <a:schemeClr val="bg1"/>
        </a:solidFill>
        <a:effectLst/>
      </p:bgPr>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000" advTm="15000">
        <p:cover dir="d"/>
      </p:transition>
    </mc:Choice>
    <mc:Fallback>
      <p:transition spd="slow" advTm="15000">
        <p:cover dir="d"/>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9_自定义版式">
    <p:bg>
      <p:bgPr>
        <a:solidFill>
          <a:schemeClr val="bg1"/>
        </a:solidFill>
        <a:effectLst/>
      </p:bgPr>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000" advTm="15000">
        <p:cover dir="d"/>
      </p:transition>
    </mc:Choice>
    <mc:Fallback>
      <p:transition spd="slow" advTm="15000">
        <p:cover dir="d"/>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标题幻灯片">
    <p:bg>
      <p:bgPr>
        <a:solidFill>
          <a:schemeClr val="bg1"/>
        </a:solidFill>
        <a:effectLst/>
      </p:bgPr>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000" advTm="15000">
        <p:cover dir="d"/>
      </p:transition>
    </mc:Choice>
    <mc:Fallback>
      <p:transition spd="slow" advTm="15000">
        <p:cover dir="d"/>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标题幻灯片">
    <p:bg>
      <p:bgPr>
        <a:solidFill>
          <a:schemeClr val="bg1"/>
        </a:solidFill>
        <a:effectLst/>
      </p:bgPr>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000" advTm="15000">
        <p:cover dir="d"/>
      </p:transition>
    </mc:Choice>
    <mc:Fallback>
      <p:transition spd="slow" advTm="15000">
        <p:cover dir="d"/>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1"/>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p:spPr>
        <p:txBody>
          <a:bodyPr/>
          <a:lstStyle/>
          <a:p>
            <a:fld id="{D69B6FBA-93C9-489C-B97A-A1464B06CAEC}" type="datetimeFigureOut">
              <a:rPr lang="zh-CN" altLang="en-US" smtClean="0"/>
            </a:fld>
            <a:endParaRPr lang="zh-CN" altLang="en-US"/>
          </a:p>
        </p:txBody>
      </p:sp>
      <p:sp>
        <p:nvSpPr>
          <p:cNvPr id="3" name="Footer Placeholder 2"/>
          <p:cNvSpPr>
            <a:spLocks noGrp="1"/>
          </p:cNvSpPr>
          <p:nvPr>
            <p:ph type="ftr" sz="quarter" idx="11"/>
          </p:nvPr>
        </p:nvSpPr>
        <p:spPr>
          <a:xfrm>
            <a:off x="4038600" y="6356350"/>
            <a:ext cx="4114800" cy="365125"/>
          </a:xfrm>
        </p:spPr>
        <p:txBody>
          <a:bodyPr/>
          <a:lstStyle/>
          <a:p>
            <a:endParaRPr lang="zh-CN" altLang="en-US"/>
          </a:p>
        </p:txBody>
      </p:sp>
      <p:sp>
        <p:nvSpPr>
          <p:cNvPr id="4" name="Slide Number Placeholder 3"/>
          <p:cNvSpPr>
            <a:spLocks noGrp="1"/>
          </p:cNvSpPr>
          <p:nvPr>
            <p:ph type="sldNum" sz="quarter" idx="12"/>
          </p:nvPr>
        </p:nvSpPr>
        <p:spPr>
          <a:xfrm>
            <a:off x="8610600" y="6356350"/>
            <a:ext cx="2743200" cy="365125"/>
          </a:xfrm>
        </p:spPr>
        <p:txBody>
          <a:bodyPr/>
          <a:lstStyle/>
          <a:p>
            <a:fld id="{0FC10CF4-85E5-4A21-A25F-47720A09ADC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000" advTm="15000">
        <p:cover dir="d"/>
      </p:transition>
    </mc:Choice>
    <mc:Fallback>
      <p:transition spd="slow" advTm="15000">
        <p:cover dir="d"/>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标题和内容">
    <p:bg>
      <p:bgPr>
        <a:solidFill>
          <a:schemeClr val="bg1"/>
        </a:solidFill>
        <a:effectLst/>
      </p:bgPr>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250" advClick="0" advTm="0">
        <p:split orient="vert"/>
      </p:transition>
    </mc:Choice>
    <mc:Fallback>
      <p:transition spd="slow" advClick="0" advTm="0">
        <p:split orient="vert"/>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showMasterSp="0">
  <p:cSld name="自定义版式">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09600" y="275167"/>
            <a:ext cx="10972800" cy="1143000"/>
          </a:xfrm>
        </p:spPr>
        <p:txBody>
          <a:bodyPr/>
          <a:lstStyle/>
          <a:p>
            <a:r>
              <a:rPr lang="zh-CN" altLang="en-US" noProof="1"/>
              <a:t>单击此处编辑母版标题样式</a:t>
            </a:r>
            <a:endParaRPr lang="zh-CN" altLang="en-US" noProof="1"/>
          </a:p>
        </p:txBody>
      </p:sp>
      <p:sp>
        <p:nvSpPr>
          <p:cNvPr id="7" name="日期占位符 3"/>
          <p:cNvSpPr>
            <a:spLocks noGrp="1" noChangeArrowheads="1"/>
          </p:cNvSpPr>
          <p:nvPr>
            <p:ph type="dt" sz="half" idx="2"/>
          </p:nvPr>
        </p:nvSpPr>
        <p:spPr bwMode="auto">
          <a:xfrm>
            <a:off x="609600" y="6356351"/>
            <a:ext cx="2844800" cy="366184"/>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6D39127F-6635-499E-867A-C68E6CFBA9A4}" type="datetime1">
              <a:rPr kumimoji="0" lang="zh-CN" altLang="en-US" sz="1200" b="0"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rPr>
            </a:fld>
            <a:endParaRPr kumimoji="0" lang="zh-CN" altLang="en-US" sz="1200" b="0"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endParaRPr>
          </a:p>
        </p:txBody>
      </p:sp>
      <p:sp>
        <p:nvSpPr>
          <p:cNvPr id="8" name="页脚占位符 4"/>
          <p:cNvSpPr>
            <a:spLocks noGrp="1" noChangeArrowheads="1"/>
          </p:cNvSpPr>
          <p:nvPr>
            <p:ph type="ftr" sz="quarter" idx="3"/>
          </p:nvPr>
        </p:nvSpPr>
        <p:spPr bwMode="auto">
          <a:xfrm>
            <a:off x="4165600" y="6356351"/>
            <a:ext cx="3860800" cy="366184"/>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1200" b="0"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endParaRPr>
          </a:p>
        </p:txBody>
      </p:sp>
      <p:sp>
        <p:nvSpPr>
          <p:cNvPr id="9" name="灯片编号占位符 5"/>
          <p:cNvSpPr>
            <a:spLocks noGrp="1" noChangeArrowheads="1"/>
          </p:cNvSpPr>
          <p:nvPr>
            <p:ph type="sldNum" sz="quarter" idx="4"/>
          </p:nvPr>
        </p:nvSpPr>
        <p:spPr bwMode="auto">
          <a:xfrm>
            <a:off x="8737600" y="6356351"/>
            <a:ext cx="2844800" cy="366184"/>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defRPr>
                <a:cs typeface="+mn-ea"/>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10D4AF0A-2064-42D4-8961-EA46D070B136}" type="slidenum">
              <a:rPr kumimoji="0" lang="zh-CN" altLang="en-US" sz="1200" b="0" i="0" u="none" strike="noStrike" kern="1200" cap="none" spc="0" normalizeH="0" baseline="0" noProof="1">
                <a:ln>
                  <a:noFill/>
                </a:ln>
                <a:solidFill>
                  <a:srgbClr val="FFFFFF"/>
                </a:solidFill>
                <a:effectLst/>
                <a:uLnTx/>
                <a:uFillTx/>
                <a:latin typeface="Arial" panose="020B0604020202020204" pitchFamily="34" charset="0"/>
                <a:ea typeface="宋体" panose="02010600030101010101" pitchFamily="2" charset="-122"/>
                <a:cs typeface="+mn-ea"/>
              </a:rPr>
            </a:fld>
            <a:endParaRPr kumimoji="0" lang="zh-CN" altLang="en-US" sz="1200" b="0" i="0" u="none" strike="noStrike" kern="1200" cap="none" spc="0" normalizeH="0" baseline="0" noProof="1">
              <a:ln>
                <a:noFill/>
              </a:ln>
              <a:solidFill>
                <a:srgbClr val="FFFFFF"/>
              </a:solidFill>
              <a:effectLst/>
              <a:uLnTx/>
              <a:uFillTx/>
              <a:latin typeface="Arial" panose="020B0604020202020204" pitchFamily="34" charset="0"/>
              <a:ea typeface="宋体" panose="02010600030101010101" pitchFamily="2" charset="-122"/>
              <a:cs typeface="+mn-ea"/>
            </a:endParaRPr>
          </a:p>
        </p:txBody>
      </p:sp>
    </p:spTree>
  </p:cSld>
  <p:clrMapOvr>
    <a:masterClrMapping/>
  </p:clrMapOvr>
  <mc:AlternateContent xmlns:mc="http://schemas.openxmlformats.org/markup-compatibility/2006">
    <mc:Choice xmlns:p14="http://schemas.microsoft.com/office/powerpoint/2010/main" Requires="p14">
      <p:transition spd="slow" p14:dur="1000" advTm="15000">
        <p:cover dir="d"/>
      </p:transition>
    </mc:Choice>
    <mc:Fallback>
      <p:transition spd="slow" advTm="15000">
        <p:cover dir="d"/>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tx" showMasterSp="0">
  <p:cSld name="内容页">
    <p:bg>
      <p:bgPr>
        <a:solidFill>
          <a:schemeClr val="bg1"/>
        </a:solidFill>
        <a:effectLst/>
      </p:bgPr>
    </p:bg>
    <p:spTree>
      <p:nvGrpSpPr>
        <p:cNvPr id="1" name=""/>
        <p:cNvGrpSpPr/>
        <p:nvPr/>
      </p:nvGrpSpPr>
      <p:grpSpPr>
        <a:xfrm>
          <a:off x="0" y="0"/>
          <a:ext cx="0" cy="0"/>
          <a:chOff x="0" y="0"/>
          <a:chExt cx="0" cy="0"/>
        </a:xfrm>
      </p:grpSpPr>
    </p:spTree>
  </p:cSld>
  <p:clrMapOvr>
    <a:masterClrMapping/>
  </p:clrMapOvr>
  <p:transition spd="med"/>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nchor="ctr" anchorCtr="0"/>
          <a:lstStyle/>
          <a:p>
            <a:r>
              <a:rPr lang="zh-CN" altLang="en-US" dirty="0"/>
              <a:t>单击此处编辑母版标题样式</a:t>
            </a:r>
            <a:endParaRPr lang="zh-CN" altLang="en-US" dirty="0"/>
          </a:p>
        </p:txBody>
      </p:sp>
      <p:sp>
        <p:nvSpPr>
          <p:cNvPr id="3" name="内容占位符 2"/>
          <p:cNvSpPr>
            <a:spLocks noGrp="1"/>
          </p:cNvSpPr>
          <p:nvPr>
            <p:ph idx="1"/>
          </p:nvPr>
        </p:nvSpPr>
        <p:spPr>
          <a:xfrm>
            <a:off x="838200" y="1825625"/>
            <a:ext cx="10515600" cy="4351338"/>
          </a:xfrm>
        </p:spPr>
        <p:txBody>
          <a:bodyPr/>
          <a:lstStyle>
            <a:lvl1pPr>
              <a:defRPr sz="2400"/>
            </a:lvl1pPr>
            <a:lvl2pPr>
              <a:defRPr sz="2000"/>
            </a:lvl2pPr>
            <a:lvl3pPr>
              <a:defRPr sz="1800"/>
            </a:lvl3pPr>
            <a:lvl4pPr>
              <a:defRPr sz="1800"/>
            </a:lvl4pPr>
            <a:lvl5pPr>
              <a:defRPr sz="1800"/>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nvPr>
        </p:nvSpPr>
        <p:spPr>
          <a:xfrm>
            <a:off x="838200" y="6356350"/>
            <a:ext cx="2743200" cy="365125"/>
          </a:xfrm>
        </p:spPr>
        <p:txBody>
          <a:bodyPr/>
          <a:lstStyle/>
          <a:p>
            <a:fld id="{760FBDFE-C587-4B4C-A407-44438C67B59E}" type="datetimeFigureOut">
              <a:rPr lang="zh-CN" altLang="en-US" smtClean="0"/>
            </a:fld>
            <a:endParaRPr lang="zh-CN" altLang="en-US" dirty="0"/>
          </a:p>
        </p:txBody>
      </p:sp>
      <p:sp>
        <p:nvSpPr>
          <p:cNvPr id="5" name="页脚占位符 4"/>
          <p:cNvSpPr>
            <a:spLocks noGrp="1"/>
          </p:cNvSpPr>
          <p:nvPr>
            <p:ph type="ftr" sz="quarter" idx="11"/>
          </p:nvPr>
        </p:nvSpPr>
        <p:spPr>
          <a:xfrm>
            <a:off x="4038600" y="6356350"/>
            <a:ext cx="4114800" cy="365125"/>
          </a:xfrm>
        </p:spPr>
        <p:txBody>
          <a:bodyPr/>
          <a:lstStyle/>
          <a:p>
            <a:endParaRPr lang="zh-CN" altLang="en-US" dirty="0"/>
          </a:p>
        </p:txBody>
      </p:sp>
      <p:sp>
        <p:nvSpPr>
          <p:cNvPr id="6" name="灯片编号占位符 5"/>
          <p:cNvSpPr>
            <a:spLocks noGrp="1"/>
          </p:cNvSpPr>
          <p:nvPr>
            <p:ph type="sldNum" sz="quarter" idx="12"/>
          </p:nvPr>
        </p:nvSpPr>
        <p:spPr>
          <a:xfrm>
            <a:off x="8610600" y="6356350"/>
            <a:ext cx="2743200" cy="365125"/>
          </a:xfrm>
        </p:spPr>
        <p:txBody>
          <a:bodyPr/>
          <a:lstStyle/>
          <a:p>
            <a:fld id="{49AE70B2-8BF9-45C0-BB95-33D1B9D3A85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000" advTm="15000">
        <p:cover dir="d"/>
      </p:transition>
    </mc:Choice>
    <mc:Fallback>
      <p:transition spd="slow" advTm="15000">
        <p:cover dir="d"/>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000" advTm="15000">
        <p:cover dir="d"/>
      </p:transition>
    </mc:Choice>
    <mc:Fallback>
      <p:transition spd="slow" advTm="15000">
        <p:cover dir="d"/>
      </p:transition>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6_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000" advTm="15000">
        <p:cover dir="d"/>
      </p:transition>
    </mc:Choice>
    <mc:Fallback>
      <p:transition spd="slow" advTm="15000">
        <p:cover dir="d"/>
      </p:transition>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a:xfrm>
            <a:off x="838200" y="6356350"/>
            <a:ext cx="2743200" cy="365125"/>
          </a:xfrm>
        </p:spPr>
        <p:txBody>
          <a:bodyPr/>
          <a:lstStyle/>
          <a:p>
            <a:fld id="{CEE7E516-8959-4E4E-81BF-0AFD6249AB5F}" type="datetime1">
              <a:rPr lang="zh-CN" altLang="en-US" smtClean="0"/>
            </a:fld>
            <a:endParaRPr lang="zh-CN" altLang="en-US"/>
          </a:p>
        </p:txBody>
      </p:sp>
      <p:sp>
        <p:nvSpPr>
          <p:cNvPr id="6" name="页脚占位符 5"/>
          <p:cNvSpPr>
            <a:spLocks noGrp="1"/>
          </p:cNvSpPr>
          <p:nvPr>
            <p:ph type="ftr" sz="quarter" idx="11"/>
          </p:nvPr>
        </p:nvSpPr>
        <p:spPr>
          <a:xfrm>
            <a:off x="4038600" y="6356350"/>
            <a:ext cx="4114800" cy="365125"/>
          </a:xfr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p:spPr>
        <p:txBody>
          <a:bodyPr/>
          <a:lstStyle/>
          <a:p>
            <a:fld id="{E8C582F2-D3C4-4685-8FD0-C51E5D0C171A}"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000" advTm="15000">
        <p:cover dir="d"/>
      </p:transition>
    </mc:Choice>
    <mc:Fallback>
      <p:transition spd="slow" advTm="15000">
        <p:cover dir="d"/>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a:xfrm>
            <a:off x="838200" y="6356350"/>
            <a:ext cx="2743200" cy="365125"/>
          </a:xfrm>
        </p:spPr>
        <p:txBody>
          <a:bodyPr/>
          <a:lstStyle/>
          <a:p>
            <a:fld id="{788207D3-599E-4D56-8EB7-CC972B3960B8}" type="datetime1">
              <a:rPr lang="zh-CN" altLang="en-US" smtClean="0"/>
            </a:fld>
            <a:endParaRPr lang="zh-CN" altLang="en-US"/>
          </a:p>
        </p:txBody>
      </p:sp>
      <p:sp>
        <p:nvSpPr>
          <p:cNvPr id="8" name="页脚占位符 7"/>
          <p:cNvSpPr>
            <a:spLocks noGrp="1"/>
          </p:cNvSpPr>
          <p:nvPr>
            <p:ph type="ftr" sz="quarter" idx="11"/>
          </p:nvPr>
        </p:nvSpPr>
        <p:spPr>
          <a:xfrm>
            <a:off x="4038600" y="6356350"/>
            <a:ext cx="4114800" cy="365125"/>
          </a:xfrm>
        </p:spPr>
        <p:txBody>
          <a:bodyPr/>
          <a:lstStyle/>
          <a:p>
            <a:endParaRPr lang="zh-CN" altLang="en-US"/>
          </a:p>
        </p:txBody>
      </p:sp>
      <p:sp>
        <p:nvSpPr>
          <p:cNvPr id="9" name="灯片编号占位符 8"/>
          <p:cNvSpPr>
            <a:spLocks noGrp="1"/>
          </p:cNvSpPr>
          <p:nvPr>
            <p:ph type="sldNum" sz="quarter" idx="12"/>
          </p:nvPr>
        </p:nvSpPr>
        <p:spPr>
          <a:xfrm>
            <a:off x="8610600" y="6356350"/>
            <a:ext cx="2743200" cy="365125"/>
          </a:xfrm>
        </p:spPr>
        <p:txBody>
          <a:bodyPr/>
          <a:lstStyle/>
          <a:p>
            <a:fld id="{E8C582F2-D3C4-4685-8FD0-C51E5D0C171A}"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000" advTm="15000">
        <p:cover dir="d"/>
      </p:transition>
    </mc:Choice>
    <mc:Fallback>
      <p:transition spd="slow" advTm="15000">
        <p:cover dir="d"/>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1186774" y="1778438"/>
            <a:ext cx="4873574"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1186774" y="2665379"/>
            <a:ext cx="4873574" cy="3524284"/>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256938" y="1778438"/>
            <a:ext cx="4897576"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256938" y="2665379"/>
            <a:ext cx="4897576" cy="3524284"/>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4165349" cy="3811588"/>
          </a:xfr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1" Type="http://schemas.openxmlformats.org/officeDocument/2006/relationships/theme" Target="../theme/theme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19.xml"/><Relationship Id="rId8" Type="http://schemas.openxmlformats.org/officeDocument/2006/relationships/slideLayout" Target="../slideLayouts/slideLayout18.xml"/><Relationship Id="rId7" Type="http://schemas.openxmlformats.org/officeDocument/2006/relationships/slideLayout" Target="../slideLayouts/slideLayout17.xml"/><Relationship Id="rId6" Type="http://schemas.openxmlformats.org/officeDocument/2006/relationships/slideLayout" Target="../slideLayouts/slideLayout16.xml"/><Relationship Id="rId5" Type="http://schemas.openxmlformats.org/officeDocument/2006/relationships/slideLayout" Target="../slideLayouts/slideLayout15.xml"/><Relationship Id="rId4" Type="http://schemas.openxmlformats.org/officeDocument/2006/relationships/slideLayout" Target="../slideLayouts/slideLayout14.xml"/><Relationship Id="rId3" Type="http://schemas.openxmlformats.org/officeDocument/2006/relationships/slideLayout" Target="../slideLayouts/slideLayout13.xml"/><Relationship Id="rId2" Type="http://schemas.openxmlformats.org/officeDocument/2006/relationships/slideLayout" Target="../slideLayouts/slideLayout12.xml"/><Relationship Id="rId15" Type="http://schemas.openxmlformats.org/officeDocument/2006/relationships/theme" Target="../theme/theme2.xml"/><Relationship Id="rId14" Type="http://schemas.openxmlformats.org/officeDocument/2006/relationships/slideLayout" Target="../slideLayouts/slideLayout24.xml"/><Relationship Id="rId13" Type="http://schemas.openxmlformats.org/officeDocument/2006/relationships/slideLayout" Target="../slideLayouts/slideLayout23.xml"/><Relationship Id="rId12" Type="http://schemas.openxmlformats.org/officeDocument/2006/relationships/slideLayout" Target="../slideLayouts/slideLayout22.xml"/><Relationship Id="rId11" Type="http://schemas.openxmlformats.org/officeDocument/2006/relationships/slideLayout" Target="../slideLayouts/slideLayout21.xml"/><Relationship Id="rId10" Type="http://schemas.openxmlformats.org/officeDocument/2006/relationships/slideLayout" Target="../slideLayouts/slideLayout20.xml"/><Relationship Id="rId1"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F288E0-7875-42C4-84C8-98DBBD3BF4D2}"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9BB5D0-35E4-459D-AEF3-FE4D7C45CC19}"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Lst>
  <mc:AlternateContent xmlns:mc="http://schemas.openxmlformats.org/markup-compatibility/2006">
    <mc:Choice xmlns:p14="http://schemas.microsoft.com/office/powerpoint/2010/main" Requires="p14">
      <p:transition spd="slow" p14:dur="1000" advTm="15000">
        <p:cover dir="d"/>
      </p:transition>
    </mc:Choice>
    <mc:Fallback>
      <p:transition spd="slow" advTm="15000">
        <p:cover dir="d"/>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tags" Target="../tags/tag2.xml"/><Relationship Id="rId7" Type="http://schemas.openxmlformats.org/officeDocument/2006/relationships/image" Target="../media/image5.png"/><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tags" Target="../tags/tag1.xml"/><Relationship Id="rId3" Type="http://schemas.openxmlformats.org/officeDocument/2006/relationships/image" Target="../media/image2.png"/><Relationship Id="rId2" Type="http://schemas.openxmlformats.org/officeDocument/2006/relationships/image" Target="../media/image1.sv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6" Type="http://schemas.openxmlformats.org/officeDocument/2006/relationships/slideLayout" Target="../slideLayouts/slideLayout20.xml"/><Relationship Id="rId5" Type="http://schemas.microsoft.com/office/2007/relationships/diagramDrawing" Target="../diagrams/drawing2.xml"/><Relationship Id="rId4" Type="http://schemas.openxmlformats.org/officeDocument/2006/relationships/diagramColors" Target="../diagrams/colors2.xml"/><Relationship Id="rId3" Type="http://schemas.openxmlformats.org/officeDocument/2006/relationships/diagramQuickStyle" Target="../diagrams/quickStyle2.xml"/><Relationship Id="rId2" Type="http://schemas.openxmlformats.org/officeDocument/2006/relationships/diagramLayout" Target="../diagrams/layout2.xml"/><Relationship Id="rId1" Type="http://schemas.openxmlformats.org/officeDocument/2006/relationships/diagramData" Target="../diagrams/data2.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0.xml"/><Relationship Id="rId2" Type="http://schemas.openxmlformats.org/officeDocument/2006/relationships/image" Target="../media/image10.png"/><Relationship Id="rId1"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0.xml"/><Relationship Id="rId1" Type="http://schemas.openxmlformats.org/officeDocument/2006/relationships/image" Target="../media/image11.png"/></Relationships>
</file>

<file path=ppt/slides/_rels/slide13.xml.rels><?xml version="1.0" encoding="UTF-8" standalone="yes"?>
<Relationships xmlns="http://schemas.openxmlformats.org/package/2006/relationships"><Relationship Id="rId5" Type="http://schemas.openxmlformats.org/officeDocument/2006/relationships/slideLayout" Target="../slideLayouts/slideLayout20.xml"/><Relationship Id="rId4" Type="http://schemas.openxmlformats.org/officeDocument/2006/relationships/image" Target="../media/image15.png"/><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0.xml"/><Relationship Id="rId2" Type="http://schemas.openxmlformats.org/officeDocument/2006/relationships/image" Target="../media/image17.png"/><Relationship Id="rId1" Type="http://schemas.openxmlformats.org/officeDocument/2006/relationships/image" Target="../media/image16.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0.xml"/><Relationship Id="rId1" Type="http://schemas.openxmlformats.org/officeDocument/2006/relationships/image" Target="../media/image18.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0.xml"/><Relationship Id="rId1"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0.xml"/><Relationship Id="rId2" Type="http://schemas.openxmlformats.org/officeDocument/2006/relationships/image" Target="../media/image21.png"/><Relationship Id="rId1" Type="http://schemas.openxmlformats.org/officeDocument/2006/relationships/image" Target="../media/image20.jpe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0.xml"/><Relationship Id="rId1" Type="http://schemas.openxmlformats.org/officeDocument/2006/relationships/image" Target="../media/image22.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0.xml"/><Relationship Id="rId1" Type="http://schemas.openxmlformats.org/officeDocument/2006/relationships/image" Target="../media/image23.jpeg"/></Relationships>
</file>

<file path=ppt/slides/_rels/slide2.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image" Target="../media/image6.png"/><Relationship Id="rId2" Type="http://schemas.openxmlformats.org/officeDocument/2006/relationships/image" Target="../media/image1.svg"/><Relationship Id="rId1" Type="http://schemas.openxmlformats.org/officeDocument/2006/relationships/image" Target="../media/image1.png"/></Relationships>
</file>

<file path=ppt/slides/_rels/slide20.xml.rels><?xml version="1.0" encoding="UTF-8" standalone="yes"?>
<Relationships xmlns="http://schemas.openxmlformats.org/package/2006/relationships"><Relationship Id="rId7" Type="http://schemas.openxmlformats.org/officeDocument/2006/relationships/slideLayout" Target="../slideLayouts/slideLayout20.xml"/><Relationship Id="rId6" Type="http://schemas.openxmlformats.org/officeDocument/2006/relationships/image" Target="../media/image11.png"/><Relationship Id="rId5" Type="http://schemas.openxmlformats.org/officeDocument/2006/relationships/image" Target="../media/image28.png"/><Relationship Id="rId4" Type="http://schemas.openxmlformats.org/officeDocument/2006/relationships/image" Target="../media/image27.png"/><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image" Target="../media/image24.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0.xml"/><Relationship Id="rId2" Type="http://schemas.openxmlformats.org/officeDocument/2006/relationships/image" Target="../media/image30.png"/><Relationship Id="rId1" Type="http://schemas.openxmlformats.org/officeDocument/2006/relationships/image" Target="../media/image29.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0.xml"/><Relationship Id="rId1" Type="http://schemas.openxmlformats.org/officeDocument/2006/relationships/image" Target="../media/image3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0.xml"/><Relationship Id="rId1" Type="http://schemas.openxmlformats.org/officeDocument/2006/relationships/image" Target="../media/image32.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20.xml"/><Relationship Id="rId1" Type="http://schemas.openxmlformats.org/officeDocument/2006/relationships/image" Target="../media/image20.jpe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0.xml"/><Relationship Id="rId1" Type="http://schemas.openxmlformats.org/officeDocument/2006/relationships/image" Target="../media/image33.jpe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20.xml"/><Relationship Id="rId1" Type="http://schemas.openxmlformats.org/officeDocument/2006/relationships/image" Target="../media/image34.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20.xml"/><Relationship Id="rId1" Type="http://schemas.openxmlformats.org/officeDocument/2006/relationships/image" Target="../media/image35.png"/></Relationships>
</file>

<file path=ppt/slides/_rels/slide3.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tags" Target="../tags/tag7.xml"/><Relationship Id="rId4" Type="http://schemas.openxmlformats.org/officeDocument/2006/relationships/image" Target="../media/image7.png"/><Relationship Id="rId3" Type="http://schemas.openxmlformats.org/officeDocument/2006/relationships/tags" Target="../tags/tag6.xml"/><Relationship Id="rId2" Type="http://schemas.openxmlformats.org/officeDocument/2006/relationships/image" Target="../media/image1.svg"/><Relationship Id="rId1" Type="http://schemas.openxmlformats.org/officeDocument/2006/relationships/image" Target="../media/image1.png"/></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20.xml"/><Relationship Id="rId1" Type="http://schemas.openxmlformats.org/officeDocument/2006/relationships/image" Target="../media/image3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20.xml"/><Relationship Id="rId1" Type="http://schemas.openxmlformats.org/officeDocument/2006/relationships/image" Target="../media/image3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20.xml"/><Relationship Id="rId1" Type="http://schemas.openxmlformats.org/officeDocument/2006/relationships/image" Target="../media/image38.png"/></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20.xml"/><Relationship Id="rId1" Type="http://schemas.openxmlformats.org/officeDocument/2006/relationships/image" Target="../media/image39.png"/></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20.xml"/><Relationship Id="rId1" Type="http://schemas.openxmlformats.org/officeDocument/2006/relationships/image" Target="../media/image40.png"/></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20.xml"/><Relationship Id="rId2" Type="http://schemas.openxmlformats.org/officeDocument/2006/relationships/image" Target="../media/image42.png"/><Relationship Id="rId1" Type="http://schemas.openxmlformats.org/officeDocument/2006/relationships/image" Target="../media/image41.png"/></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20.xml"/><Relationship Id="rId1" Type="http://schemas.openxmlformats.org/officeDocument/2006/relationships/image" Target="../media/image43.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png"/><Relationship Id="rId1" Type="http://schemas.openxmlformats.org/officeDocument/2006/relationships/tags" Target="../tags/tag8.xml"/></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20.xml"/><Relationship Id="rId1" Type="http://schemas.openxmlformats.org/officeDocument/2006/relationships/image" Target="../media/image44.pn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0.xml"/><Relationship Id="rId1" Type="http://schemas.openxmlformats.org/officeDocument/2006/relationships/image" Target="../media/image45.pn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0.xml"/><Relationship Id="rId1" Type="http://schemas.openxmlformats.org/officeDocument/2006/relationships/image" Target="../media/image46.pn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0.xml"/><Relationship Id="rId1" Type="http://schemas.openxmlformats.org/officeDocument/2006/relationships/image" Target="../media/image47.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0.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0.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0.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0.xml"/></Relationships>
</file>

<file path=ppt/slides/_rels/slide48.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tags" Target="../tags/tag10.xml"/><Relationship Id="rId3" Type="http://schemas.openxmlformats.org/officeDocument/2006/relationships/image" Target="../media/image48.png"/><Relationship Id="rId2" Type="http://schemas.openxmlformats.org/officeDocument/2006/relationships/tags" Target="../tags/tag9.xml"/><Relationship Id="rId1" Type="http://schemas.openxmlformats.org/officeDocument/2006/relationships/image" Target="../media/image1.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0.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image" Target="../media/image56.png"/><Relationship Id="rId7" Type="http://schemas.openxmlformats.org/officeDocument/2006/relationships/image" Target="../media/image55.png"/><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image" Target="../media/image49.png"/></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20.xml"/><Relationship Id="rId2" Type="http://schemas.openxmlformats.org/officeDocument/2006/relationships/image" Target="../media/image57.png"/><Relationship Id="rId1" Type="http://schemas.openxmlformats.org/officeDocument/2006/relationships/chart" Target="../charts/chart1.xml"/></Relationships>
</file>

<file path=ppt/slides/_rels/slide52.xml.rels><?xml version="1.0" encoding="UTF-8" standalone="yes"?>
<Relationships xmlns="http://schemas.openxmlformats.org/package/2006/relationships"><Relationship Id="rId2" Type="http://schemas.openxmlformats.org/officeDocument/2006/relationships/slideLayout" Target="../slideLayouts/slideLayout20.xml"/><Relationship Id="rId1" Type="http://schemas.openxmlformats.org/officeDocument/2006/relationships/image" Target="../media/image58.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5.xml.rels><?xml version="1.0" encoding="UTF-8" standalone="yes"?>
<Relationships xmlns="http://schemas.openxmlformats.org/package/2006/relationships"><Relationship Id="rId4" Type="http://schemas.openxmlformats.org/officeDocument/2006/relationships/slideLayout" Target="../slideLayouts/slideLayout20.xml"/><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image" Target="../media/image59.png"/></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20.xml"/><Relationship Id="rId1" Type="http://schemas.openxmlformats.org/officeDocument/2006/relationships/image" Target="../media/image62.png"/></Relationships>
</file>

<file path=ppt/slides/_rels/slide57.xml.rels><?xml version="1.0" encoding="UTF-8" standalone="yes"?>
<Relationships xmlns="http://schemas.openxmlformats.org/package/2006/relationships"><Relationship Id="rId6" Type="http://schemas.openxmlformats.org/officeDocument/2006/relationships/slideLayout" Target="../slideLayouts/slideLayout20.xml"/><Relationship Id="rId5" Type="http://schemas.openxmlformats.org/officeDocument/2006/relationships/image" Target="../media/image64.png"/><Relationship Id="rId4" Type="http://schemas.openxmlformats.org/officeDocument/2006/relationships/image" Target="../media/image63.png"/><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image" Target="../media/image51.png"/></Relationships>
</file>

<file path=ppt/slides/_rels/slide58.xml.rels><?xml version="1.0" encoding="UTF-8" standalone="yes"?>
<Relationships xmlns="http://schemas.openxmlformats.org/package/2006/relationships"><Relationship Id="rId2" Type="http://schemas.openxmlformats.org/officeDocument/2006/relationships/slideLayout" Target="../slideLayouts/slideLayout20.xml"/><Relationship Id="rId1" Type="http://schemas.openxmlformats.org/officeDocument/2006/relationships/image" Target="../media/image65.emf"/></Relationships>
</file>

<file path=ppt/slides/_rels/slide59.xml.rels><?xml version="1.0" encoding="UTF-8" standalone="yes"?>
<Relationships xmlns="http://schemas.openxmlformats.org/package/2006/relationships"><Relationship Id="rId2" Type="http://schemas.openxmlformats.org/officeDocument/2006/relationships/slideLayout" Target="../slideLayouts/slideLayout20.xml"/><Relationship Id="rId1" Type="http://schemas.openxmlformats.org/officeDocument/2006/relationships/image" Target="../media/image6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0.xml.rels><?xml version="1.0" encoding="UTF-8" standalone="yes"?>
<Relationships xmlns="http://schemas.openxmlformats.org/package/2006/relationships"><Relationship Id="rId2" Type="http://schemas.openxmlformats.org/officeDocument/2006/relationships/slideLayout" Target="../slideLayouts/slideLayout20.xml"/><Relationship Id="rId1" Type="http://schemas.openxmlformats.org/officeDocument/2006/relationships/image" Target="../media/image67.png"/></Relationships>
</file>

<file path=ppt/slides/_rels/slide61.xml.rels><?xml version="1.0" encoding="UTF-8" standalone="yes"?>
<Relationships xmlns="http://schemas.openxmlformats.org/package/2006/relationships"><Relationship Id="rId2" Type="http://schemas.openxmlformats.org/officeDocument/2006/relationships/slideLayout" Target="../slideLayouts/slideLayout20.xml"/><Relationship Id="rId1" Type="http://schemas.openxmlformats.org/officeDocument/2006/relationships/image" Target="../media/image68.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4.xml.rels><?xml version="1.0" encoding="UTF-8" standalone="yes"?>
<Relationships xmlns="http://schemas.openxmlformats.org/package/2006/relationships"><Relationship Id="rId2" Type="http://schemas.openxmlformats.org/officeDocument/2006/relationships/slideLayout" Target="../slideLayouts/slideLayout20.xml"/><Relationship Id="rId1" Type="http://schemas.openxmlformats.org/officeDocument/2006/relationships/image" Target="../media/image69.png"/></Relationships>
</file>

<file path=ppt/slides/_rels/slide65.xml.rels><?xml version="1.0" encoding="UTF-8" standalone="yes"?>
<Relationships xmlns="http://schemas.openxmlformats.org/package/2006/relationships"><Relationship Id="rId2" Type="http://schemas.openxmlformats.org/officeDocument/2006/relationships/slideLayout" Target="../slideLayouts/slideLayout24.xml"/><Relationship Id="rId1" Type="http://schemas.openxmlformats.org/officeDocument/2006/relationships/image" Target="../media/image70.png"/></Relationships>
</file>

<file path=ppt/slides/_rels/slide66.xml.rels><?xml version="1.0" encoding="UTF-8" standalone="yes"?>
<Relationships xmlns="http://schemas.openxmlformats.org/package/2006/relationships"><Relationship Id="rId2" Type="http://schemas.openxmlformats.org/officeDocument/2006/relationships/slideLayout" Target="../slideLayouts/slideLayout20.xml"/><Relationship Id="rId1" Type="http://schemas.openxmlformats.org/officeDocument/2006/relationships/image" Target="../media/image71.png"/></Relationships>
</file>

<file path=ppt/slides/_rels/slide67.xml.rels><?xml version="1.0" encoding="UTF-8" standalone="yes"?>
<Relationships xmlns="http://schemas.openxmlformats.org/package/2006/relationships"><Relationship Id="rId2" Type="http://schemas.openxmlformats.org/officeDocument/2006/relationships/slideLayout" Target="../slideLayouts/slideLayout20.xml"/><Relationship Id="rId1" Type="http://schemas.openxmlformats.org/officeDocument/2006/relationships/image" Target="../media/image72.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71.xml.rels><?xml version="1.0" encoding="UTF-8" standalone="yes"?>
<Relationships xmlns="http://schemas.openxmlformats.org/package/2006/relationships"><Relationship Id="rId2" Type="http://schemas.openxmlformats.org/officeDocument/2006/relationships/slideLayout" Target="../slideLayouts/slideLayout20.xml"/><Relationship Id="rId1" Type="http://schemas.openxmlformats.org/officeDocument/2006/relationships/image" Target="../media/image73.png"/></Relationships>
</file>

<file path=ppt/slides/_rels/slide72.xml.rels><?xml version="1.0" encoding="UTF-8" standalone="yes"?>
<Relationships xmlns="http://schemas.openxmlformats.org/package/2006/relationships"><Relationship Id="rId2" Type="http://schemas.openxmlformats.org/officeDocument/2006/relationships/slideLayout" Target="../slideLayouts/slideLayout20.xml"/><Relationship Id="rId1" Type="http://schemas.openxmlformats.org/officeDocument/2006/relationships/hyperlink" Target="https://www.bilibili.com/video/BV1N54y1q7bQ" TargetMode="External"/></Relationships>
</file>

<file path=ppt/slides/_rels/slide73.xml.rels><?xml version="1.0" encoding="UTF-8" standalone="yes"?>
<Relationships xmlns="http://schemas.openxmlformats.org/package/2006/relationships"><Relationship Id="rId2" Type="http://schemas.openxmlformats.org/officeDocument/2006/relationships/slideLayout" Target="../slideLayouts/slideLayout11.xml"/><Relationship Id="rId1" Type="http://schemas.openxmlformats.org/officeDocument/2006/relationships/image" Target="../media/image74.png"/></Relationships>
</file>

<file path=ppt/slides/_rels/slide74.xml.rels><?xml version="1.0" encoding="UTF-8" standalone="yes"?>
<Relationships xmlns="http://schemas.openxmlformats.org/package/2006/relationships"><Relationship Id="rId6" Type="http://schemas.openxmlformats.org/officeDocument/2006/relationships/slideLayout" Target="../slideLayouts/slideLayout11.xml"/><Relationship Id="rId5" Type="http://schemas.microsoft.com/office/2007/relationships/diagramDrawing" Target="../diagrams/drawing3.xml"/><Relationship Id="rId4" Type="http://schemas.openxmlformats.org/officeDocument/2006/relationships/diagramColors" Target="../diagrams/colors3.xml"/><Relationship Id="rId3" Type="http://schemas.openxmlformats.org/officeDocument/2006/relationships/diagramQuickStyle" Target="../diagrams/quickStyle3.xml"/><Relationship Id="rId2" Type="http://schemas.openxmlformats.org/officeDocument/2006/relationships/diagramLayout" Target="../diagrams/layout3.xml"/><Relationship Id="rId1" Type="http://schemas.openxmlformats.org/officeDocument/2006/relationships/diagramData" Target="../diagrams/data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76.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0.xml"/><Relationship Id="rId1" Type="http://schemas.openxmlformats.org/officeDocument/2006/relationships/image" Target="../media/image75.png"/></Relationships>
</file>

<file path=ppt/slides/_rels/slide77.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20.xml"/><Relationship Id="rId2" Type="http://schemas.openxmlformats.org/officeDocument/2006/relationships/image" Target="../media/image77.png"/><Relationship Id="rId1" Type="http://schemas.openxmlformats.org/officeDocument/2006/relationships/image" Target="../media/image76.png"/></Relationships>
</file>

<file path=ppt/slides/_rels/slide78.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0.xml"/><Relationship Id="rId1" Type="http://schemas.openxmlformats.org/officeDocument/2006/relationships/image" Target="../media/image78.png"/></Relationships>
</file>

<file path=ppt/slides/_rels/slide79.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0.xml"/><Relationship Id="rId1" Type="http://schemas.openxmlformats.org/officeDocument/2006/relationships/image" Target="../media/image79.png"/></Relationships>
</file>

<file path=ppt/slides/_rels/slide8.xml.rels><?xml version="1.0" encoding="UTF-8" standalone="yes"?>
<Relationships xmlns="http://schemas.openxmlformats.org/package/2006/relationships"><Relationship Id="rId6" Type="http://schemas.openxmlformats.org/officeDocument/2006/relationships/slideLayout" Target="../slideLayouts/slideLayout20.xml"/><Relationship Id="rId5" Type="http://schemas.microsoft.com/office/2007/relationships/diagramDrawing" Target="../diagrams/drawing1.xml"/><Relationship Id="rId4" Type="http://schemas.openxmlformats.org/officeDocument/2006/relationships/diagramColors" Target="../diagrams/colors1.xml"/><Relationship Id="rId3" Type="http://schemas.openxmlformats.org/officeDocument/2006/relationships/diagramQuickStyle" Target="../diagrams/quickStyle1.xml"/><Relationship Id="rId2" Type="http://schemas.openxmlformats.org/officeDocument/2006/relationships/diagramLayout" Target="../diagrams/layout1.xml"/><Relationship Id="rId1" Type="http://schemas.openxmlformats.org/officeDocument/2006/relationships/diagramData" Target="../diagrams/data1.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84.xml.rels><?xml version="1.0" encoding="UTF-8" standalone="yes"?>
<Relationships xmlns="http://schemas.openxmlformats.org/package/2006/relationships"><Relationship Id="rId3" Type="http://schemas.openxmlformats.org/officeDocument/2006/relationships/slideLayout" Target="../slideLayouts/slideLayout20.xml"/><Relationship Id="rId2" Type="http://schemas.openxmlformats.org/officeDocument/2006/relationships/image" Target="../media/image81.png"/><Relationship Id="rId1" Type="http://schemas.openxmlformats.org/officeDocument/2006/relationships/image" Target="../media/image80.png"/></Relationships>
</file>

<file path=ppt/slides/_rels/slide85.xml.rels><?xml version="1.0" encoding="UTF-8" standalone="yes"?>
<Relationships xmlns="http://schemas.openxmlformats.org/package/2006/relationships"><Relationship Id="rId2" Type="http://schemas.openxmlformats.org/officeDocument/2006/relationships/slideLayout" Target="../slideLayouts/slideLayout20.xml"/><Relationship Id="rId1" Type="http://schemas.openxmlformats.org/officeDocument/2006/relationships/image" Target="../media/image82.png"/></Relationships>
</file>

<file path=ppt/slides/_rels/slide86.xml.rels><?xml version="1.0" encoding="UTF-8" standalone="yes"?>
<Relationships xmlns="http://schemas.openxmlformats.org/package/2006/relationships"><Relationship Id="rId3" Type="http://schemas.openxmlformats.org/officeDocument/2006/relationships/slideLayout" Target="../slideLayouts/slideLayout20.xml"/><Relationship Id="rId2" Type="http://schemas.openxmlformats.org/officeDocument/2006/relationships/image" Target="../media/image84.png"/><Relationship Id="rId1" Type="http://schemas.openxmlformats.org/officeDocument/2006/relationships/image" Target="../media/image83.png"/></Relationships>
</file>

<file path=ppt/slides/_rels/slide87.xml.rels><?xml version="1.0" encoding="UTF-8" standalone="yes"?>
<Relationships xmlns="http://schemas.openxmlformats.org/package/2006/relationships"><Relationship Id="rId4" Type="http://schemas.openxmlformats.org/officeDocument/2006/relationships/slideLayout" Target="../slideLayouts/slideLayout20.xml"/><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image" Target="../media/image85.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89.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tags" Target="../tags/tag12.xml"/><Relationship Id="rId5" Type="http://schemas.openxmlformats.org/officeDocument/2006/relationships/image" Target="../media/image4.png"/><Relationship Id="rId4" Type="http://schemas.openxmlformats.org/officeDocument/2006/relationships/image" Target="../media/image88.png"/><Relationship Id="rId3" Type="http://schemas.openxmlformats.org/officeDocument/2006/relationships/tags" Target="../tags/tag11.xml"/><Relationship Id="rId2" Type="http://schemas.openxmlformats.org/officeDocument/2006/relationships/image" Target="../media/image2.png"/><Relationship Id="rId1"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8" name="图片 7" descr="资源 1"/>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5518785" y="0"/>
            <a:ext cx="6673215" cy="5852160"/>
          </a:xfrm>
          <a:prstGeom prst="rect">
            <a:avLst/>
          </a:prstGeom>
        </p:spPr>
      </p:pic>
      <p:pic>
        <p:nvPicPr>
          <p:cNvPr id="10" name="图片 9"/>
          <p:cNvPicPr>
            <a:picLocks noChangeAspect="1"/>
          </p:cNvPicPr>
          <p:nvPr/>
        </p:nvPicPr>
        <p:blipFill>
          <a:blip r:embed="rId3"/>
          <a:stretch>
            <a:fillRect/>
          </a:stretch>
        </p:blipFill>
        <p:spPr>
          <a:xfrm>
            <a:off x="6062980" y="452120"/>
            <a:ext cx="5067935" cy="5954395"/>
          </a:xfrm>
          <a:prstGeom prst="rect">
            <a:avLst/>
          </a:prstGeom>
        </p:spPr>
      </p:pic>
      <p:sp>
        <p:nvSpPr>
          <p:cNvPr id="11" name="文本框 10"/>
          <p:cNvSpPr txBox="1"/>
          <p:nvPr/>
        </p:nvSpPr>
        <p:spPr>
          <a:xfrm>
            <a:off x="570230" y="2203450"/>
            <a:ext cx="4887595" cy="768350"/>
          </a:xfrm>
          <a:prstGeom prst="rect">
            <a:avLst/>
          </a:prstGeom>
          <a:noFill/>
        </p:spPr>
        <p:txBody>
          <a:bodyPr wrap="square" rtlCol="0">
            <a:spAutoFit/>
          </a:bodyPr>
          <a:p>
            <a:pPr algn="ctr" defTabSz="1372235"/>
            <a:r>
              <a:rPr lang="zh-CN" sz="4400">
                <a:latin typeface="微软雅黑" panose="020B0503020204020204" charset="-122"/>
                <a:ea typeface="微软雅黑" panose="020B0503020204020204" charset="-122"/>
                <a:cs typeface="微软雅黑" panose="020B0503020204020204" charset="-122"/>
                <a:sym typeface="+mn-ea"/>
              </a:rPr>
              <a:t>机器学习入门</a:t>
            </a:r>
            <a:endParaRPr lang="zh-CN" sz="4400">
              <a:latin typeface="微软雅黑" panose="020B0503020204020204" charset="-122"/>
              <a:ea typeface="微软雅黑" panose="020B0503020204020204" charset="-122"/>
              <a:cs typeface="微软雅黑" panose="020B0503020204020204" charset="-122"/>
              <a:sym typeface="+mn-lt"/>
            </a:endParaRPr>
          </a:p>
        </p:txBody>
      </p:sp>
      <p:sp>
        <p:nvSpPr>
          <p:cNvPr id="21" name="PA_矩形 32"/>
          <p:cNvSpPr/>
          <p:nvPr>
            <p:custDataLst>
              <p:tags r:id="rId4"/>
            </p:custDataLst>
          </p:nvPr>
        </p:nvSpPr>
        <p:spPr>
          <a:xfrm>
            <a:off x="852805" y="4835525"/>
            <a:ext cx="1513840" cy="306705"/>
          </a:xfrm>
          <a:prstGeom prst="rect">
            <a:avLst/>
          </a:prstGeom>
          <a:ln>
            <a:noFill/>
          </a:ln>
        </p:spPr>
        <p:txBody>
          <a:bodyPr wrap="square">
            <a:spAutoFit/>
          </a:bodyPr>
          <a:p>
            <a:pPr algn="ctr"/>
            <a:r>
              <a:rPr lang="en-US" sz="1400" dirty="0">
                <a:solidFill>
                  <a:schemeClr val="bg1"/>
                </a:solidFill>
                <a:latin typeface="微软雅黑" panose="020B0503020204020204" charset="-122"/>
                <a:ea typeface="微软雅黑" panose="020B0503020204020204" charset="-122"/>
                <a:sym typeface="华文细黑" panose="02010600040101010101" pitchFamily="2" charset="-122"/>
              </a:rPr>
              <a:t>20XX-XX-XX</a:t>
            </a:r>
            <a:endParaRPr lang="en-US" sz="1400" dirty="0">
              <a:solidFill>
                <a:schemeClr val="bg1"/>
              </a:solidFill>
              <a:latin typeface="微软雅黑" panose="020B0503020204020204" charset="-122"/>
              <a:ea typeface="微软雅黑" panose="020B0503020204020204" charset="-122"/>
              <a:sym typeface="华文细黑" panose="02010600040101010101" pitchFamily="2" charset="-122"/>
            </a:endParaRPr>
          </a:p>
        </p:txBody>
      </p:sp>
      <p:pic>
        <p:nvPicPr>
          <p:cNvPr id="5" name="图片 4"/>
          <p:cNvPicPr>
            <a:picLocks noChangeAspect="1"/>
          </p:cNvPicPr>
          <p:nvPr/>
        </p:nvPicPr>
        <p:blipFill>
          <a:blip r:embed="rId5"/>
          <a:stretch>
            <a:fillRect/>
          </a:stretch>
        </p:blipFill>
        <p:spPr>
          <a:xfrm>
            <a:off x="337185" y="154940"/>
            <a:ext cx="1170940" cy="1067435"/>
          </a:xfrm>
          <a:prstGeom prst="rect">
            <a:avLst/>
          </a:prstGeom>
        </p:spPr>
      </p:pic>
      <p:pic>
        <p:nvPicPr>
          <p:cNvPr id="6" name="图片 5" descr="社计师"/>
          <p:cNvPicPr>
            <a:picLocks noChangeAspect="1"/>
          </p:cNvPicPr>
          <p:nvPr/>
        </p:nvPicPr>
        <p:blipFill>
          <a:blip r:embed="rId6"/>
          <a:stretch>
            <a:fillRect/>
          </a:stretch>
        </p:blipFill>
        <p:spPr>
          <a:xfrm>
            <a:off x="2802890" y="154940"/>
            <a:ext cx="1214120" cy="1130935"/>
          </a:xfrm>
          <a:prstGeom prst="rect">
            <a:avLst/>
          </a:prstGeom>
        </p:spPr>
      </p:pic>
      <p:pic>
        <p:nvPicPr>
          <p:cNvPr id="7" name="图片 6" descr="所标（新 去白底）"/>
          <p:cNvPicPr>
            <a:picLocks noChangeAspect="1"/>
          </p:cNvPicPr>
          <p:nvPr/>
        </p:nvPicPr>
        <p:blipFill>
          <a:blip r:embed="rId7"/>
          <a:stretch>
            <a:fillRect/>
          </a:stretch>
        </p:blipFill>
        <p:spPr>
          <a:xfrm>
            <a:off x="1687830" y="220980"/>
            <a:ext cx="934720" cy="934720"/>
          </a:xfrm>
          <a:prstGeom prst="rect">
            <a:avLst/>
          </a:prstGeom>
        </p:spPr>
      </p:pic>
    </p:spTree>
    <p:custDataLst>
      <p:tags r:id="rId8"/>
    </p:custData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5"/>
          <p:cNvSpPr/>
          <p:nvPr/>
        </p:nvSpPr>
        <p:spPr>
          <a:xfrm>
            <a:off x="492208" y="426058"/>
            <a:ext cx="324679" cy="324679"/>
          </a:xfrm>
          <a:prstGeom prst="ellipse">
            <a:avLst/>
          </a:prstGeom>
          <a:gradFill flip="none" rotWithShape="1">
            <a:gsLst>
              <a:gs pos="0">
                <a:schemeClr val="accent1"/>
              </a:gs>
              <a:gs pos="100000">
                <a:schemeClr val="accent2"/>
              </a:gs>
            </a:gsLst>
            <a:lin ang="10800000" scaled="1"/>
            <a:tileRect/>
          </a:gradFill>
          <a:ln>
            <a:noFill/>
          </a:ln>
          <a:effectLst>
            <a:outerShdw blurRad="762000" dist="254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360000" bIns="45720" numCol="1" spcCol="0" rtlCol="0" fromWordArt="0" anchor="ctr" anchorCtr="0" forceAA="0" compatLnSpc="1">
            <a:noAutofit/>
          </a:bodyPr>
          <a:p>
            <a:pPr algn="r" defTabSz="914400"/>
            <a:endParaRPr lang="zh-CN" altLang="en-US" sz="1400" b="1">
              <a:latin typeface="微软雅黑" panose="020B0503020204020204" charset="-122"/>
              <a:ea typeface="微软雅黑" panose="020B0503020204020204" charset="-122"/>
              <a:cs typeface="Open Sans" panose="020B0606030504020204" pitchFamily="34" charset="0"/>
              <a:sym typeface="微软雅黑" panose="020B0503020204020204" charset="-122"/>
            </a:endParaRPr>
          </a:p>
        </p:txBody>
      </p:sp>
      <p:sp>
        <p:nvSpPr>
          <p:cNvPr id="12" name="文本框 17"/>
          <p:cNvSpPr txBox="1"/>
          <p:nvPr/>
        </p:nvSpPr>
        <p:spPr>
          <a:xfrm>
            <a:off x="920115" y="381635"/>
            <a:ext cx="5474335" cy="460375"/>
          </a:xfrm>
          <a:prstGeom prst="rect">
            <a:avLst/>
          </a:prstGeom>
          <a:noFill/>
        </p:spPr>
        <p:txBody>
          <a:bodyPr wrap="square" rtlCol="0">
            <a:spAutoFit/>
          </a:bodyPr>
          <a:p>
            <a:pPr algn="just" fontAlgn="auto"/>
            <a:r>
              <a:rPr lang="en-US" sz="2400" spc="600" dirty="0">
                <a:solidFill>
                  <a:schemeClr val="tx1">
                    <a:lumMod val="75000"/>
                    <a:lumOff val="25000"/>
                  </a:schemeClr>
                </a:solidFill>
                <a:latin typeface="微软雅黑" panose="020B0503020204020204" charset="-122"/>
                <a:ea typeface="微软雅黑" panose="020B0503020204020204" charset="-122"/>
                <a:sym typeface="微软雅黑" panose="020B0503020204020204" charset="-122"/>
              </a:rPr>
              <a:t>1.2</a:t>
            </a:r>
            <a:r>
              <a:rPr lang="zh-CN" altLang="en-US" sz="2400" spc="600" dirty="0">
                <a:solidFill>
                  <a:schemeClr val="tx1">
                    <a:lumMod val="75000"/>
                    <a:lumOff val="25000"/>
                  </a:schemeClr>
                </a:solidFill>
                <a:latin typeface="微软雅黑" panose="020B0503020204020204" charset="-122"/>
                <a:ea typeface="微软雅黑" panose="020B0503020204020204" charset="-122"/>
                <a:sym typeface="微软雅黑" panose="020B0503020204020204" charset="-122"/>
              </a:rPr>
              <a:t>发展演进</a:t>
            </a:r>
            <a:endParaRPr lang="zh-CN" altLang="en-US" sz="2400" spc="600" dirty="0">
              <a:solidFill>
                <a:schemeClr val="tx1">
                  <a:lumMod val="75000"/>
                  <a:lumOff val="25000"/>
                </a:schemeClr>
              </a:solidFill>
              <a:latin typeface="微软雅黑" panose="020B0503020204020204" charset="-122"/>
              <a:ea typeface="微软雅黑" panose="020B0503020204020204" charset="-122"/>
              <a:sym typeface="微软雅黑" panose="020B0503020204020204" charset="-122"/>
            </a:endParaRPr>
          </a:p>
        </p:txBody>
      </p:sp>
      <p:graphicFrame>
        <p:nvGraphicFramePr>
          <p:cNvPr id="2" name="图示 1"/>
          <p:cNvGraphicFramePr/>
          <p:nvPr/>
        </p:nvGraphicFramePr>
        <p:xfrm>
          <a:off x="237242" y="773711"/>
          <a:ext cx="11717517" cy="5310579"/>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mc:AlternateContent xmlns:mc="http://schemas.openxmlformats.org/markup-compatibility/2006">
    <mc:Choice xmlns:p14="http://schemas.microsoft.com/office/powerpoint/2010/main" Requires="p14">
      <p:transition spd="slow" p14:dur="1000" advTm="15000">
        <p:cover dir="d"/>
      </p:transition>
    </mc:Choice>
    <mc:Fallback>
      <p:transition spd="slow" advTm="15000">
        <p:cover dir="d"/>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5"/>
          <p:cNvSpPr/>
          <p:nvPr/>
        </p:nvSpPr>
        <p:spPr>
          <a:xfrm>
            <a:off x="492208" y="426058"/>
            <a:ext cx="324679" cy="324679"/>
          </a:xfrm>
          <a:prstGeom prst="ellipse">
            <a:avLst/>
          </a:prstGeom>
          <a:gradFill flip="none" rotWithShape="1">
            <a:gsLst>
              <a:gs pos="0">
                <a:schemeClr val="accent1"/>
              </a:gs>
              <a:gs pos="100000">
                <a:schemeClr val="accent2"/>
              </a:gs>
            </a:gsLst>
            <a:lin ang="10800000" scaled="1"/>
            <a:tileRect/>
          </a:gradFill>
          <a:ln>
            <a:noFill/>
          </a:ln>
          <a:effectLst>
            <a:outerShdw blurRad="762000" dist="254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360000" bIns="45720" numCol="1" spcCol="0" rtlCol="0" fromWordArt="0" anchor="ctr" anchorCtr="0" forceAA="0" compatLnSpc="1">
            <a:noAutofit/>
          </a:bodyPr>
          <a:p>
            <a:pPr algn="r" defTabSz="914400"/>
            <a:endParaRPr lang="zh-CN" altLang="en-US" sz="1400" b="1">
              <a:latin typeface="微软雅黑" panose="020B0503020204020204" charset="-122"/>
              <a:ea typeface="微软雅黑" panose="020B0503020204020204" charset="-122"/>
              <a:cs typeface="Open Sans" panose="020B0606030504020204" pitchFamily="34" charset="0"/>
              <a:sym typeface="微软雅黑" panose="020B0503020204020204" charset="-122"/>
            </a:endParaRPr>
          </a:p>
        </p:txBody>
      </p:sp>
      <p:sp>
        <p:nvSpPr>
          <p:cNvPr id="12" name="文本框 17"/>
          <p:cNvSpPr txBox="1"/>
          <p:nvPr/>
        </p:nvSpPr>
        <p:spPr>
          <a:xfrm>
            <a:off x="920115" y="381635"/>
            <a:ext cx="5474335" cy="460375"/>
          </a:xfrm>
          <a:prstGeom prst="rect">
            <a:avLst/>
          </a:prstGeom>
          <a:noFill/>
        </p:spPr>
        <p:txBody>
          <a:bodyPr wrap="square" rtlCol="0">
            <a:spAutoFit/>
          </a:bodyPr>
          <a:p>
            <a:pPr algn="just" fontAlgn="auto"/>
            <a:r>
              <a:rPr lang="en-US" sz="2400" spc="600" dirty="0">
                <a:solidFill>
                  <a:schemeClr val="tx1">
                    <a:lumMod val="75000"/>
                    <a:lumOff val="25000"/>
                  </a:schemeClr>
                </a:solidFill>
                <a:latin typeface="微软雅黑" panose="020B0503020204020204" charset="-122"/>
                <a:ea typeface="微软雅黑" panose="020B0503020204020204" charset="-122"/>
                <a:sym typeface="微软雅黑" panose="020B0503020204020204" charset="-122"/>
              </a:rPr>
              <a:t>1.3</a:t>
            </a:r>
            <a:r>
              <a:rPr lang="zh-CN" altLang="en-US" sz="2400" spc="600" dirty="0">
                <a:solidFill>
                  <a:schemeClr val="tx1">
                    <a:lumMod val="75000"/>
                    <a:lumOff val="25000"/>
                  </a:schemeClr>
                </a:solidFill>
                <a:latin typeface="微软雅黑" panose="020B0503020204020204" charset="-122"/>
                <a:ea typeface="微软雅黑" panose="020B0503020204020204" charset="-122"/>
                <a:sym typeface="微软雅黑" panose="020B0503020204020204" charset="-122"/>
              </a:rPr>
              <a:t>数据准备</a:t>
            </a:r>
            <a:endParaRPr lang="zh-CN" altLang="en-US" sz="2400" spc="600" dirty="0">
              <a:solidFill>
                <a:schemeClr val="tx1">
                  <a:lumMod val="75000"/>
                  <a:lumOff val="25000"/>
                </a:schemeClr>
              </a:solidFill>
              <a:latin typeface="微软雅黑" panose="020B0503020204020204" charset="-122"/>
              <a:ea typeface="微软雅黑" panose="020B0503020204020204" charset="-122"/>
              <a:sym typeface="微软雅黑" panose="020B0503020204020204" charset="-122"/>
            </a:endParaRPr>
          </a:p>
        </p:txBody>
      </p:sp>
      <p:pic>
        <p:nvPicPr>
          <p:cNvPr id="3074" name="Picture"/>
          <p:cNvPicPr>
            <a:picLocks noGrp="1"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a:xfrm>
            <a:off x="2047558" y="1186974"/>
            <a:ext cx="7375525" cy="3262313"/>
          </a:xfrm>
          <a:prstGeom prst="rect">
            <a:avLst/>
          </a:prstGeom>
        </p:spPr>
      </p:pic>
      <p:pic>
        <p:nvPicPr>
          <p:cNvPr id="3075" name="图片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0835" y="5059839"/>
            <a:ext cx="8489950" cy="1509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7" name="文本框 9"/>
          <p:cNvSpPr txBox="1">
            <a:spLocks noChangeArrowheads="1"/>
          </p:cNvSpPr>
          <p:nvPr/>
        </p:nvSpPr>
        <p:spPr bwMode="auto">
          <a:xfrm>
            <a:off x="3255486" y="4641056"/>
            <a:ext cx="3138488"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400" dirty="0"/>
              <a:t>图源：</a:t>
            </a:r>
            <a:r>
              <a:rPr lang="en-US" altLang="zh-CN" sz="1400" dirty="0" err="1"/>
              <a:t>CloudFlower</a:t>
            </a:r>
            <a:endParaRPr lang="en-US" altLang="zh-CN" sz="1400" dirty="0"/>
          </a:p>
        </p:txBody>
      </p:sp>
    </p:spTree>
  </p:cSld>
  <p:clrMapOvr>
    <a:masterClrMapping/>
  </p:clrMapOvr>
  <mc:AlternateContent xmlns:mc="http://schemas.openxmlformats.org/markup-compatibility/2006">
    <mc:Choice xmlns:p14="http://schemas.microsoft.com/office/powerpoint/2010/main" Requires="p14">
      <p:transition spd="slow" p14:dur="1000" advTm="15000">
        <p:cover dir="d"/>
      </p:transition>
    </mc:Choice>
    <mc:Fallback>
      <p:transition spd="slow" advTm="15000">
        <p:cover dir="d"/>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5"/>
          <p:cNvSpPr/>
          <p:nvPr/>
        </p:nvSpPr>
        <p:spPr>
          <a:xfrm>
            <a:off x="492208" y="426058"/>
            <a:ext cx="324679" cy="324679"/>
          </a:xfrm>
          <a:prstGeom prst="ellipse">
            <a:avLst/>
          </a:prstGeom>
          <a:gradFill flip="none" rotWithShape="1">
            <a:gsLst>
              <a:gs pos="0">
                <a:schemeClr val="accent1"/>
              </a:gs>
              <a:gs pos="100000">
                <a:schemeClr val="accent2"/>
              </a:gs>
            </a:gsLst>
            <a:lin ang="10800000" scaled="1"/>
            <a:tileRect/>
          </a:gradFill>
          <a:ln>
            <a:noFill/>
          </a:ln>
          <a:effectLst>
            <a:outerShdw blurRad="762000" dist="254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360000" bIns="45720" numCol="1" spcCol="0" rtlCol="0" fromWordArt="0" anchor="ctr" anchorCtr="0" forceAA="0" compatLnSpc="1">
            <a:noAutofit/>
          </a:bodyPr>
          <a:p>
            <a:pPr algn="r" defTabSz="914400"/>
            <a:endParaRPr lang="zh-CN" altLang="en-US" sz="1400" b="1">
              <a:latin typeface="微软雅黑" panose="020B0503020204020204" charset="-122"/>
              <a:ea typeface="微软雅黑" panose="020B0503020204020204" charset="-122"/>
              <a:cs typeface="Open Sans" panose="020B0606030504020204" pitchFamily="34" charset="0"/>
              <a:sym typeface="微软雅黑" panose="020B0503020204020204" charset="-122"/>
            </a:endParaRPr>
          </a:p>
        </p:txBody>
      </p:sp>
      <p:sp>
        <p:nvSpPr>
          <p:cNvPr id="12" name="文本框 17"/>
          <p:cNvSpPr txBox="1"/>
          <p:nvPr/>
        </p:nvSpPr>
        <p:spPr>
          <a:xfrm>
            <a:off x="920115" y="381635"/>
            <a:ext cx="5474335" cy="460375"/>
          </a:xfrm>
          <a:prstGeom prst="rect">
            <a:avLst/>
          </a:prstGeom>
          <a:noFill/>
        </p:spPr>
        <p:txBody>
          <a:bodyPr wrap="square" rtlCol="0">
            <a:spAutoFit/>
          </a:bodyPr>
          <a:p>
            <a:pPr algn="just" fontAlgn="auto"/>
            <a:r>
              <a:rPr lang="en-US" sz="2400" spc="600" dirty="0">
                <a:solidFill>
                  <a:schemeClr val="tx1">
                    <a:lumMod val="75000"/>
                    <a:lumOff val="25000"/>
                  </a:schemeClr>
                </a:solidFill>
                <a:latin typeface="微软雅黑" panose="020B0503020204020204" charset="-122"/>
                <a:ea typeface="微软雅黑" panose="020B0503020204020204" charset="-122"/>
                <a:sym typeface="微软雅黑" panose="020B0503020204020204" charset="-122"/>
              </a:rPr>
              <a:t>1.3.1</a:t>
            </a:r>
            <a:r>
              <a:rPr lang="zh-CN" altLang="en-US" sz="2400" spc="600" dirty="0">
                <a:solidFill>
                  <a:schemeClr val="tx1">
                    <a:lumMod val="75000"/>
                    <a:lumOff val="25000"/>
                  </a:schemeClr>
                </a:solidFill>
                <a:latin typeface="微软雅黑" panose="020B0503020204020204" charset="-122"/>
                <a:ea typeface="微软雅黑" panose="020B0503020204020204" charset="-122"/>
                <a:sym typeface="微软雅黑" panose="020B0503020204020204" charset="-122"/>
              </a:rPr>
              <a:t>数据准备</a:t>
            </a:r>
            <a:r>
              <a:rPr lang="en-US" altLang="zh-CN" sz="2400" spc="600" dirty="0">
                <a:solidFill>
                  <a:schemeClr val="tx1">
                    <a:lumMod val="75000"/>
                    <a:lumOff val="25000"/>
                  </a:schemeClr>
                </a:solidFill>
                <a:latin typeface="微软雅黑" panose="020B0503020204020204" charset="-122"/>
                <a:ea typeface="微软雅黑" panose="020B0503020204020204" charset="-122"/>
                <a:sym typeface="微软雅黑" panose="020B0503020204020204" charset="-122"/>
              </a:rPr>
              <a:t>·</a:t>
            </a:r>
            <a:r>
              <a:rPr lang="zh-CN" altLang="en-US" sz="2400" spc="600" dirty="0">
                <a:solidFill>
                  <a:schemeClr val="tx1">
                    <a:lumMod val="75000"/>
                    <a:lumOff val="25000"/>
                  </a:schemeClr>
                </a:solidFill>
                <a:latin typeface="微软雅黑" panose="020B0503020204020204" charset="-122"/>
                <a:ea typeface="微软雅黑" panose="020B0503020204020204" charset="-122"/>
                <a:sym typeface="微软雅黑" panose="020B0503020204020204" charset="-122"/>
              </a:rPr>
              <a:t>数据标注</a:t>
            </a:r>
            <a:endParaRPr lang="zh-CN" altLang="en-US" sz="2400" spc="600" dirty="0">
              <a:solidFill>
                <a:schemeClr val="tx1">
                  <a:lumMod val="75000"/>
                  <a:lumOff val="25000"/>
                </a:schemeClr>
              </a:solidFill>
              <a:latin typeface="微软雅黑" panose="020B0503020204020204" charset="-122"/>
              <a:ea typeface="微软雅黑" panose="020B0503020204020204" charset="-122"/>
              <a:sym typeface="微软雅黑" panose="020B0503020204020204" charset="-122"/>
            </a:endParaRPr>
          </a:p>
        </p:txBody>
      </p:sp>
      <p:sp>
        <p:nvSpPr>
          <p:cNvPr id="4098" name="内容占位符 2"/>
          <p:cNvSpPr>
            <a:spLocks noGrp="1"/>
          </p:cNvSpPr>
          <p:nvPr/>
        </p:nvSpPr>
        <p:spPr>
          <a:xfrm>
            <a:off x="838200" y="1253331"/>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zh-CN" sz="1800" noProof="1"/>
              <a:t>我们是怎么学习的？</a:t>
            </a:r>
            <a:endParaRPr lang="zh-CN" altLang="zh-CN" sz="1800" noProof="1"/>
          </a:p>
          <a:p>
            <a:endParaRPr lang="zh-CN" altLang="zh-CN" sz="2400" noProof="1"/>
          </a:p>
          <a:p>
            <a:pPr marL="0" indent="0">
              <a:buFontTx/>
              <a:buNone/>
            </a:pPr>
            <a:r>
              <a:rPr lang="zh-CN" altLang="zh-CN" sz="1800" noProof="1"/>
              <a:t>展示：                                                       小白机器：这啥？？</a:t>
            </a:r>
            <a:endParaRPr lang="zh-CN" altLang="zh-CN" sz="1800" noProof="1"/>
          </a:p>
          <a:p>
            <a:endParaRPr lang="zh-CN" altLang="zh-CN" sz="2400" noProof="1"/>
          </a:p>
          <a:p>
            <a:pPr marL="0" indent="0">
              <a:buFontTx/>
              <a:buNone/>
            </a:pPr>
            <a:r>
              <a:rPr lang="zh-CN" altLang="en-US" sz="1800" noProof="1">
                <a:latin typeface="微软雅黑" panose="020B0503020204020204" charset="-122"/>
                <a:ea typeface="微软雅黑" panose="020B0503020204020204" charset="-122"/>
                <a:cs typeface="微软雅黑" panose="020B0503020204020204" charset="-122"/>
              </a:rPr>
              <a:t>投喂</a:t>
            </a:r>
            <a:r>
              <a:rPr lang="en-US" altLang="zh-CN" sz="1800" noProof="1">
                <a:latin typeface="微软雅黑" panose="020B0503020204020204" charset="-122"/>
                <a:ea typeface="微软雅黑" panose="020B0503020204020204" charset="-122"/>
                <a:cs typeface="微软雅黑" panose="020B0503020204020204" charset="-122"/>
              </a:rPr>
              <a:t>100</a:t>
            </a:r>
            <a:r>
              <a:rPr lang="zh-CN" altLang="en-US" sz="1800" noProof="1">
                <a:latin typeface="微软雅黑" panose="020B0503020204020204" charset="-122"/>
                <a:ea typeface="微软雅黑" panose="020B0503020204020204" charset="-122"/>
                <a:cs typeface="微软雅黑" panose="020B0503020204020204" charset="-122"/>
              </a:rPr>
              <a:t>张       </a:t>
            </a:r>
            <a:r>
              <a:rPr lang="en-US" altLang="zh-CN" sz="1800" noProof="1">
                <a:latin typeface="微软雅黑" panose="020B0503020204020204" charset="-122"/>
                <a:ea typeface="微软雅黑" panose="020B0503020204020204" charset="-122"/>
                <a:cs typeface="微软雅黑" panose="020B0503020204020204" charset="-122"/>
              </a:rPr>
              <a:t> </a:t>
            </a:r>
            <a:r>
              <a:rPr lang="zh-CN" altLang="en-US" sz="1800" noProof="1">
                <a:latin typeface="微软雅黑" panose="020B0503020204020204" charset="-122"/>
                <a:ea typeface="微软雅黑" panose="020B0503020204020204" charset="-122"/>
                <a:cs typeface="微软雅黑" panose="020B0503020204020204" charset="-122"/>
              </a:rPr>
              <a:t>                                      机器：努力学习</a:t>
            </a:r>
            <a:r>
              <a:rPr lang="en-US" altLang="zh-CN" sz="1800" noProof="1">
                <a:latin typeface="微软雅黑" panose="020B0503020204020204" charset="-122"/>
                <a:ea typeface="微软雅黑" panose="020B0503020204020204" charset="-122"/>
                <a:cs typeface="微软雅黑" panose="020B0503020204020204" charset="-122"/>
              </a:rPr>
              <a:t>ing</a:t>
            </a:r>
            <a:endParaRPr lang="zh-CN" altLang="en-US" sz="1800" noProof="1">
              <a:latin typeface="微软雅黑" panose="020B0503020204020204" charset="-122"/>
              <a:ea typeface="微软雅黑" panose="020B0503020204020204" charset="-122"/>
              <a:cs typeface="微软雅黑" panose="020B0503020204020204" charset="-122"/>
            </a:endParaRPr>
          </a:p>
          <a:p>
            <a:pPr marL="0" indent="0">
              <a:buFontTx/>
              <a:buNone/>
            </a:pPr>
            <a:endParaRPr lang="zh-CN" altLang="en-US" sz="2400" noProof="1"/>
          </a:p>
          <a:p>
            <a:pPr marL="0" indent="0">
              <a:buFontTx/>
              <a:buNone/>
            </a:pPr>
            <a:endParaRPr lang="zh-CN" altLang="en-US" sz="1800" noProof="1"/>
          </a:p>
          <a:p>
            <a:pPr marL="0" indent="0">
              <a:buFontTx/>
              <a:buNone/>
            </a:pPr>
            <a:r>
              <a:rPr lang="zh-CN" altLang="en-US" sz="1800" noProof="1"/>
              <a:t>展示：                                                        学习后的机器：苹果！</a:t>
            </a:r>
            <a:endParaRPr lang="zh-CN" altLang="en-US" sz="1800" noProof="1"/>
          </a:p>
        </p:txBody>
      </p:sp>
      <p:pic>
        <p:nvPicPr>
          <p:cNvPr id="4103" name="图片 5"/>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184876" y="1553369"/>
            <a:ext cx="928688" cy="1217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0" name="图片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272030" y="2711450"/>
            <a:ext cx="937260" cy="1217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1" name="文本框 4"/>
          <p:cNvSpPr txBox="1">
            <a:spLocks noChangeArrowheads="1"/>
          </p:cNvSpPr>
          <p:nvPr/>
        </p:nvSpPr>
        <p:spPr bwMode="auto">
          <a:xfrm>
            <a:off x="2367915" y="3135630"/>
            <a:ext cx="7461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b="1" dirty="0"/>
              <a:t>苹果</a:t>
            </a:r>
            <a:endParaRPr lang="zh-CN" altLang="en-US" b="1" dirty="0"/>
          </a:p>
        </p:txBody>
      </p:sp>
      <p:pic>
        <p:nvPicPr>
          <p:cNvPr id="4102" name="图片 5"/>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980407" y="3839369"/>
            <a:ext cx="928687" cy="1217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mc:Choice xmlns:p14="http://schemas.microsoft.com/office/powerpoint/2010/main" Requires="p14">
      <p:transition spd="slow" p14:dur="1000" advTm="15000">
        <p:cover dir="d"/>
      </p:transition>
    </mc:Choice>
    <mc:Fallback>
      <p:transition spd="slow" advTm="15000">
        <p:cover dir="d"/>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5"/>
          <p:cNvSpPr/>
          <p:nvPr/>
        </p:nvSpPr>
        <p:spPr>
          <a:xfrm>
            <a:off x="492208" y="426058"/>
            <a:ext cx="324679" cy="324679"/>
          </a:xfrm>
          <a:prstGeom prst="ellipse">
            <a:avLst/>
          </a:prstGeom>
          <a:gradFill flip="none" rotWithShape="1">
            <a:gsLst>
              <a:gs pos="0">
                <a:schemeClr val="accent1"/>
              </a:gs>
              <a:gs pos="100000">
                <a:schemeClr val="accent2"/>
              </a:gs>
            </a:gsLst>
            <a:lin ang="10800000" scaled="1"/>
            <a:tileRect/>
          </a:gradFill>
          <a:ln>
            <a:noFill/>
          </a:ln>
          <a:effectLst>
            <a:outerShdw blurRad="762000" dist="254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360000" bIns="45720" numCol="1" spcCol="0" rtlCol="0" fromWordArt="0" anchor="ctr" anchorCtr="0" forceAA="0" compatLnSpc="1">
            <a:noAutofit/>
          </a:bodyPr>
          <a:p>
            <a:pPr algn="r" defTabSz="914400"/>
            <a:endParaRPr lang="zh-CN" altLang="en-US" sz="1400" b="1">
              <a:latin typeface="微软雅黑" panose="020B0503020204020204" charset="-122"/>
              <a:ea typeface="微软雅黑" panose="020B0503020204020204" charset="-122"/>
              <a:cs typeface="Open Sans" panose="020B0606030504020204" pitchFamily="34" charset="0"/>
              <a:sym typeface="微软雅黑" panose="020B0503020204020204" charset="-122"/>
            </a:endParaRPr>
          </a:p>
        </p:txBody>
      </p:sp>
      <p:sp>
        <p:nvSpPr>
          <p:cNvPr id="12" name="文本框 17"/>
          <p:cNvSpPr txBox="1"/>
          <p:nvPr/>
        </p:nvSpPr>
        <p:spPr>
          <a:xfrm>
            <a:off x="920115" y="381635"/>
            <a:ext cx="5474335" cy="460375"/>
          </a:xfrm>
          <a:prstGeom prst="rect">
            <a:avLst/>
          </a:prstGeom>
          <a:noFill/>
        </p:spPr>
        <p:txBody>
          <a:bodyPr wrap="square" rtlCol="0">
            <a:spAutoFit/>
          </a:bodyPr>
          <a:p>
            <a:pPr algn="just" fontAlgn="auto"/>
            <a:r>
              <a:rPr lang="en-US" sz="2400" spc="600" dirty="0">
                <a:solidFill>
                  <a:schemeClr val="tx1">
                    <a:lumMod val="75000"/>
                    <a:lumOff val="25000"/>
                  </a:schemeClr>
                </a:solidFill>
                <a:latin typeface="微软雅黑" panose="020B0503020204020204" charset="-122"/>
                <a:ea typeface="微软雅黑" panose="020B0503020204020204" charset="-122"/>
                <a:sym typeface="微软雅黑" panose="020B0503020204020204" charset="-122"/>
              </a:rPr>
              <a:t>1.3.1</a:t>
            </a:r>
            <a:r>
              <a:rPr lang="zh-CN" altLang="en-US" sz="2400" spc="600" dirty="0">
                <a:solidFill>
                  <a:schemeClr val="tx1">
                    <a:lumMod val="75000"/>
                    <a:lumOff val="25000"/>
                  </a:schemeClr>
                </a:solidFill>
                <a:latin typeface="微软雅黑" panose="020B0503020204020204" charset="-122"/>
                <a:ea typeface="微软雅黑" panose="020B0503020204020204" charset="-122"/>
                <a:sym typeface="微软雅黑" panose="020B0503020204020204" charset="-122"/>
              </a:rPr>
              <a:t>数据准备</a:t>
            </a:r>
            <a:r>
              <a:rPr lang="en-US" altLang="zh-CN" sz="2400" spc="600" dirty="0">
                <a:solidFill>
                  <a:schemeClr val="tx1">
                    <a:lumMod val="75000"/>
                    <a:lumOff val="25000"/>
                  </a:schemeClr>
                </a:solidFill>
                <a:latin typeface="微软雅黑" panose="020B0503020204020204" charset="-122"/>
                <a:ea typeface="微软雅黑" panose="020B0503020204020204" charset="-122"/>
                <a:sym typeface="微软雅黑" panose="020B0503020204020204" charset="-122"/>
              </a:rPr>
              <a:t>·</a:t>
            </a:r>
            <a:r>
              <a:rPr lang="zh-CN" altLang="en-US" sz="2400" spc="600" dirty="0">
                <a:solidFill>
                  <a:schemeClr val="tx1">
                    <a:lumMod val="75000"/>
                    <a:lumOff val="25000"/>
                  </a:schemeClr>
                </a:solidFill>
                <a:latin typeface="微软雅黑" panose="020B0503020204020204" charset="-122"/>
                <a:ea typeface="微软雅黑" panose="020B0503020204020204" charset="-122"/>
                <a:sym typeface="微软雅黑" panose="020B0503020204020204" charset="-122"/>
              </a:rPr>
              <a:t>数据标注</a:t>
            </a:r>
            <a:endParaRPr lang="zh-CN" altLang="en-US" sz="2400" spc="600" dirty="0">
              <a:solidFill>
                <a:schemeClr val="tx1">
                  <a:lumMod val="75000"/>
                  <a:lumOff val="25000"/>
                </a:schemeClr>
              </a:solidFill>
              <a:latin typeface="微软雅黑" panose="020B0503020204020204" charset="-122"/>
              <a:ea typeface="微软雅黑" panose="020B0503020204020204" charset="-122"/>
              <a:sym typeface="微软雅黑" panose="020B0503020204020204" charset="-122"/>
            </a:endParaRPr>
          </a:p>
        </p:txBody>
      </p:sp>
      <p:pic>
        <p:nvPicPr>
          <p:cNvPr id="5122" name="内容占位符 5"/>
          <p:cNvPicPr>
            <a:picLocks noGrp="1"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a:xfrm>
            <a:off x="1381919" y="1186339"/>
            <a:ext cx="4551362" cy="2601912"/>
          </a:xfrm>
          <a:prstGeom prst="rect">
            <a:avLst/>
          </a:prstGeom>
        </p:spPr>
      </p:pic>
      <p:pic>
        <p:nvPicPr>
          <p:cNvPr id="5124" name="图片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63152" y="1186022"/>
            <a:ext cx="3976687" cy="2617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3" name="文本框 6"/>
          <p:cNvSpPr txBox="1">
            <a:spLocks noChangeArrowheads="1"/>
          </p:cNvSpPr>
          <p:nvPr/>
        </p:nvSpPr>
        <p:spPr bwMode="auto">
          <a:xfrm>
            <a:off x="2836704" y="3903980"/>
            <a:ext cx="164306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dirty="0"/>
              <a:t>图像分类</a:t>
            </a:r>
            <a:r>
              <a:rPr lang="en-US" altLang="zh-CN" dirty="0"/>
              <a:t>/</a:t>
            </a:r>
            <a:r>
              <a:rPr lang="zh-CN" altLang="en-US" dirty="0"/>
              <a:t>注解</a:t>
            </a:r>
            <a:endParaRPr lang="zh-CN" altLang="en-US" dirty="0"/>
          </a:p>
        </p:txBody>
      </p:sp>
      <p:sp>
        <p:nvSpPr>
          <p:cNvPr id="5125" name="文本框 8"/>
          <p:cNvSpPr txBox="1">
            <a:spLocks noChangeArrowheads="1"/>
          </p:cNvSpPr>
          <p:nvPr/>
        </p:nvSpPr>
        <p:spPr bwMode="auto">
          <a:xfrm>
            <a:off x="7220109" y="3903980"/>
            <a:ext cx="164306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zh-CN" dirty="0"/>
              <a:t>会话标记</a:t>
            </a:r>
            <a:endParaRPr lang="zh-CN" altLang="zh-CN" dirty="0"/>
          </a:p>
        </p:txBody>
      </p:sp>
      <p:pic>
        <p:nvPicPr>
          <p:cNvPr id="5126" name="图片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73848" y="4390866"/>
            <a:ext cx="4359275" cy="174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8" name="图片 1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94450" y="4272280"/>
            <a:ext cx="3356610" cy="219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7" name="文本框 11"/>
          <p:cNvSpPr txBox="1">
            <a:spLocks noChangeArrowheads="1"/>
          </p:cNvSpPr>
          <p:nvPr/>
        </p:nvSpPr>
        <p:spPr bwMode="auto">
          <a:xfrm>
            <a:off x="2932589" y="6097905"/>
            <a:ext cx="164306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zh-CN"/>
              <a:t>情感分析</a:t>
            </a:r>
            <a:endParaRPr lang="zh-CN" altLang="zh-CN"/>
          </a:p>
        </p:txBody>
      </p:sp>
      <p:sp>
        <p:nvSpPr>
          <p:cNvPr id="5129" name="文本框 13"/>
          <p:cNvSpPr txBox="1">
            <a:spLocks noChangeArrowheads="1"/>
          </p:cNvSpPr>
          <p:nvPr/>
        </p:nvSpPr>
        <p:spPr bwMode="auto">
          <a:xfrm>
            <a:off x="7517924" y="6466205"/>
            <a:ext cx="164306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zh-CN" dirty="0"/>
              <a:t>关键点识别</a:t>
            </a:r>
            <a:endParaRPr lang="zh-CN" altLang="zh-CN" dirty="0"/>
          </a:p>
        </p:txBody>
      </p:sp>
      <p:sp>
        <p:nvSpPr>
          <p:cNvPr id="5130" name="文本框 15"/>
          <p:cNvSpPr txBox="1">
            <a:spLocks noChangeArrowheads="1"/>
          </p:cNvSpPr>
          <p:nvPr/>
        </p:nvSpPr>
        <p:spPr bwMode="auto">
          <a:xfrm>
            <a:off x="816610" y="6528277"/>
            <a:ext cx="3613150"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400" dirty="0"/>
              <a:t>图源：BasicFinder</a:t>
            </a:r>
            <a:endParaRPr lang="zh-CN" altLang="en-US" sz="1400" dirty="0"/>
          </a:p>
        </p:txBody>
      </p:sp>
    </p:spTree>
  </p:cSld>
  <p:clrMapOvr>
    <a:masterClrMapping/>
  </p:clrMapOvr>
  <mc:AlternateContent xmlns:mc="http://schemas.openxmlformats.org/markup-compatibility/2006">
    <mc:Choice xmlns:p14="http://schemas.microsoft.com/office/powerpoint/2010/main" Requires="p14">
      <p:transition spd="slow" p14:dur="1000" advTm="15000">
        <p:cover dir="d"/>
      </p:transition>
    </mc:Choice>
    <mc:Fallback>
      <p:transition spd="slow" advTm="15000">
        <p:cover dir="d"/>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5"/>
          <p:cNvSpPr/>
          <p:nvPr/>
        </p:nvSpPr>
        <p:spPr>
          <a:xfrm>
            <a:off x="492208" y="426058"/>
            <a:ext cx="324679" cy="324679"/>
          </a:xfrm>
          <a:prstGeom prst="ellipse">
            <a:avLst/>
          </a:prstGeom>
          <a:gradFill flip="none" rotWithShape="1">
            <a:gsLst>
              <a:gs pos="0">
                <a:schemeClr val="accent1"/>
              </a:gs>
              <a:gs pos="100000">
                <a:schemeClr val="accent2"/>
              </a:gs>
            </a:gsLst>
            <a:lin ang="10800000" scaled="1"/>
            <a:tileRect/>
          </a:gradFill>
          <a:ln>
            <a:noFill/>
          </a:ln>
          <a:effectLst>
            <a:outerShdw blurRad="762000" dist="254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360000" bIns="45720" numCol="1" spcCol="0" rtlCol="0" fromWordArt="0" anchor="ctr" anchorCtr="0" forceAA="0" compatLnSpc="1">
            <a:noAutofit/>
          </a:bodyPr>
          <a:p>
            <a:pPr algn="r" defTabSz="914400"/>
            <a:endParaRPr lang="zh-CN" altLang="en-US" sz="1400" b="1">
              <a:latin typeface="微软雅黑" panose="020B0503020204020204" charset="-122"/>
              <a:ea typeface="微软雅黑" panose="020B0503020204020204" charset="-122"/>
              <a:cs typeface="Open Sans" panose="020B0606030504020204" pitchFamily="34" charset="0"/>
              <a:sym typeface="微软雅黑" panose="020B0503020204020204" charset="-122"/>
            </a:endParaRPr>
          </a:p>
        </p:txBody>
      </p:sp>
      <p:sp>
        <p:nvSpPr>
          <p:cNvPr id="12" name="文本框 17"/>
          <p:cNvSpPr txBox="1"/>
          <p:nvPr/>
        </p:nvSpPr>
        <p:spPr>
          <a:xfrm>
            <a:off x="920115" y="381635"/>
            <a:ext cx="5474335" cy="460375"/>
          </a:xfrm>
          <a:prstGeom prst="rect">
            <a:avLst/>
          </a:prstGeom>
          <a:noFill/>
        </p:spPr>
        <p:txBody>
          <a:bodyPr wrap="square" rtlCol="0">
            <a:spAutoFit/>
          </a:bodyPr>
          <a:p>
            <a:pPr algn="just" fontAlgn="auto"/>
            <a:r>
              <a:rPr lang="en-US" sz="2400" spc="600" dirty="0">
                <a:solidFill>
                  <a:schemeClr val="tx1">
                    <a:lumMod val="75000"/>
                    <a:lumOff val="25000"/>
                  </a:schemeClr>
                </a:solidFill>
                <a:latin typeface="微软雅黑" panose="020B0503020204020204" charset="-122"/>
                <a:ea typeface="微软雅黑" panose="020B0503020204020204" charset="-122"/>
                <a:sym typeface="微软雅黑" panose="020B0503020204020204" charset="-122"/>
              </a:rPr>
              <a:t>1.3.2</a:t>
            </a:r>
            <a:r>
              <a:rPr lang="zh-CN" altLang="en-US" sz="2400" spc="600" dirty="0">
                <a:solidFill>
                  <a:schemeClr val="tx1">
                    <a:lumMod val="75000"/>
                    <a:lumOff val="25000"/>
                  </a:schemeClr>
                </a:solidFill>
                <a:latin typeface="微软雅黑" panose="020B0503020204020204" charset="-122"/>
                <a:ea typeface="微软雅黑" panose="020B0503020204020204" charset="-122"/>
                <a:sym typeface="微软雅黑" panose="020B0503020204020204" charset="-122"/>
              </a:rPr>
              <a:t>数据准备</a:t>
            </a:r>
            <a:r>
              <a:rPr lang="en-US" altLang="zh-CN" sz="2400" spc="600" dirty="0">
                <a:solidFill>
                  <a:schemeClr val="tx1">
                    <a:lumMod val="75000"/>
                    <a:lumOff val="25000"/>
                  </a:schemeClr>
                </a:solidFill>
                <a:latin typeface="微软雅黑" panose="020B0503020204020204" charset="-122"/>
                <a:ea typeface="微软雅黑" panose="020B0503020204020204" charset="-122"/>
                <a:sym typeface="微软雅黑" panose="020B0503020204020204" charset="-122"/>
              </a:rPr>
              <a:t>·</a:t>
            </a:r>
            <a:r>
              <a:rPr lang="zh-CN" altLang="en-US" sz="2400" spc="600" dirty="0">
                <a:solidFill>
                  <a:schemeClr val="tx1">
                    <a:lumMod val="75000"/>
                    <a:lumOff val="25000"/>
                  </a:schemeClr>
                </a:solidFill>
                <a:latin typeface="微软雅黑" panose="020B0503020204020204" charset="-122"/>
                <a:ea typeface="微软雅黑" panose="020B0503020204020204" charset="-122"/>
                <a:sym typeface="微软雅黑" panose="020B0503020204020204" charset="-122"/>
              </a:rPr>
              <a:t>数据清理</a:t>
            </a:r>
            <a:endParaRPr lang="en-US" altLang="zh-CN" sz="2400" spc="600" dirty="0">
              <a:solidFill>
                <a:schemeClr val="tx1">
                  <a:lumMod val="75000"/>
                  <a:lumOff val="25000"/>
                </a:schemeClr>
              </a:solidFill>
              <a:latin typeface="微软雅黑" panose="020B0503020204020204" charset="-122"/>
              <a:ea typeface="微软雅黑" panose="020B0503020204020204" charset="-122"/>
              <a:sym typeface="微软雅黑" panose="020B0503020204020204" charset="-122"/>
            </a:endParaRPr>
          </a:p>
        </p:txBody>
      </p:sp>
      <p:sp>
        <p:nvSpPr>
          <p:cNvPr id="2" name="文本框 1"/>
          <p:cNvSpPr txBox="1"/>
          <p:nvPr/>
        </p:nvSpPr>
        <p:spPr>
          <a:xfrm>
            <a:off x="1360170" y="1791335"/>
            <a:ext cx="5034280" cy="922020"/>
          </a:xfrm>
          <a:prstGeom prst="rect">
            <a:avLst/>
          </a:prstGeom>
          <a:noFill/>
        </p:spPr>
        <p:txBody>
          <a:bodyPr wrap="square" rtlCol="0" anchor="t">
            <a:spAutoFit/>
          </a:bodyPr>
          <a:p>
            <a:pPr marL="342900" indent="-342900">
              <a:buFont typeface="Arial" panose="020B0604020202020204" pitchFamily="34" charset="0"/>
              <a:buChar char="•"/>
            </a:pPr>
            <a:r>
              <a:rPr lang="en-US" altLang="zh-CN">
                <a:latin typeface="微软雅黑" panose="020B0503020204020204" charset="-122"/>
                <a:ea typeface="微软雅黑" panose="020B0503020204020204" charset="-122"/>
                <a:cs typeface="微软雅黑" panose="020B0503020204020204" charset="-122"/>
                <a:sym typeface="+mn-ea"/>
              </a:rPr>
              <a:t>“</a:t>
            </a:r>
            <a:r>
              <a:rPr lang="zh-CN" altLang="en-US">
                <a:latin typeface="微软雅黑" panose="020B0503020204020204" charset="-122"/>
                <a:ea typeface="微软雅黑" panose="020B0503020204020204" charset="-122"/>
                <a:cs typeface="微软雅黑" panose="020B0503020204020204" charset="-122"/>
                <a:sym typeface="+mn-ea"/>
              </a:rPr>
              <a:t>脏</a:t>
            </a:r>
            <a:r>
              <a:rPr lang="en-US" altLang="zh-CN">
                <a:latin typeface="微软雅黑" panose="020B0503020204020204" charset="-122"/>
                <a:ea typeface="微软雅黑" panose="020B0503020204020204" charset="-122"/>
                <a:cs typeface="微软雅黑" panose="020B0503020204020204" charset="-122"/>
                <a:sym typeface="+mn-ea"/>
              </a:rPr>
              <a:t>”</a:t>
            </a:r>
            <a:r>
              <a:rPr lang="zh-CN" altLang="en-US">
                <a:latin typeface="微软雅黑" panose="020B0503020204020204" charset="-122"/>
                <a:ea typeface="微软雅黑" panose="020B0503020204020204" charset="-122"/>
                <a:cs typeface="微软雅黑" panose="020B0503020204020204" charset="-122"/>
                <a:sym typeface="+mn-ea"/>
              </a:rPr>
              <a:t>数据 </a:t>
            </a:r>
            <a:r>
              <a:rPr lang="en-US" altLang="zh-CN">
                <a:latin typeface="微软雅黑" panose="020B0503020204020204" charset="-122"/>
                <a:ea typeface="微软雅黑" panose="020B0503020204020204" charset="-122"/>
                <a:cs typeface="微软雅黑" panose="020B0503020204020204" charset="-122"/>
                <a:sym typeface="+mn-ea"/>
              </a:rPr>
              <a:t>---&gt; “</a:t>
            </a:r>
            <a:r>
              <a:rPr lang="zh-CN" altLang="en-US">
                <a:latin typeface="微软雅黑" panose="020B0503020204020204" charset="-122"/>
                <a:ea typeface="微软雅黑" panose="020B0503020204020204" charset="-122"/>
                <a:cs typeface="微软雅黑" panose="020B0503020204020204" charset="-122"/>
                <a:sym typeface="+mn-ea"/>
              </a:rPr>
              <a:t>清洗</a:t>
            </a:r>
            <a:r>
              <a:rPr lang="en-US" altLang="zh-CN">
                <a:latin typeface="微软雅黑" panose="020B0503020204020204" charset="-122"/>
                <a:ea typeface="微软雅黑" panose="020B0503020204020204" charset="-122"/>
                <a:cs typeface="微软雅黑" panose="020B0503020204020204" charset="-122"/>
                <a:sym typeface="+mn-ea"/>
              </a:rPr>
              <a:t>”</a:t>
            </a:r>
            <a:r>
              <a:rPr lang="zh-CN" altLang="en-US">
                <a:latin typeface="微软雅黑" panose="020B0503020204020204" charset="-122"/>
                <a:ea typeface="微软雅黑" panose="020B0503020204020204" charset="-122"/>
                <a:cs typeface="微软雅黑" panose="020B0503020204020204" charset="-122"/>
                <a:sym typeface="+mn-ea"/>
              </a:rPr>
              <a:t>数据</a:t>
            </a:r>
            <a:endParaRPr lang="zh-CN" altLang="en-US">
              <a:latin typeface="微软雅黑" panose="020B0503020204020204" charset="-122"/>
              <a:ea typeface="微软雅黑" panose="020B0503020204020204" charset="-122"/>
              <a:cs typeface="微软雅黑" panose="020B0503020204020204" charset="-122"/>
              <a:sym typeface="+mn-ea"/>
            </a:endParaRPr>
          </a:p>
          <a:p>
            <a:pPr marL="0" indent="0">
              <a:buFontTx/>
              <a:buNone/>
            </a:pPr>
            <a:r>
              <a:rPr lang="zh-CN" altLang="en-US">
                <a:latin typeface="微软雅黑" panose="020B0503020204020204" charset="-122"/>
                <a:ea typeface="微软雅黑" panose="020B0503020204020204" charset="-122"/>
                <a:cs typeface="微软雅黑" panose="020B0503020204020204" charset="-122"/>
                <a:sym typeface="+mn-ea"/>
              </a:rPr>
              <a:t>回想一下：收调查问卷的头疼时刻</a:t>
            </a:r>
            <a:endParaRPr lang="zh-CN" altLang="en-US">
              <a:latin typeface="微软雅黑" panose="020B0503020204020204" charset="-122"/>
              <a:ea typeface="微软雅黑" panose="020B0503020204020204" charset="-122"/>
              <a:cs typeface="微软雅黑" panose="020B0503020204020204" charset="-122"/>
              <a:sym typeface="+mn-ea"/>
            </a:endParaRPr>
          </a:p>
          <a:p>
            <a:pPr marL="0" indent="0">
              <a:buFontTx/>
              <a:buNone/>
            </a:pPr>
            <a:r>
              <a:rPr lang="zh-CN" altLang="en-US">
                <a:latin typeface="微软雅黑" panose="020B0503020204020204" charset="-122"/>
                <a:ea typeface="微软雅黑" panose="020B0503020204020204" charset="-122"/>
                <a:cs typeface="微软雅黑" panose="020B0503020204020204" charset="-122"/>
                <a:sym typeface="+mn-ea"/>
              </a:rPr>
              <a:t>空着不填？汉 </a:t>
            </a:r>
            <a:r>
              <a:rPr lang="en-US" altLang="zh-CN">
                <a:latin typeface="微软雅黑" panose="020B0503020204020204" charset="-122"/>
                <a:ea typeface="微软雅黑" panose="020B0503020204020204" charset="-122"/>
                <a:cs typeface="微软雅黑" panose="020B0503020204020204" charset="-122"/>
                <a:sym typeface="+mn-ea"/>
              </a:rPr>
              <a:t>vs </a:t>
            </a:r>
            <a:r>
              <a:rPr lang="zh-CN" altLang="en-US">
                <a:latin typeface="微软雅黑" panose="020B0503020204020204" charset="-122"/>
                <a:ea typeface="微软雅黑" panose="020B0503020204020204" charset="-122"/>
                <a:cs typeface="微软雅黑" panose="020B0503020204020204" charset="-122"/>
                <a:sym typeface="+mn-ea"/>
              </a:rPr>
              <a:t>汉族？年龄</a:t>
            </a:r>
            <a:r>
              <a:rPr lang="en-US" altLang="zh-CN">
                <a:latin typeface="微软雅黑" panose="020B0503020204020204" charset="-122"/>
                <a:ea typeface="微软雅黑" panose="020B0503020204020204" charset="-122"/>
                <a:cs typeface="微软雅黑" panose="020B0503020204020204" charset="-122"/>
                <a:sym typeface="+mn-ea"/>
              </a:rPr>
              <a:t>183</a:t>
            </a:r>
            <a:r>
              <a:rPr lang="zh-CN" altLang="en-US">
                <a:latin typeface="微软雅黑" panose="020B0503020204020204" charset="-122"/>
                <a:ea typeface="微软雅黑" panose="020B0503020204020204" charset="-122"/>
                <a:cs typeface="微软雅黑" panose="020B0503020204020204" charset="-122"/>
                <a:sym typeface="+mn-ea"/>
              </a:rPr>
              <a:t>岁？</a:t>
            </a:r>
            <a:endParaRPr lang="zh-CN" altLang="en-US">
              <a:latin typeface="微软雅黑" panose="020B0503020204020204" charset="-122"/>
              <a:ea typeface="微软雅黑" panose="020B0503020204020204" charset="-122"/>
              <a:cs typeface="微软雅黑" panose="020B0503020204020204" charset="-122"/>
            </a:endParaRPr>
          </a:p>
        </p:txBody>
      </p:sp>
      <p:pic>
        <p:nvPicPr>
          <p:cNvPr id="7172" name="Picture"/>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089468" y="3157538"/>
            <a:ext cx="7445375" cy="264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69"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92269" y="984885"/>
            <a:ext cx="2703512" cy="20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mc:Choice xmlns:p14="http://schemas.microsoft.com/office/powerpoint/2010/main" Requires="p14">
      <p:transition spd="slow" p14:dur="1000" advTm="15000">
        <p:cover dir="d"/>
      </p:transition>
    </mc:Choice>
    <mc:Fallback>
      <p:transition spd="slow" advTm="15000">
        <p:cover dir="d"/>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5"/>
          <p:cNvSpPr/>
          <p:nvPr/>
        </p:nvSpPr>
        <p:spPr>
          <a:xfrm>
            <a:off x="492208" y="426058"/>
            <a:ext cx="324679" cy="324679"/>
          </a:xfrm>
          <a:prstGeom prst="ellipse">
            <a:avLst/>
          </a:prstGeom>
          <a:gradFill flip="none" rotWithShape="1">
            <a:gsLst>
              <a:gs pos="0">
                <a:schemeClr val="accent1"/>
              </a:gs>
              <a:gs pos="100000">
                <a:schemeClr val="accent2"/>
              </a:gs>
            </a:gsLst>
            <a:lin ang="10800000" scaled="1"/>
            <a:tileRect/>
          </a:gradFill>
          <a:ln>
            <a:noFill/>
          </a:ln>
          <a:effectLst>
            <a:outerShdw blurRad="762000" dist="254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360000" bIns="45720" numCol="1" spcCol="0" rtlCol="0" fromWordArt="0" anchor="ctr" anchorCtr="0" forceAA="0" compatLnSpc="1">
            <a:noAutofit/>
          </a:bodyPr>
          <a:p>
            <a:pPr algn="r" defTabSz="914400"/>
            <a:endParaRPr lang="zh-CN" altLang="en-US" sz="1400" b="1">
              <a:latin typeface="微软雅黑" panose="020B0503020204020204" charset="-122"/>
              <a:ea typeface="微软雅黑" panose="020B0503020204020204" charset="-122"/>
              <a:cs typeface="Open Sans" panose="020B0606030504020204" pitchFamily="34" charset="0"/>
              <a:sym typeface="微软雅黑" panose="020B0503020204020204" charset="-122"/>
            </a:endParaRPr>
          </a:p>
        </p:txBody>
      </p:sp>
      <p:sp>
        <p:nvSpPr>
          <p:cNvPr id="12" name="文本框 17"/>
          <p:cNvSpPr txBox="1"/>
          <p:nvPr/>
        </p:nvSpPr>
        <p:spPr>
          <a:xfrm>
            <a:off x="920115" y="381635"/>
            <a:ext cx="5474335" cy="460375"/>
          </a:xfrm>
          <a:prstGeom prst="rect">
            <a:avLst/>
          </a:prstGeom>
          <a:noFill/>
        </p:spPr>
        <p:txBody>
          <a:bodyPr wrap="square" rtlCol="0">
            <a:spAutoFit/>
          </a:bodyPr>
          <a:p>
            <a:pPr algn="just" fontAlgn="auto"/>
            <a:r>
              <a:rPr lang="en-US" sz="2400" spc="600" dirty="0">
                <a:solidFill>
                  <a:schemeClr val="tx1">
                    <a:lumMod val="75000"/>
                    <a:lumOff val="25000"/>
                  </a:schemeClr>
                </a:solidFill>
                <a:latin typeface="微软雅黑" panose="020B0503020204020204" charset="-122"/>
                <a:ea typeface="微软雅黑" panose="020B0503020204020204" charset="-122"/>
                <a:sym typeface="微软雅黑" panose="020B0503020204020204" charset="-122"/>
              </a:rPr>
              <a:t>1.3.2</a:t>
            </a:r>
            <a:r>
              <a:rPr lang="zh-CN" altLang="en-US" sz="2400" spc="600" dirty="0">
                <a:solidFill>
                  <a:schemeClr val="tx1">
                    <a:lumMod val="75000"/>
                    <a:lumOff val="25000"/>
                  </a:schemeClr>
                </a:solidFill>
                <a:latin typeface="微软雅黑" panose="020B0503020204020204" charset="-122"/>
                <a:ea typeface="微软雅黑" panose="020B0503020204020204" charset="-122"/>
                <a:sym typeface="微软雅黑" panose="020B0503020204020204" charset="-122"/>
              </a:rPr>
              <a:t>数据准备</a:t>
            </a:r>
            <a:r>
              <a:rPr lang="en-US" altLang="zh-CN" sz="2400" spc="600" dirty="0">
                <a:solidFill>
                  <a:schemeClr val="tx1">
                    <a:lumMod val="75000"/>
                    <a:lumOff val="25000"/>
                  </a:schemeClr>
                </a:solidFill>
                <a:latin typeface="微软雅黑" panose="020B0503020204020204" charset="-122"/>
                <a:ea typeface="微软雅黑" panose="020B0503020204020204" charset="-122"/>
                <a:sym typeface="微软雅黑" panose="020B0503020204020204" charset="-122"/>
              </a:rPr>
              <a:t>·</a:t>
            </a:r>
            <a:r>
              <a:rPr lang="zh-CN" altLang="en-US" sz="2400" spc="600" dirty="0">
                <a:solidFill>
                  <a:schemeClr val="tx1">
                    <a:lumMod val="75000"/>
                    <a:lumOff val="25000"/>
                  </a:schemeClr>
                </a:solidFill>
                <a:latin typeface="微软雅黑" panose="020B0503020204020204" charset="-122"/>
                <a:ea typeface="微软雅黑" panose="020B0503020204020204" charset="-122"/>
                <a:sym typeface="微软雅黑" panose="020B0503020204020204" charset="-122"/>
              </a:rPr>
              <a:t>数据清理</a:t>
            </a:r>
            <a:endParaRPr lang="en-US" altLang="zh-CN" sz="2400" spc="600" dirty="0">
              <a:solidFill>
                <a:schemeClr val="tx1">
                  <a:lumMod val="75000"/>
                  <a:lumOff val="25000"/>
                </a:schemeClr>
              </a:solidFill>
              <a:latin typeface="微软雅黑" panose="020B0503020204020204" charset="-122"/>
              <a:ea typeface="微软雅黑" panose="020B0503020204020204" charset="-122"/>
              <a:sym typeface="微软雅黑" panose="020B0503020204020204" charset="-122"/>
            </a:endParaRPr>
          </a:p>
        </p:txBody>
      </p:sp>
      <p:pic>
        <p:nvPicPr>
          <p:cNvPr id="8194" name="Picture"/>
          <p:cNvPicPr>
            <a:picLocks noGrp="1"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a:xfrm>
            <a:off x="1628775" y="1263015"/>
            <a:ext cx="8934450" cy="50228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advTm="15000">
        <p:cover dir="d"/>
      </p:transition>
    </mc:Choice>
    <mc:Fallback>
      <p:transition spd="slow" advTm="15000">
        <p:cover dir="d"/>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5"/>
          <p:cNvSpPr/>
          <p:nvPr/>
        </p:nvSpPr>
        <p:spPr>
          <a:xfrm>
            <a:off x="492208" y="426058"/>
            <a:ext cx="324679" cy="324679"/>
          </a:xfrm>
          <a:prstGeom prst="ellipse">
            <a:avLst/>
          </a:prstGeom>
          <a:gradFill flip="none" rotWithShape="1">
            <a:gsLst>
              <a:gs pos="0">
                <a:schemeClr val="accent1"/>
              </a:gs>
              <a:gs pos="100000">
                <a:schemeClr val="accent2"/>
              </a:gs>
            </a:gsLst>
            <a:lin ang="10800000" scaled="1"/>
            <a:tileRect/>
          </a:gradFill>
          <a:ln>
            <a:noFill/>
          </a:ln>
          <a:effectLst>
            <a:outerShdw blurRad="762000" dist="254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360000" bIns="45720" numCol="1" spcCol="0" rtlCol="0" fromWordArt="0" anchor="ctr" anchorCtr="0" forceAA="0" compatLnSpc="1">
            <a:noAutofit/>
          </a:bodyPr>
          <a:p>
            <a:pPr algn="r" defTabSz="914400"/>
            <a:endParaRPr lang="zh-CN" altLang="en-US" sz="1400" b="1">
              <a:latin typeface="微软雅黑" panose="020B0503020204020204" charset="-122"/>
              <a:ea typeface="微软雅黑" panose="020B0503020204020204" charset="-122"/>
              <a:cs typeface="Open Sans" panose="020B0606030504020204" pitchFamily="34" charset="0"/>
              <a:sym typeface="微软雅黑" panose="020B0503020204020204" charset="-122"/>
            </a:endParaRPr>
          </a:p>
        </p:txBody>
      </p:sp>
      <p:sp>
        <p:nvSpPr>
          <p:cNvPr id="12" name="文本框 17"/>
          <p:cNvSpPr txBox="1"/>
          <p:nvPr/>
        </p:nvSpPr>
        <p:spPr>
          <a:xfrm>
            <a:off x="920115" y="381635"/>
            <a:ext cx="5474335" cy="460375"/>
          </a:xfrm>
          <a:prstGeom prst="rect">
            <a:avLst/>
          </a:prstGeom>
          <a:noFill/>
        </p:spPr>
        <p:txBody>
          <a:bodyPr wrap="square" rtlCol="0">
            <a:spAutoFit/>
          </a:bodyPr>
          <a:p>
            <a:pPr algn="just" fontAlgn="auto"/>
            <a:r>
              <a:rPr lang="en-US" sz="2400" spc="600" dirty="0">
                <a:solidFill>
                  <a:schemeClr val="tx1">
                    <a:lumMod val="75000"/>
                    <a:lumOff val="25000"/>
                  </a:schemeClr>
                </a:solidFill>
                <a:latin typeface="微软雅黑" panose="020B0503020204020204" charset="-122"/>
                <a:ea typeface="微软雅黑" panose="020B0503020204020204" charset="-122"/>
                <a:sym typeface="微软雅黑" panose="020B0503020204020204" charset="-122"/>
              </a:rPr>
              <a:t>1.3.3</a:t>
            </a:r>
            <a:r>
              <a:rPr lang="zh-CN" altLang="en-US" sz="2400" spc="600" dirty="0">
                <a:solidFill>
                  <a:schemeClr val="tx1">
                    <a:lumMod val="75000"/>
                    <a:lumOff val="25000"/>
                  </a:schemeClr>
                </a:solidFill>
                <a:latin typeface="微软雅黑" panose="020B0503020204020204" charset="-122"/>
                <a:ea typeface="微软雅黑" panose="020B0503020204020204" charset="-122"/>
                <a:sym typeface="微软雅黑" panose="020B0503020204020204" charset="-122"/>
              </a:rPr>
              <a:t>数据准备</a:t>
            </a:r>
            <a:r>
              <a:rPr lang="en-US" altLang="zh-CN" sz="2400" spc="600" dirty="0">
                <a:solidFill>
                  <a:schemeClr val="tx1">
                    <a:lumMod val="75000"/>
                    <a:lumOff val="25000"/>
                  </a:schemeClr>
                </a:solidFill>
                <a:latin typeface="微软雅黑" panose="020B0503020204020204" charset="-122"/>
                <a:ea typeface="微软雅黑" panose="020B0503020204020204" charset="-122"/>
                <a:sym typeface="微软雅黑" panose="020B0503020204020204" charset="-122"/>
              </a:rPr>
              <a:t>·</a:t>
            </a:r>
            <a:r>
              <a:rPr lang="zh-CN" altLang="en-US" sz="2400" spc="600" dirty="0">
                <a:solidFill>
                  <a:schemeClr val="tx1">
                    <a:lumMod val="75000"/>
                    <a:lumOff val="25000"/>
                  </a:schemeClr>
                </a:solidFill>
                <a:latin typeface="微软雅黑" panose="020B0503020204020204" charset="-122"/>
                <a:ea typeface="微软雅黑" panose="020B0503020204020204" charset="-122"/>
                <a:sym typeface="微软雅黑" panose="020B0503020204020204" charset="-122"/>
              </a:rPr>
              <a:t>数据拆分</a:t>
            </a:r>
            <a:endParaRPr lang="en-US" altLang="zh-CN" sz="2400" spc="600" dirty="0">
              <a:solidFill>
                <a:schemeClr val="tx1">
                  <a:lumMod val="75000"/>
                  <a:lumOff val="25000"/>
                </a:schemeClr>
              </a:solidFill>
              <a:latin typeface="微软雅黑" panose="020B0503020204020204" charset="-122"/>
              <a:ea typeface="微软雅黑" panose="020B0503020204020204" charset="-122"/>
              <a:sym typeface="微软雅黑" panose="020B0503020204020204" charset="-122"/>
            </a:endParaRPr>
          </a:p>
        </p:txBody>
      </p:sp>
      <p:sp>
        <p:nvSpPr>
          <p:cNvPr id="9219" name="内容占位符 2"/>
          <p:cNvSpPr>
            <a:spLocks noGrp="1" noChangeArrowheads="1"/>
          </p:cNvSpPr>
          <p:nvPr/>
        </p:nvSpPr>
        <p:spPr>
          <a:xfrm>
            <a:off x="3503930" y="1495743"/>
            <a:ext cx="8229600" cy="488632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Tx/>
              <a:buNone/>
            </a:pPr>
            <a:r>
              <a:rPr lang="zh-CN" altLang="en-US" sz="1800" dirty="0">
                <a:latin typeface="微软雅黑" panose="020B0503020204020204" charset="-122"/>
                <a:ea typeface="微软雅黑" panose="020B0503020204020204" charset="-122"/>
                <a:cs typeface="微软雅黑" panose="020B0503020204020204" charset="-122"/>
              </a:rPr>
              <a:t>问：好好的一个数据集，为啥要拆开？</a:t>
            </a:r>
            <a:endParaRPr lang="zh-CN" altLang="en-US" sz="1800" dirty="0">
              <a:latin typeface="微软雅黑" panose="020B0503020204020204" charset="-122"/>
              <a:ea typeface="微软雅黑" panose="020B0503020204020204" charset="-122"/>
              <a:cs typeface="微软雅黑" panose="020B0503020204020204" charset="-122"/>
            </a:endParaRPr>
          </a:p>
          <a:p>
            <a:pPr marL="0" indent="0">
              <a:buFontTx/>
              <a:buNone/>
            </a:pPr>
            <a:r>
              <a:rPr lang="zh-CN" altLang="en-US" sz="1800" dirty="0">
                <a:latin typeface="微软雅黑" panose="020B0503020204020204" charset="-122"/>
                <a:ea typeface="微软雅黑" panose="020B0503020204020204" charset="-122"/>
                <a:cs typeface="微软雅黑" panose="020B0503020204020204" charset="-122"/>
              </a:rPr>
              <a:t>             </a:t>
            </a:r>
            <a:r>
              <a:rPr lang="zh-CN" altLang="en-US" sz="1800" u="sng" dirty="0">
                <a:latin typeface="微软雅黑" panose="020B0503020204020204" charset="-122"/>
                <a:ea typeface="微软雅黑" panose="020B0503020204020204" charset="-122"/>
                <a:cs typeface="微软雅黑" panose="020B0503020204020204" charset="-122"/>
              </a:rPr>
              <a:t>我们学习</a:t>
            </a:r>
            <a:r>
              <a:rPr lang="zh-CN" altLang="en-US" sz="1800" dirty="0">
                <a:latin typeface="微软雅黑" panose="020B0503020204020204" charset="-122"/>
                <a:ea typeface="微软雅黑" panose="020B0503020204020204" charset="-122"/>
                <a:cs typeface="微软雅黑" panose="020B0503020204020204" charset="-122"/>
              </a:rPr>
              <a:t>         </a:t>
            </a:r>
            <a:r>
              <a:rPr lang="en-US" altLang="zh-CN" sz="1800" dirty="0">
                <a:latin typeface="微软雅黑" panose="020B0503020204020204" charset="-122"/>
                <a:ea typeface="微软雅黑" panose="020B0503020204020204" charset="-122"/>
                <a:cs typeface="微软雅黑" panose="020B0503020204020204" charset="-122"/>
              </a:rPr>
              <a:t>vs         </a:t>
            </a:r>
            <a:r>
              <a:rPr lang="zh-CN" altLang="en-US" sz="1800" u="sng" dirty="0">
                <a:latin typeface="微软雅黑" panose="020B0503020204020204" charset="-122"/>
                <a:ea typeface="微软雅黑" panose="020B0503020204020204" charset="-122"/>
                <a:cs typeface="微软雅黑" panose="020B0503020204020204" charset="-122"/>
              </a:rPr>
              <a:t>机器学习</a:t>
            </a:r>
            <a:endParaRPr lang="zh-CN" altLang="en-US" sz="1800" dirty="0">
              <a:latin typeface="微软雅黑" panose="020B0503020204020204" charset="-122"/>
              <a:ea typeface="微软雅黑" panose="020B0503020204020204" charset="-122"/>
              <a:cs typeface="微软雅黑" panose="020B0503020204020204" charset="-122"/>
            </a:endParaRPr>
          </a:p>
          <a:p>
            <a:pPr marL="0" indent="0">
              <a:buFontTx/>
              <a:buNone/>
            </a:pPr>
            <a:r>
              <a:rPr lang="zh-CN" altLang="en-US" sz="1800" dirty="0">
                <a:latin typeface="微软雅黑" panose="020B0503020204020204" charset="-122"/>
                <a:ea typeface="微软雅黑" panose="020B0503020204020204" charset="-122"/>
                <a:cs typeface="微软雅黑" panose="020B0503020204020204" charset="-122"/>
              </a:rPr>
              <a:t>             平时作业                        训练集</a:t>
            </a:r>
            <a:endParaRPr lang="zh-CN" altLang="en-US" sz="1800" dirty="0">
              <a:latin typeface="微软雅黑" panose="020B0503020204020204" charset="-122"/>
              <a:ea typeface="微软雅黑" panose="020B0503020204020204" charset="-122"/>
              <a:cs typeface="微软雅黑" panose="020B0503020204020204" charset="-122"/>
            </a:endParaRPr>
          </a:p>
          <a:p>
            <a:pPr marL="0" indent="0">
              <a:buFontTx/>
              <a:buNone/>
            </a:pPr>
            <a:r>
              <a:rPr lang="zh-CN" altLang="en-US" sz="1800" dirty="0">
                <a:latin typeface="微软雅黑" panose="020B0503020204020204" charset="-122"/>
                <a:ea typeface="微软雅黑" panose="020B0503020204020204" charset="-122"/>
                <a:cs typeface="微软雅黑" panose="020B0503020204020204" charset="-122"/>
              </a:rPr>
              <a:t>              模考                               验证集</a:t>
            </a:r>
            <a:endParaRPr lang="zh-CN" altLang="en-US" sz="1800" dirty="0">
              <a:latin typeface="微软雅黑" panose="020B0503020204020204" charset="-122"/>
              <a:ea typeface="微软雅黑" panose="020B0503020204020204" charset="-122"/>
              <a:cs typeface="微软雅黑" panose="020B0503020204020204" charset="-122"/>
            </a:endParaRPr>
          </a:p>
          <a:p>
            <a:pPr marL="0" indent="0">
              <a:buFontTx/>
              <a:buNone/>
            </a:pPr>
            <a:r>
              <a:rPr lang="zh-CN" altLang="en-US" sz="1800" dirty="0">
                <a:latin typeface="微软雅黑" panose="020B0503020204020204" charset="-122"/>
                <a:ea typeface="微软雅黑" panose="020B0503020204020204" charset="-122"/>
                <a:cs typeface="微软雅黑" panose="020B0503020204020204" charset="-122"/>
              </a:rPr>
              <a:t>              高考                               测试集</a:t>
            </a:r>
            <a:endParaRPr lang="zh-CN" altLang="en-US" sz="1800" dirty="0">
              <a:latin typeface="微软雅黑" panose="020B0503020204020204" charset="-122"/>
              <a:ea typeface="微软雅黑" panose="020B0503020204020204" charset="-122"/>
              <a:cs typeface="微软雅黑" panose="020B0503020204020204" charset="-122"/>
            </a:endParaRPr>
          </a:p>
          <a:p>
            <a:pPr marL="0" indent="0">
              <a:buFontTx/>
              <a:buNone/>
            </a:pPr>
            <a:r>
              <a:rPr lang="zh-CN" altLang="en-US" sz="1800" dirty="0">
                <a:latin typeface="微软雅黑" panose="020B0503020204020204" charset="-122"/>
                <a:ea typeface="微软雅黑" panose="020B0503020204020204" charset="-122"/>
                <a:cs typeface="微软雅黑" panose="020B0503020204020204" charset="-122"/>
              </a:rPr>
              <a:t>最终目的：高考高分！</a:t>
            </a:r>
            <a:endParaRPr lang="zh-CN" altLang="en-US" sz="1800" dirty="0">
              <a:latin typeface="微软雅黑" panose="020B0503020204020204" charset="-122"/>
              <a:ea typeface="微软雅黑" panose="020B0503020204020204" charset="-122"/>
              <a:cs typeface="微软雅黑" panose="020B0503020204020204" charset="-122"/>
            </a:endParaRPr>
          </a:p>
          <a:p>
            <a:pPr marL="0" indent="0">
              <a:buFontTx/>
              <a:buNone/>
            </a:pPr>
            <a:r>
              <a:rPr lang="zh-CN" altLang="en-US" sz="1800" dirty="0">
                <a:latin typeface="微软雅黑" panose="020B0503020204020204" charset="-122"/>
                <a:ea typeface="微软雅黑" panose="020B0503020204020204" charset="-122"/>
                <a:cs typeface="微软雅黑" panose="020B0503020204020204" charset="-122"/>
              </a:rPr>
              <a:t>作业做得好</a:t>
            </a:r>
            <a:r>
              <a:rPr lang="en-US" altLang="zh-CN" sz="1800" dirty="0">
                <a:latin typeface="微软雅黑" panose="020B0503020204020204" charset="-122"/>
                <a:ea typeface="微软雅黑" panose="020B0503020204020204" charset="-122"/>
                <a:cs typeface="微软雅黑" panose="020B0503020204020204" charset="-122"/>
              </a:rPr>
              <a:t>≠</a:t>
            </a:r>
            <a:r>
              <a:rPr lang="zh-CN" altLang="en-US" sz="1800" dirty="0">
                <a:latin typeface="微软雅黑" panose="020B0503020204020204" charset="-122"/>
                <a:ea typeface="微软雅黑" panose="020B0503020204020204" charset="-122"/>
                <a:cs typeface="微软雅黑" panose="020B0503020204020204" charset="-122"/>
              </a:rPr>
              <a:t>高考考得好 ← 死记硬背答案↔模型过拟合</a:t>
            </a:r>
            <a:endParaRPr lang="zh-CN" altLang="en-US" sz="1800" dirty="0">
              <a:latin typeface="微软雅黑" panose="020B0503020204020204" charset="-122"/>
              <a:ea typeface="微软雅黑" panose="020B0503020204020204" charset="-122"/>
              <a:cs typeface="微软雅黑" panose="020B0503020204020204" charset="-122"/>
            </a:endParaRPr>
          </a:p>
          <a:p>
            <a:pPr marL="0" indent="0">
              <a:buFontTx/>
              <a:buNone/>
            </a:pPr>
            <a:r>
              <a:rPr lang="zh-CN" altLang="en-US" sz="1800" dirty="0">
                <a:latin typeface="微软雅黑" panose="020B0503020204020204" charset="-122"/>
                <a:ea typeface="微软雅黑" panose="020B0503020204020204" charset="-122"/>
                <a:cs typeface="微软雅黑" panose="020B0503020204020204" charset="-122"/>
              </a:rPr>
              <a:t>模考查缺补漏 ↔ 验证集改进模型</a:t>
            </a:r>
            <a:endParaRPr lang="zh-CN" altLang="en-US" sz="1800" dirty="0">
              <a:latin typeface="微软雅黑" panose="020B0503020204020204" charset="-122"/>
              <a:ea typeface="微软雅黑" panose="020B0503020204020204" charset="-122"/>
              <a:cs typeface="微软雅黑" panose="020B0503020204020204" charset="-122"/>
            </a:endParaRPr>
          </a:p>
          <a:p>
            <a:pPr marL="0" indent="0">
              <a:buFontTx/>
              <a:buNone/>
            </a:pPr>
            <a:r>
              <a:rPr lang="zh-CN" altLang="en-US" sz="1800" dirty="0">
                <a:latin typeface="微软雅黑" panose="020B0503020204020204" charset="-122"/>
                <a:ea typeface="微软雅黑" panose="020B0503020204020204" charset="-122"/>
                <a:cs typeface="微软雅黑" panose="020B0503020204020204" charset="-122"/>
              </a:rPr>
              <a:t>高考不考原题 ↔ 训、验、测三集不同</a:t>
            </a:r>
            <a:endParaRPr lang="zh-CN" altLang="en-US" sz="1800" dirty="0">
              <a:latin typeface="微软雅黑" panose="020B0503020204020204" charset="-122"/>
              <a:ea typeface="微软雅黑" panose="020B0503020204020204" charset="-122"/>
              <a:cs typeface="微软雅黑" panose="020B0503020204020204" charset="-122"/>
            </a:endParaRPr>
          </a:p>
          <a:p>
            <a:pPr marL="0" indent="0">
              <a:buFontTx/>
              <a:buNone/>
            </a:pPr>
            <a:endParaRPr lang="zh-CN" altLang="en-US" sz="1800" dirty="0">
              <a:latin typeface="微软雅黑" panose="020B0503020204020204" charset="-122"/>
              <a:ea typeface="微软雅黑" panose="020B0503020204020204" charset="-122"/>
              <a:cs typeface="微软雅黑" panose="020B0503020204020204" charset="-122"/>
            </a:endParaRPr>
          </a:p>
          <a:p>
            <a:pPr marL="0" indent="0">
              <a:buFontTx/>
              <a:buNone/>
            </a:pPr>
            <a:r>
              <a:rPr lang="zh-CN" altLang="en-US" dirty="0"/>
              <a:t>             </a:t>
            </a:r>
            <a:endParaRPr lang="zh-CN" altLang="en-US" dirty="0"/>
          </a:p>
          <a:p>
            <a:pPr marL="0" indent="0">
              <a:buFontTx/>
              <a:buNone/>
            </a:pPr>
            <a:endParaRPr lang="zh-CN" altLang="en-US" dirty="0"/>
          </a:p>
        </p:txBody>
      </p:sp>
      <p:pic>
        <p:nvPicPr>
          <p:cNvPr id="9217" name="图片 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289685" y="1739265"/>
            <a:ext cx="2066925" cy="1863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mc:Choice xmlns:p14="http://schemas.microsoft.com/office/powerpoint/2010/main" Requires="p14">
      <p:transition spd="slow" p14:dur="1000" advTm="15000">
        <p:cover dir="d"/>
      </p:transition>
    </mc:Choice>
    <mc:Fallback>
      <p:transition spd="slow" advTm="15000">
        <p:cover dir="d"/>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5"/>
          <p:cNvSpPr/>
          <p:nvPr/>
        </p:nvSpPr>
        <p:spPr>
          <a:xfrm>
            <a:off x="492208" y="426058"/>
            <a:ext cx="324679" cy="324679"/>
          </a:xfrm>
          <a:prstGeom prst="ellipse">
            <a:avLst/>
          </a:prstGeom>
          <a:gradFill flip="none" rotWithShape="1">
            <a:gsLst>
              <a:gs pos="0">
                <a:schemeClr val="accent1"/>
              </a:gs>
              <a:gs pos="100000">
                <a:schemeClr val="accent2"/>
              </a:gs>
            </a:gsLst>
            <a:lin ang="10800000" scaled="1"/>
            <a:tileRect/>
          </a:gradFill>
          <a:ln>
            <a:noFill/>
          </a:ln>
          <a:effectLst>
            <a:outerShdw blurRad="762000" dist="254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360000" bIns="45720" numCol="1" spcCol="0" rtlCol="0" fromWordArt="0" anchor="ctr" anchorCtr="0" forceAA="0" compatLnSpc="1">
            <a:noAutofit/>
          </a:bodyPr>
          <a:p>
            <a:pPr algn="r" defTabSz="914400"/>
            <a:endParaRPr lang="zh-CN" altLang="en-US" sz="1400" b="1">
              <a:latin typeface="微软雅黑" panose="020B0503020204020204" charset="-122"/>
              <a:ea typeface="微软雅黑" panose="020B0503020204020204" charset="-122"/>
              <a:cs typeface="Open Sans" panose="020B0606030504020204" pitchFamily="34" charset="0"/>
              <a:sym typeface="微软雅黑" panose="020B0503020204020204" charset="-122"/>
            </a:endParaRPr>
          </a:p>
        </p:txBody>
      </p:sp>
      <p:sp>
        <p:nvSpPr>
          <p:cNvPr id="12" name="文本框 17"/>
          <p:cNvSpPr txBox="1"/>
          <p:nvPr/>
        </p:nvSpPr>
        <p:spPr>
          <a:xfrm>
            <a:off x="920115" y="381635"/>
            <a:ext cx="5474335" cy="460375"/>
          </a:xfrm>
          <a:prstGeom prst="rect">
            <a:avLst/>
          </a:prstGeom>
          <a:noFill/>
        </p:spPr>
        <p:txBody>
          <a:bodyPr wrap="square" rtlCol="0">
            <a:spAutoFit/>
          </a:bodyPr>
          <a:p>
            <a:pPr algn="just" fontAlgn="auto"/>
            <a:r>
              <a:rPr lang="en-US" sz="2400" spc="600" dirty="0">
                <a:solidFill>
                  <a:schemeClr val="tx1">
                    <a:lumMod val="75000"/>
                    <a:lumOff val="25000"/>
                  </a:schemeClr>
                </a:solidFill>
                <a:latin typeface="微软雅黑" panose="020B0503020204020204" charset="-122"/>
                <a:ea typeface="微软雅黑" panose="020B0503020204020204" charset="-122"/>
                <a:sym typeface="微软雅黑" panose="020B0503020204020204" charset="-122"/>
              </a:rPr>
              <a:t>1.3.4</a:t>
            </a:r>
            <a:r>
              <a:rPr lang="zh-CN" altLang="en-US" sz="2400" spc="600" dirty="0">
                <a:solidFill>
                  <a:schemeClr val="tx1">
                    <a:lumMod val="75000"/>
                    <a:lumOff val="25000"/>
                  </a:schemeClr>
                </a:solidFill>
                <a:latin typeface="微软雅黑" panose="020B0503020204020204" charset="-122"/>
                <a:ea typeface="微软雅黑" panose="020B0503020204020204" charset="-122"/>
                <a:sym typeface="微软雅黑" panose="020B0503020204020204" charset="-122"/>
              </a:rPr>
              <a:t>数据准备</a:t>
            </a:r>
            <a:r>
              <a:rPr lang="en-US" altLang="zh-CN" sz="2400" spc="600" dirty="0">
                <a:solidFill>
                  <a:schemeClr val="tx1">
                    <a:lumMod val="75000"/>
                    <a:lumOff val="25000"/>
                  </a:schemeClr>
                </a:solidFill>
                <a:latin typeface="微软雅黑" panose="020B0503020204020204" charset="-122"/>
                <a:ea typeface="微软雅黑" panose="020B0503020204020204" charset="-122"/>
                <a:sym typeface="微软雅黑" panose="020B0503020204020204" charset="-122"/>
              </a:rPr>
              <a:t>·</a:t>
            </a:r>
            <a:r>
              <a:rPr lang="zh-CN" altLang="en-US" sz="2400" spc="600" dirty="0">
                <a:solidFill>
                  <a:schemeClr val="tx1">
                    <a:lumMod val="75000"/>
                    <a:lumOff val="25000"/>
                  </a:schemeClr>
                </a:solidFill>
                <a:latin typeface="微软雅黑" panose="020B0503020204020204" charset="-122"/>
                <a:ea typeface="微软雅黑" panose="020B0503020204020204" charset="-122"/>
                <a:sym typeface="微软雅黑" panose="020B0503020204020204" charset="-122"/>
              </a:rPr>
              <a:t>总结</a:t>
            </a:r>
            <a:endParaRPr lang="zh-CN" altLang="en-US" sz="2400" spc="600" dirty="0">
              <a:solidFill>
                <a:schemeClr val="tx1">
                  <a:lumMod val="75000"/>
                  <a:lumOff val="25000"/>
                </a:schemeClr>
              </a:solidFill>
              <a:latin typeface="微软雅黑" panose="020B0503020204020204" charset="-122"/>
              <a:ea typeface="微软雅黑" panose="020B0503020204020204" charset="-122"/>
              <a:sym typeface="微软雅黑" panose="020B0503020204020204" charset="-122"/>
            </a:endParaRPr>
          </a:p>
        </p:txBody>
      </p:sp>
      <p:sp>
        <p:nvSpPr>
          <p:cNvPr id="2" name="文本框 1"/>
          <p:cNvSpPr txBox="1"/>
          <p:nvPr/>
        </p:nvSpPr>
        <p:spPr>
          <a:xfrm>
            <a:off x="1603375" y="1360805"/>
            <a:ext cx="5064760" cy="922020"/>
          </a:xfrm>
          <a:prstGeom prst="rect">
            <a:avLst/>
          </a:prstGeom>
          <a:noFill/>
        </p:spPr>
        <p:txBody>
          <a:bodyPr wrap="square" rtlCol="0" anchor="t">
            <a:spAutoFit/>
          </a:bodyPr>
          <a:p>
            <a:pPr marL="514350" indent="-514350">
              <a:buFontTx/>
              <a:buAutoNum type="arabicPeriod"/>
            </a:pPr>
            <a:r>
              <a:rPr lang="zh-CN" altLang="en-US" dirty="0">
                <a:sym typeface="+mn-ea"/>
              </a:rPr>
              <a:t>数据标注（</a:t>
            </a:r>
            <a:r>
              <a:rPr lang="zh-CN" altLang="zh-CN" dirty="0">
                <a:sym typeface="+mn-ea"/>
              </a:rPr>
              <a:t>标签</a:t>
            </a:r>
            <a:r>
              <a:rPr lang="zh-CN" altLang="en-US" dirty="0">
                <a:sym typeface="+mn-ea"/>
              </a:rPr>
              <a:t>）</a:t>
            </a:r>
            <a:endParaRPr lang="zh-CN" altLang="en-US" dirty="0">
              <a:sym typeface="+mn-ea"/>
            </a:endParaRPr>
          </a:p>
          <a:p>
            <a:pPr marL="514350" indent="-514350">
              <a:buFontTx/>
              <a:buAutoNum type="arabicPeriod"/>
            </a:pPr>
            <a:r>
              <a:rPr lang="zh-CN" altLang="en-US" dirty="0">
                <a:sym typeface="+mn-ea"/>
              </a:rPr>
              <a:t>数据清理</a:t>
            </a:r>
            <a:endParaRPr lang="zh-CN" altLang="en-US" dirty="0">
              <a:sym typeface="+mn-ea"/>
            </a:endParaRPr>
          </a:p>
          <a:p>
            <a:pPr marL="514350" indent="-514350">
              <a:buFontTx/>
              <a:buAutoNum type="arabicPeriod"/>
            </a:pPr>
            <a:r>
              <a:rPr lang="zh-CN" altLang="en-US" dirty="0">
                <a:sym typeface="+mn-ea"/>
              </a:rPr>
              <a:t>数据拆分（训练集、测试集）</a:t>
            </a:r>
            <a:endParaRPr lang="zh-CN" altLang="en-US"/>
          </a:p>
        </p:txBody>
      </p:sp>
      <p:pic>
        <p:nvPicPr>
          <p:cNvPr id="10243" name="Picture" descr="最享受&amp;最讨厌"/>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407160" y="2574925"/>
            <a:ext cx="6481445" cy="3669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6"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95640" y="3788410"/>
            <a:ext cx="2324100" cy="2324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文本框 2"/>
          <p:cNvSpPr txBox="1"/>
          <p:nvPr/>
        </p:nvSpPr>
        <p:spPr>
          <a:xfrm>
            <a:off x="8295323" y="1914208"/>
            <a:ext cx="2680335" cy="460375"/>
          </a:xfrm>
          <a:prstGeom prst="rect">
            <a:avLst/>
          </a:prstGeom>
          <a:noFill/>
        </p:spPr>
        <p:txBody>
          <a:bodyP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400" noProof="1">
                <a:ln w="22225">
                  <a:solidFill>
                    <a:schemeClr val="accent2"/>
                  </a:solidFill>
                  <a:prstDash val="solid"/>
                </a:ln>
                <a:solidFill>
                  <a:srgbClr val="FFC000"/>
                </a:solidFill>
              </a:rPr>
              <a:t>磨刀不误砍柴工！</a:t>
            </a:r>
            <a:endParaRPr lang="zh-CN" altLang="en-US" sz="2400" noProof="1">
              <a:ln w="22225">
                <a:solidFill>
                  <a:schemeClr val="accent2"/>
                </a:solidFill>
                <a:prstDash val="solid"/>
              </a:ln>
              <a:solidFill>
                <a:srgbClr val="FFC000"/>
              </a:solidFill>
            </a:endParaRPr>
          </a:p>
        </p:txBody>
      </p:sp>
      <p:cxnSp>
        <p:nvCxnSpPr>
          <p:cNvPr id="5" name="直接连接符 4"/>
          <p:cNvCxnSpPr/>
          <p:nvPr/>
        </p:nvCxnSpPr>
        <p:spPr>
          <a:xfrm>
            <a:off x="9844723" y="4170522"/>
            <a:ext cx="568325" cy="274637"/>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0248" name="文本框 4"/>
          <p:cNvSpPr txBox="1">
            <a:spLocks noChangeArrowheads="1"/>
          </p:cNvSpPr>
          <p:nvPr/>
        </p:nvSpPr>
        <p:spPr bwMode="auto">
          <a:xfrm rot="1080000">
            <a:off x="10027920" y="3731260"/>
            <a:ext cx="12065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b="1" dirty="0">
                <a:solidFill>
                  <a:srgbClr val="FF0000"/>
                </a:solidFill>
              </a:rPr>
              <a:t>数据处理</a:t>
            </a:r>
            <a:endParaRPr lang="zh-CN" altLang="en-US" b="1" dirty="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spd="slow" p14:dur="1000" advTm="15000">
        <p:cover dir="d"/>
      </p:transition>
    </mc:Choice>
    <mc:Fallback>
      <p:transition spd="slow" advTm="15000">
        <p:cover dir="d"/>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5"/>
          <p:cNvSpPr/>
          <p:nvPr/>
        </p:nvSpPr>
        <p:spPr>
          <a:xfrm>
            <a:off x="492208" y="426058"/>
            <a:ext cx="324679" cy="324679"/>
          </a:xfrm>
          <a:prstGeom prst="ellipse">
            <a:avLst/>
          </a:prstGeom>
          <a:gradFill flip="none" rotWithShape="1">
            <a:gsLst>
              <a:gs pos="0">
                <a:schemeClr val="accent1"/>
              </a:gs>
              <a:gs pos="100000">
                <a:schemeClr val="accent2"/>
              </a:gs>
            </a:gsLst>
            <a:lin ang="10800000" scaled="1"/>
            <a:tileRect/>
          </a:gradFill>
          <a:ln>
            <a:noFill/>
          </a:ln>
          <a:effectLst>
            <a:outerShdw blurRad="762000" dist="254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360000" bIns="45720" numCol="1" spcCol="0" rtlCol="0" fromWordArt="0" anchor="ctr" anchorCtr="0" forceAA="0" compatLnSpc="1">
            <a:noAutofit/>
          </a:bodyPr>
          <a:p>
            <a:pPr algn="r" defTabSz="914400"/>
            <a:endParaRPr lang="zh-CN" altLang="en-US" sz="1400" b="1">
              <a:latin typeface="微软雅黑" panose="020B0503020204020204" charset="-122"/>
              <a:ea typeface="微软雅黑" panose="020B0503020204020204" charset="-122"/>
              <a:cs typeface="Open Sans" panose="020B0606030504020204" pitchFamily="34" charset="0"/>
              <a:sym typeface="微软雅黑" panose="020B0503020204020204" charset="-122"/>
            </a:endParaRPr>
          </a:p>
        </p:txBody>
      </p:sp>
      <p:sp>
        <p:nvSpPr>
          <p:cNvPr id="12" name="文本框 17"/>
          <p:cNvSpPr txBox="1"/>
          <p:nvPr/>
        </p:nvSpPr>
        <p:spPr>
          <a:xfrm>
            <a:off x="920115" y="381635"/>
            <a:ext cx="5474335" cy="460375"/>
          </a:xfrm>
          <a:prstGeom prst="rect">
            <a:avLst/>
          </a:prstGeom>
          <a:noFill/>
        </p:spPr>
        <p:txBody>
          <a:bodyPr wrap="square" rtlCol="0">
            <a:spAutoFit/>
          </a:bodyPr>
          <a:p>
            <a:pPr algn="just" fontAlgn="auto"/>
            <a:r>
              <a:rPr lang="en-US" sz="2400" spc="600" dirty="0">
                <a:solidFill>
                  <a:schemeClr val="tx1">
                    <a:lumMod val="75000"/>
                    <a:lumOff val="25000"/>
                  </a:schemeClr>
                </a:solidFill>
                <a:latin typeface="微软雅黑" panose="020B0503020204020204" charset="-122"/>
                <a:ea typeface="微软雅黑" panose="020B0503020204020204" charset="-122"/>
                <a:sym typeface="微软雅黑" panose="020B0503020204020204" charset="-122"/>
              </a:rPr>
              <a:t>1.4</a:t>
            </a:r>
            <a:r>
              <a:rPr lang="zh-CN" altLang="en-US" sz="2400" spc="600" dirty="0">
                <a:solidFill>
                  <a:schemeClr val="tx1">
                    <a:lumMod val="75000"/>
                    <a:lumOff val="25000"/>
                  </a:schemeClr>
                </a:solidFill>
                <a:latin typeface="微软雅黑" panose="020B0503020204020204" charset="-122"/>
                <a:ea typeface="微软雅黑" panose="020B0503020204020204" charset="-122"/>
                <a:sym typeface="微软雅黑" panose="020B0503020204020204" charset="-122"/>
              </a:rPr>
              <a:t>方法体系</a:t>
            </a:r>
            <a:endParaRPr lang="zh-CN" altLang="en-US" sz="2400" spc="600" dirty="0">
              <a:solidFill>
                <a:schemeClr val="tx1">
                  <a:lumMod val="75000"/>
                  <a:lumOff val="25000"/>
                </a:schemeClr>
              </a:solidFill>
              <a:latin typeface="微软雅黑" panose="020B0503020204020204" charset="-122"/>
              <a:ea typeface="微软雅黑" panose="020B0503020204020204" charset="-122"/>
              <a:sym typeface="微软雅黑" panose="020B0503020204020204" charset="-122"/>
            </a:endParaRPr>
          </a:p>
        </p:txBody>
      </p:sp>
      <p:sp>
        <p:nvSpPr>
          <p:cNvPr id="2" name="文本框 1"/>
          <p:cNvSpPr txBox="1"/>
          <p:nvPr/>
        </p:nvSpPr>
        <p:spPr>
          <a:xfrm>
            <a:off x="1797050" y="1711960"/>
            <a:ext cx="2540000" cy="1198880"/>
          </a:xfrm>
          <a:prstGeom prst="rect">
            <a:avLst/>
          </a:prstGeom>
          <a:noFill/>
        </p:spPr>
        <p:txBody>
          <a:bodyPr wrap="square" rtlCol="0" anchor="t">
            <a:spAutoFit/>
          </a:bodyPr>
          <a:p>
            <a:pPr marL="285750" indent="-285750">
              <a:buFont typeface="Wingdings" panose="05000000000000000000" charset="0"/>
              <a:buChar char="Ø"/>
            </a:pPr>
            <a:r>
              <a:rPr lang="zh-CN" altLang="en-US" dirty="0">
                <a:sym typeface="+mn-ea"/>
              </a:rPr>
              <a:t>一定要标签？</a:t>
            </a:r>
            <a:endParaRPr lang="zh-CN" altLang="en-US" dirty="0">
              <a:sym typeface="+mn-ea"/>
            </a:endParaRPr>
          </a:p>
          <a:p>
            <a:endParaRPr lang="zh-CN" altLang="en-US" dirty="0"/>
          </a:p>
          <a:p>
            <a:endParaRPr lang="zh-CN" altLang="en-US" dirty="0"/>
          </a:p>
          <a:p>
            <a:pPr marL="285750" indent="-285750">
              <a:buFont typeface="Wingdings" panose="05000000000000000000" charset="0"/>
              <a:buChar char="Ø"/>
            </a:pPr>
            <a:r>
              <a:rPr lang="zh-CN" altLang="en-US" dirty="0">
                <a:sym typeface="+mn-ea"/>
              </a:rPr>
              <a:t>一定要拆分数据？</a:t>
            </a:r>
            <a:endParaRPr lang="zh-CN" altLang="en-US"/>
          </a:p>
        </p:txBody>
      </p:sp>
      <p:pic>
        <p:nvPicPr>
          <p:cNvPr id="11266" name="内容占位符 3"/>
          <p:cNvPicPr>
            <a:picLocks noGrp="1"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a:xfrm>
            <a:off x="6248877" y="1196340"/>
            <a:ext cx="3049587" cy="3022600"/>
          </a:xfrm>
          <a:prstGeom prst="rect">
            <a:avLst/>
          </a:prstGeom>
        </p:spPr>
      </p:pic>
      <p:sp>
        <p:nvSpPr>
          <p:cNvPr id="7" name="矩形 6"/>
          <p:cNvSpPr/>
          <p:nvPr/>
        </p:nvSpPr>
        <p:spPr>
          <a:xfrm>
            <a:off x="3211830" y="4218941"/>
            <a:ext cx="2472690" cy="1198879"/>
          </a:xfrm>
          <a:prstGeom prst="rect">
            <a:avLst/>
          </a:prstGeom>
          <a:noFill/>
          <a:ln>
            <a:noFill/>
          </a:ln>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7200" b="1" noProof="1">
                <a:ln w="22225">
                  <a:solidFill>
                    <a:schemeClr val="accent2"/>
                  </a:solidFill>
                  <a:prstDash val="solid"/>
                </a:ln>
                <a:solidFill>
                  <a:schemeClr val="accent2">
                    <a:lumMod val="40000"/>
                    <a:lumOff val="60000"/>
                  </a:schemeClr>
                </a:solidFill>
              </a:rPr>
              <a:t>NO</a:t>
            </a:r>
            <a:r>
              <a:rPr lang="zh-CN" altLang="en-US" sz="7200" b="1" noProof="1">
                <a:ln w="22225">
                  <a:solidFill>
                    <a:schemeClr val="accent2"/>
                  </a:solidFill>
                  <a:prstDash val="solid"/>
                </a:ln>
                <a:solidFill>
                  <a:schemeClr val="accent2">
                    <a:lumMod val="40000"/>
                    <a:lumOff val="60000"/>
                  </a:schemeClr>
                </a:solidFill>
              </a:rPr>
              <a:t>！</a:t>
            </a:r>
            <a:endParaRPr lang="zh-CN" altLang="en-US" sz="7200" b="1" noProof="1">
              <a:ln w="22225">
                <a:solidFill>
                  <a:schemeClr val="accent2"/>
                </a:solidFill>
                <a:prstDash val="solid"/>
              </a:ln>
              <a:solidFill>
                <a:schemeClr val="accent2">
                  <a:lumMod val="40000"/>
                  <a:lumOff val="60000"/>
                </a:schemeClr>
              </a:solidFill>
            </a:endParaRPr>
          </a:p>
        </p:txBody>
      </p:sp>
    </p:spTree>
  </p:cSld>
  <p:clrMapOvr>
    <a:masterClrMapping/>
  </p:clrMapOvr>
  <mc:AlternateContent xmlns:mc="http://schemas.openxmlformats.org/markup-compatibility/2006">
    <mc:Choice xmlns:p14="http://schemas.microsoft.com/office/powerpoint/2010/main" Requires="p14">
      <p:transition spd="slow" p14:dur="1000" advTm="15000">
        <p:cover dir="d"/>
      </p:transition>
    </mc:Choice>
    <mc:Fallback>
      <p:transition spd="slow" advTm="15000">
        <p:cover dir="d"/>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5"/>
          <p:cNvSpPr/>
          <p:nvPr/>
        </p:nvSpPr>
        <p:spPr>
          <a:xfrm>
            <a:off x="492208" y="426058"/>
            <a:ext cx="324679" cy="324679"/>
          </a:xfrm>
          <a:prstGeom prst="ellipse">
            <a:avLst/>
          </a:prstGeom>
          <a:gradFill flip="none" rotWithShape="1">
            <a:gsLst>
              <a:gs pos="0">
                <a:schemeClr val="accent1"/>
              </a:gs>
              <a:gs pos="100000">
                <a:schemeClr val="accent2"/>
              </a:gs>
            </a:gsLst>
            <a:lin ang="10800000" scaled="1"/>
            <a:tileRect/>
          </a:gradFill>
          <a:ln>
            <a:noFill/>
          </a:ln>
          <a:effectLst>
            <a:outerShdw blurRad="762000" dist="254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360000" bIns="45720" numCol="1" spcCol="0" rtlCol="0" fromWordArt="0" anchor="ctr" anchorCtr="0" forceAA="0" compatLnSpc="1">
            <a:noAutofit/>
          </a:bodyPr>
          <a:p>
            <a:pPr algn="r" defTabSz="914400"/>
            <a:endParaRPr lang="zh-CN" altLang="en-US" sz="1400" b="1">
              <a:latin typeface="微软雅黑" panose="020B0503020204020204" charset="-122"/>
              <a:ea typeface="微软雅黑" panose="020B0503020204020204" charset="-122"/>
              <a:cs typeface="Open Sans" panose="020B0606030504020204" pitchFamily="34" charset="0"/>
              <a:sym typeface="微软雅黑" panose="020B0503020204020204" charset="-122"/>
            </a:endParaRPr>
          </a:p>
        </p:txBody>
      </p:sp>
      <p:sp>
        <p:nvSpPr>
          <p:cNvPr id="12" name="文本框 17"/>
          <p:cNvSpPr txBox="1"/>
          <p:nvPr/>
        </p:nvSpPr>
        <p:spPr>
          <a:xfrm>
            <a:off x="920115" y="381635"/>
            <a:ext cx="5474335" cy="460375"/>
          </a:xfrm>
          <a:prstGeom prst="rect">
            <a:avLst/>
          </a:prstGeom>
          <a:noFill/>
        </p:spPr>
        <p:txBody>
          <a:bodyPr wrap="square" rtlCol="0">
            <a:spAutoFit/>
          </a:bodyPr>
          <a:p>
            <a:pPr algn="just" fontAlgn="auto"/>
            <a:r>
              <a:rPr lang="en-US" sz="2400" spc="600" dirty="0">
                <a:solidFill>
                  <a:schemeClr val="tx1">
                    <a:lumMod val="75000"/>
                    <a:lumOff val="25000"/>
                  </a:schemeClr>
                </a:solidFill>
                <a:latin typeface="微软雅黑" panose="020B0503020204020204" charset="-122"/>
                <a:ea typeface="微软雅黑" panose="020B0503020204020204" charset="-122"/>
                <a:sym typeface="微软雅黑" panose="020B0503020204020204" charset="-122"/>
              </a:rPr>
              <a:t>1.4</a:t>
            </a:r>
            <a:r>
              <a:rPr lang="zh-CN" altLang="en-US" sz="2400" spc="600" dirty="0">
                <a:solidFill>
                  <a:schemeClr val="tx1">
                    <a:lumMod val="75000"/>
                    <a:lumOff val="25000"/>
                  </a:schemeClr>
                </a:solidFill>
                <a:latin typeface="微软雅黑" panose="020B0503020204020204" charset="-122"/>
                <a:ea typeface="微软雅黑" panose="020B0503020204020204" charset="-122"/>
                <a:sym typeface="微软雅黑" panose="020B0503020204020204" charset="-122"/>
              </a:rPr>
              <a:t>方法体系</a:t>
            </a:r>
            <a:endParaRPr lang="zh-CN" altLang="en-US" sz="2400" spc="600" dirty="0">
              <a:solidFill>
                <a:schemeClr val="tx1">
                  <a:lumMod val="75000"/>
                  <a:lumOff val="25000"/>
                </a:schemeClr>
              </a:solidFill>
              <a:latin typeface="微软雅黑" panose="020B0503020204020204" charset="-122"/>
              <a:ea typeface="微软雅黑" panose="020B0503020204020204" charset="-122"/>
              <a:sym typeface="微软雅黑" panose="020B0503020204020204" charset="-122"/>
            </a:endParaRPr>
          </a:p>
        </p:txBody>
      </p:sp>
      <p:pic>
        <p:nvPicPr>
          <p:cNvPr id="12290" name="Picture"/>
          <p:cNvPicPr>
            <a:picLocks noGrp="1"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a:xfrm>
            <a:off x="2530475" y="1314450"/>
            <a:ext cx="7131050" cy="42291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advTm="15000">
        <p:cover dir="d"/>
      </p:transition>
    </mc:Choice>
    <mc:Fallback>
      <p:transition spd="slow" advTm="15000">
        <p:cover dir="d"/>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8" name="图片 7" descr="资源 1"/>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6440170" y="0"/>
            <a:ext cx="5751830" cy="5044440"/>
          </a:xfrm>
          <a:prstGeom prst="rect">
            <a:avLst/>
          </a:prstGeom>
        </p:spPr>
      </p:pic>
      <p:sp>
        <p:nvSpPr>
          <p:cNvPr id="4" name="文本框 3"/>
          <p:cNvSpPr txBox="1"/>
          <p:nvPr/>
        </p:nvSpPr>
        <p:spPr>
          <a:xfrm>
            <a:off x="6871970" y="1483995"/>
            <a:ext cx="4887595" cy="1715770"/>
          </a:xfrm>
          <a:prstGeom prst="rect">
            <a:avLst/>
          </a:prstGeom>
          <a:noFill/>
        </p:spPr>
        <p:txBody>
          <a:bodyPr wrap="square" rtlCol="0">
            <a:spAutoFit/>
          </a:bodyPr>
          <a:p>
            <a:pPr algn="r">
              <a:lnSpc>
                <a:spcPct val="120000"/>
              </a:lnSpc>
            </a:pPr>
            <a:r>
              <a:rPr lang="zh-CN" altLang="en-US" sz="4400" cap="all">
                <a:solidFill>
                  <a:schemeClr val="bg1"/>
                </a:solidFill>
                <a:uFillTx/>
                <a:latin typeface="微软雅黑" panose="020B0503020204020204" charset="-122"/>
                <a:ea typeface="微软雅黑" panose="020B0503020204020204" charset="-122"/>
                <a:cs typeface="微软雅黑" panose="020B0503020204020204" charset="-122"/>
              </a:rPr>
              <a:t>目录</a:t>
            </a:r>
            <a:endParaRPr lang="zh-CN" altLang="en-US" sz="4400" cap="all">
              <a:solidFill>
                <a:schemeClr val="bg1"/>
              </a:solidFill>
              <a:uFillTx/>
              <a:latin typeface="微软雅黑" panose="020B0503020204020204" charset="-122"/>
              <a:ea typeface="微软雅黑" panose="020B0503020204020204" charset="-122"/>
              <a:cs typeface="微软雅黑" panose="020B0503020204020204" charset="-122"/>
            </a:endParaRPr>
          </a:p>
          <a:p>
            <a:pPr algn="r">
              <a:lnSpc>
                <a:spcPct val="120000"/>
              </a:lnSpc>
            </a:pPr>
            <a:r>
              <a:rPr lang="en-US" altLang="zh-CN" sz="4400" cap="all">
                <a:solidFill>
                  <a:schemeClr val="bg1"/>
                </a:solidFill>
                <a:uFillTx/>
                <a:latin typeface="微软雅黑" panose="020B0503020204020204" charset="-122"/>
                <a:ea typeface="微软雅黑" panose="020B0503020204020204" charset="-122"/>
                <a:cs typeface="微软雅黑" panose="020B0503020204020204" charset="-122"/>
              </a:rPr>
              <a:t>content</a:t>
            </a:r>
            <a:endParaRPr lang="en-US" altLang="zh-CN" sz="4400" cap="all">
              <a:solidFill>
                <a:schemeClr val="bg1"/>
              </a:solidFill>
              <a:uFillTx/>
              <a:latin typeface="微软雅黑" panose="020B0503020204020204" charset="-122"/>
              <a:ea typeface="微软雅黑" panose="020B0503020204020204" charset="-122"/>
              <a:cs typeface="微软雅黑" panose="020B0503020204020204" charset="-122"/>
            </a:endParaRPr>
          </a:p>
        </p:txBody>
      </p:sp>
      <p:pic>
        <p:nvPicPr>
          <p:cNvPr id="5" name="图片 4"/>
          <p:cNvPicPr>
            <a:picLocks noChangeAspect="1"/>
          </p:cNvPicPr>
          <p:nvPr/>
        </p:nvPicPr>
        <p:blipFill>
          <a:blip r:embed="rId3"/>
          <a:stretch>
            <a:fillRect/>
          </a:stretch>
        </p:blipFill>
        <p:spPr>
          <a:xfrm>
            <a:off x="7651750" y="3735705"/>
            <a:ext cx="4655820" cy="2683510"/>
          </a:xfrm>
          <a:prstGeom prst="rect">
            <a:avLst/>
          </a:prstGeom>
        </p:spPr>
      </p:pic>
      <p:grpSp>
        <p:nvGrpSpPr>
          <p:cNvPr id="26" name="组合 25"/>
          <p:cNvGrpSpPr/>
          <p:nvPr/>
        </p:nvGrpSpPr>
        <p:grpSpPr>
          <a:xfrm rot="0">
            <a:off x="603250" y="2265045"/>
            <a:ext cx="3313430" cy="2116455"/>
            <a:chOff x="993" y="2783"/>
            <a:chExt cx="5218" cy="3333"/>
          </a:xfrm>
        </p:grpSpPr>
        <p:sp>
          <p:nvSpPr>
            <p:cNvPr id="11" name="文本框 10"/>
            <p:cNvSpPr txBox="1"/>
            <p:nvPr/>
          </p:nvSpPr>
          <p:spPr>
            <a:xfrm>
              <a:off x="993" y="2783"/>
              <a:ext cx="5218" cy="957"/>
            </a:xfrm>
            <a:prstGeom prst="rect">
              <a:avLst/>
            </a:prstGeom>
            <a:noFill/>
          </p:spPr>
          <p:txBody>
            <a:bodyPr wrap="square" rtlCol="0">
              <a:spAutoFit/>
            </a:bodyPr>
            <a:p>
              <a:pPr>
                <a:lnSpc>
                  <a:spcPct val="120000"/>
                </a:lnSpc>
              </a:pPr>
              <a:r>
                <a:rPr lang="en-US" sz="2800">
                  <a:latin typeface="微软雅黑" panose="020B0503020204020204" charset="-122"/>
                  <a:ea typeface="微软雅黑" panose="020B0503020204020204" charset="-122"/>
                  <a:cs typeface="微软雅黑" panose="020B0503020204020204" charset="-122"/>
                </a:rPr>
                <a:t>01 </a:t>
              </a:r>
              <a:r>
                <a:rPr lang="zh-CN" sz="2800">
                  <a:latin typeface="微软雅黑" panose="020B0503020204020204" charset="-122"/>
                  <a:ea typeface="微软雅黑" panose="020B0503020204020204" charset="-122"/>
                  <a:cs typeface="微软雅黑" panose="020B0503020204020204" charset="-122"/>
                </a:rPr>
                <a:t>机器学习概述</a:t>
              </a:r>
              <a:endParaRPr lang="zh-CN" sz="2800">
                <a:latin typeface="微软雅黑" panose="020B0503020204020204" charset="-122"/>
                <a:ea typeface="微软雅黑" panose="020B0503020204020204" charset="-122"/>
                <a:cs typeface="微软雅黑" panose="020B0503020204020204" charset="-122"/>
              </a:endParaRPr>
            </a:p>
          </p:txBody>
        </p:sp>
        <p:sp>
          <p:nvSpPr>
            <p:cNvPr id="17" name="PA_矩形 28"/>
            <p:cNvSpPr/>
            <p:nvPr>
              <p:custDataLst>
                <p:tags r:id="rId4"/>
              </p:custDataLst>
            </p:nvPr>
          </p:nvSpPr>
          <p:spPr>
            <a:xfrm>
              <a:off x="993" y="3937"/>
              <a:ext cx="4862" cy="2179"/>
            </a:xfrm>
            <a:prstGeom prst="rect">
              <a:avLst/>
            </a:prstGeom>
            <a:ln>
              <a:noFill/>
            </a:ln>
          </p:spPr>
          <p:txBody>
            <a:bodyPr wrap="square">
              <a:spAutoFit/>
            </a:bodyPr>
            <a:p>
              <a:pPr algn="l"/>
              <a:r>
                <a:rPr lang="en-US" altLang="pt-BR" sz="1400" dirty="0">
                  <a:solidFill>
                    <a:schemeClr val="tx1">
                      <a:lumMod val="65000"/>
                      <a:lumOff val="35000"/>
                      <a:alpha val="80000"/>
                    </a:schemeClr>
                  </a:solidFill>
                  <a:latin typeface="微软雅黑" panose="020B0503020204020204" charset="-122"/>
                  <a:ea typeface="微软雅黑" panose="020B0503020204020204" charset="-122"/>
                  <a:cs typeface="Open Sans" panose="020B0606030504020204" pitchFamily="34" charset="0"/>
                  <a:sym typeface="+mn-ea"/>
                </a:rPr>
                <a:t>1.1 </a:t>
              </a:r>
              <a:r>
                <a:rPr lang="zh-CN" altLang="en-US" sz="1400" dirty="0">
                  <a:solidFill>
                    <a:schemeClr val="tx1">
                      <a:lumMod val="65000"/>
                      <a:lumOff val="35000"/>
                      <a:alpha val="80000"/>
                    </a:schemeClr>
                  </a:solidFill>
                  <a:latin typeface="微软雅黑" panose="020B0503020204020204" charset="-122"/>
                  <a:ea typeface="微软雅黑" panose="020B0503020204020204" charset="-122"/>
                  <a:cs typeface="Open Sans" panose="020B0606030504020204" pitchFamily="34" charset="0"/>
                  <a:sym typeface="+mn-ea"/>
                </a:rPr>
                <a:t>基本概念</a:t>
              </a:r>
              <a:endParaRPr lang="zh-CN" altLang="en-US" sz="1400" dirty="0">
                <a:solidFill>
                  <a:schemeClr val="tx1">
                    <a:lumMod val="65000"/>
                    <a:lumOff val="35000"/>
                    <a:alpha val="80000"/>
                  </a:schemeClr>
                </a:solidFill>
                <a:latin typeface="微软雅黑" panose="020B0503020204020204" charset="-122"/>
                <a:ea typeface="微软雅黑" panose="020B0503020204020204" charset="-122"/>
                <a:cs typeface="Open Sans" panose="020B0606030504020204" pitchFamily="34" charset="0"/>
                <a:sym typeface="+mn-ea"/>
              </a:endParaRPr>
            </a:p>
            <a:p>
              <a:pPr algn="l"/>
              <a:r>
                <a:rPr lang="en-US" altLang="zh-CN" sz="1400" dirty="0">
                  <a:solidFill>
                    <a:schemeClr val="tx1">
                      <a:lumMod val="65000"/>
                      <a:lumOff val="35000"/>
                      <a:alpha val="80000"/>
                    </a:schemeClr>
                  </a:solidFill>
                  <a:latin typeface="微软雅黑" panose="020B0503020204020204" charset="-122"/>
                  <a:ea typeface="微软雅黑" panose="020B0503020204020204" charset="-122"/>
                  <a:cs typeface="Open Sans" panose="020B0606030504020204" pitchFamily="34" charset="0"/>
                  <a:sym typeface="+mn-ea"/>
                </a:rPr>
                <a:t>1.2 </a:t>
              </a:r>
              <a:r>
                <a:rPr lang="zh-CN" altLang="en-US" sz="1400" dirty="0">
                  <a:solidFill>
                    <a:schemeClr val="tx1">
                      <a:lumMod val="65000"/>
                      <a:lumOff val="35000"/>
                      <a:alpha val="80000"/>
                    </a:schemeClr>
                  </a:solidFill>
                  <a:latin typeface="微软雅黑" panose="020B0503020204020204" charset="-122"/>
                  <a:ea typeface="微软雅黑" panose="020B0503020204020204" charset="-122"/>
                  <a:cs typeface="Open Sans" panose="020B0606030504020204" pitchFamily="34" charset="0"/>
                  <a:sym typeface="+mn-ea"/>
                </a:rPr>
                <a:t>发展演进</a:t>
              </a:r>
              <a:endParaRPr lang="zh-CN" altLang="en-US" sz="1400" dirty="0">
                <a:solidFill>
                  <a:schemeClr val="tx1">
                    <a:lumMod val="65000"/>
                    <a:lumOff val="35000"/>
                    <a:alpha val="80000"/>
                  </a:schemeClr>
                </a:solidFill>
                <a:latin typeface="微软雅黑" panose="020B0503020204020204" charset="-122"/>
                <a:ea typeface="微软雅黑" panose="020B0503020204020204" charset="-122"/>
                <a:cs typeface="Open Sans" panose="020B0606030504020204" pitchFamily="34" charset="0"/>
                <a:sym typeface="+mn-ea"/>
              </a:endParaRPr>
            </a:p>
            <a:p>
              <a:pPr algn="l"/>
              <a:r>
                <a:rPr lang="en-US" altLang="zh-CN" sz="1400" dirty="0">
                  <a:solidFill>
                    <a:schemeClr val="tx1">
                      <a:lumMod val="65000"/>
                      <a:lumOff val="35000"/>
                      <a:alpha val="80000"/>
                    </a:schemeClr>
                  </a:solidFill>
                  <a:latin typeface="微软雅黑" panose="020B0503020204020204" charset="-122"/>
                  <a:ea typeface="微软雅黑" panose="020B0503020204020204" charset="-122"/>
                  <a:cs typeface="Open Sans" panose="020B0606030504020204" pitchFamily="34" charset="0"/>
                  <a:sym typeface="+mn-ea"/>
                </a:rPr>
                <a:t>1.3 </a:t>
              </a:r>
              <a:r>
                <a:rPr lang="zh-CN" altLang="en-US" sz="1400" dirty="0">
                  <a:solidFill>
                    <a:schemeClr val="tx1">
                      <a:lumMod val="65000"/>
                      <a:lumOff val="35000"/>
                      <a:alpha val="80000"/>
                    </a:schemeClr>
                  </a:solidFill>
                  <a:latin typeface="微软雅黑" panose="020B0503020204020204" charset="-122"/>
                  <a:ea typeface="微软雅黑" panose="020B0503020204020204" charset="-122"/>
                  <a:cs typeface="Open Sans" panose="020B0606030504020204" pitchFamily="34" charset="0"/>
                  <a:sym typeface="+mn-ea"/>
                </a:rPr>
                <a:t>机器学习的准备</a:t>
              </a:r>
              <a:endParaRPr lang="zh-CN" altLang="en-US" sz="1400" dirty="0">
                <a:solidFill>
                  <a:schemeClr val="tx1">
                    <a:lumMod val="65000"/>
                    <a:lumOff val="35000"/>
                    <a:alpha val="80000"/>
                  </a:schemeClr>
                </a:solidFill>
                <a:latin typeface="微软雅黑" panose="020B0503020204020204" charset="-122"/>
                <a:ea typeface="微软雅黑" panose="020B0503020204020204" charset="-122"/>
                <a:cs typeface="Open Sans" panose="020B0606030504020204" pitchFamily="34" charset="0"/>
                <a:sym typeface="+mn-ea"/>
              </a:endParaRPr>
            </a:p>
            <a:p>
              <a:pPr algn="l"/>
              <a:r>
                <a:rPr lang="en-US" altLang="zh-CN" sz="1400" dirty="0">
                  <a:solidFill>
                    <a:schemeClr val="tx1">
                      <a:lumMod val="65000"/>
                      <a:lumOff val="35000"/>
                      <a:alpha val="80000"/>
                    </a:schemeClr>
                  </a:solidFill>
                  <a:latin typeface="微软雅黑" panose="020B0503020204020204" charset="-122"/>
                  <a:ea typeface="微软雅黑" panose="020B0503020204020204" charset="-122"/>
                  <a:cs typeface="Open Sans" panose="020B0606030504020204" pitchFamily="34" charset="0"/>
                  <a:sym typeface="+mn-ea"/>
                </a:rPr>
                <a:t>1.4 </a:t>
              </a:r>
              <a:r>
                <a:rPr lang="zh-CN" altLang="en-US" sz="1400" dirty="0">
                  <a:solidFill>
                    <a:schemeClr val="tx1">
                      <a:lumMod val="65000"/>
                      <a:lumOff val="35000"/>
                      <a:alpha val="80000"/>
                    </a:schemeClr>
                  </a:solidFill>
                  <a:latin typeface="微软雅黑" panose="020B0503020204020204" charset="-122"/>
                  <a:ea typeface="微软雅黑" panose="020B0503020204020204" charset="-122"/>
                  <a:cs typeface="Open Sans" panose="020B0606030504020204" pitchFamily="34" charset="0"/>
                  <a:sym typeface="+mn-ea"/>
                </a:rPr>
                <a:t>方法体系</a:t>
              </a:r>
              <a:endParaRPr lang="zh-CN" altLang="en-US" sz="1400" dirty="0">
                <a:solidFill>
                  <a:schemeClr val="tx1">
                    <a:lumMod val="65000"/>
                    <a:lumOff val="35000"/>
                    <a:alpha val="80000"/>
                  </a:schemeClr>
                </a:solidFill>
                <a:latin typeface="微软雅黑" panose="020B0503020204020204" charset="-122"/>
                <a:ea typeface="微软雅黑" panose="020B0503020204020204" charset="-122"/>
                <a:cs typeface="Open Sans" panose="020B0606030504020204" pitchFamily="34" charset="0"/>
                <a:sym typeface="+mn-ea"/>
              </a:endParaRPr>
            </a:p>
            <a:p>
              <a:pPr algn="l"/>
              <a:r>
                <a:rPr lang="en-US" altLang="zh-CN" sz="1400" dirty="0">
                  <a:solidFill>
                    <a:schemeClr val="tx1">
                      <a:lumMod val="65000"/>
                      <a:lumOff val="35000"/>
                      <a:alpha val="80000"/>
                    </a:schemeClr>
                  </a:solidFill>
                  <a:latin typeface="微软雅黑" panose="020B0503020204020204" charset="-122"/>
                  <a:ea typeface="微软雅黑" panose="020B0503020204020204" charset="-122"/>
                  <a:cs typeface="Open Sans" panose="020B0606030504020204" pitchFamily="34" charset="0"/>
                  <a:sym typeface="+mn-ea"/>
                </a:rPr>
                <a:t>1.5 </a:t>
              </a:r>
              <a:r>
                <a:rPr lang="zh-CN" altLang="en-US" sz="1400" dirty="0">
                  <a:solidFill>
                    <a:schemeClr val="tx1">
                      <a:lumMod val="65000"/>
                      <a:lumOff val="35000"/>
                      <a:alpha val="80000"/>
                    </a:schemeClr>
                  </a:solidFill>
                  <a:latin typeface="微软雅黑" panose="020B0503020204020204" charset="-122"/>
                  <a:ea typeface="微软雅黑" panose="020B0503020204020204" charset="-122"/>
                  <a:cs typeface="Open Sans" panose="020B0606030504020204" pitchFamily="34" charset="0"/>
                  <a:sym typeface="+mn-ea"/>
                </a:rPr>
                <a:t>应用场景</a:t>
              </a:r>
              <a:endParaRPr lang="zh-CN" altLang="en-US" sz="1400" dirty="0">
                <a:solidFill>
                  <a:schemeClr val="tx1">
                    <a:lumMod val="65000"/>
                    <a:lumOff val="35000"/>
                    <a:alpha val="80000"/>
                  </a:schemeClr>
                </a:solidFill>
                <a:latin typeface="微软雅黑" panose="020B0503020204020204" charset="-122"/>
                <a:ea typeface="微软雅黑" panose="020B0503020204020204" charset="-122"/>
                <a:cs typeface="Open Sans" panose="020B0606030504020204" pitchFamily="34" charset="0"/>
                <a:sym typeface="+mn-ea"/>
              </a:endParaRPr>
            </a:p>
            <a:p>
              <a:pPr algn="l"/>
              <a:r>
                <a:rPr lang="en-US" altLang="zh-CN" sz="1400" dirty="0">
                  <a:solidFill>
                    <a:schemeClr val="tx1">
                      <a:lumMod val="65000"/>
                      <a:lumOff val="35000"/>
                      <a:alpha val="80000"/>
                    </a:schemeClr>
                  </a:solidFill>
                  <a:latin typeface="微软雅黑" panose="020B0503020204020204" charset="-122"/>
                  <a:ea typeface="微软雅黑" panose="020B0503020204020204" charset="-122"/>
                  <a:cs typeface="Open Sans" panose="020B0606030504020204" pitchFamily="34" charset="0"/>
                  <a:sym typeface="+mn-ea"/>
                </a:rPr>
                <a:t>1.6 </a:t>
              </a:r>
              <a:r>
                <a:rPr lang="zh-CN" altLang="en-US" sz="1400" dirty="0">
                  <a:solidFill>
                    <a:schemeClr val="tx1">
                      <a:lumMod val="65000"/>
                      <a:lumOff val="35000"/>
                      <a:alpha val="80000"/>
                    </a:schemeClr>
                  </a:solidFill>
                  <a:latin typeface="微软雅黑" panose="020B0503020204020204" charset="-122"/>
                  <a:ea typeface="微软雅黑" panose="020B0503020204020204" charset="-122"/>
                  <a:cs typeface="Open Sans" panose="020B0606030504020204" pitchFamily="34" charset="0"/>
                  <a:sym typeface="+mn-ea"/>
                </a:rPr>
                <a:t>未来与挑战你</a:t>
              </a:r>
              <a:r>
                <a:rPr lang="pt-BR" altLang="zh-CN" sz="1400" dirty="0">
                  <a:solidFill>
                    <a:schemeClr val="tx1">
                      <a:lumMod val="65000"/>
                      <a:lumOff val="35000"/>
                      <a:alpha val="80000"/>
                    </a:schemeClr>
                  </a:solidFill>
                  <a:latin typeface="微软雅黑" panose="020B0503020204020204" charset="-122"/>
                  <a:ea typeface="微软雅黑" panose="020B0503020204020204" charset="-122"/>
                  <a:cs typeface="Open Sans" panose="020B0606030504020204" pitchFamily="34" charset="0"/>
                  <a:sym typeface="+mn-ea"/>
                </a:rPr>
                <a:t> </a:t>
              </a:r>
              <a:endParaRPr lang="pt-BR" altLang="zh-CN" sz="1400" dirty="0">
                <a:solidFill>
                  <a:schemeClr val="tx1">
                    <a:lumMod val="65000"/>
                    <a:lumOff val="35000"/>
                    <a:alpha val="80000"/>
                  </a:schemeClr>
                </a:solidFill>
                <a:latin typeface="微软雅黑" panose="020B0503020204020204" charset="-122"/>
                <a:ea typeface="微软雅黑" panose="020B0503020204020204" charset="-122"/>
                <a:cs typeface="Open Sans" panose="020B0606030504020204" pitchFamily="34" charset="0"/>
              </a:endParaRPr>
            </a:p>
          </p:txBody>
        </p:sp>
      </p:grpSp>
      <p:sp>
        <p:nvSpPr>
          <p:cNvPr id="28" name="文本框 27"/>
          <p:cNvSpPr txBox="1"/>
          <p:nvPr/>
        </p:nvSpPr>
        <p:spPr>
          <a:xfrm>
            <a:off x="4338320" y="2265045"/>
            <a:ext cx="3313430" cy="607695"/>
          </a:xfrm>
          <a:prstGeom prst="rect">
            <a:avLst/>
          </a:prstGeom>
          <a:noFill/>
        </p:spPr>
        <p:txBody>
          <a:bodyPr wrap="square" rtlCol="0">
            <a:spAutoFit/>
          </a:bodyPr>
          <a:p>
            <a:pPr>
              <a:lnSpc>
                <a:spcPct val="120000"/>
              </a:lnSpc>
            </a:pPr>
            <a:r>
              <a:rPr lang="en-US" sz="2800">
                <a:latin typeface="微软雅黑" panose="020B0503020204020204" charset="-122"/>
                <a:ea typeface="微软雅黑" panose="020B0503020204020204" charset="-122"/>
                <a:cs typeface="微软雅黑" panose="020B0503020204020204" charset="-122"/>
              </a:rPr>
              <a:t>02 </a:t>
            </a:r>
            <a:r>
              <a:rPr lang="zh-CN" altLang="en-US" sz="2800">
                <a:latin typeface="微软雅黑" panose="020B0503020204020204" charset="-122"/>
                <a:ea typeface="微软雅黑" panose="020B0503020204020204" charset="-122"/>
                <a:cs typeface="微软雅黑" panose="020B0503020204020204" charset="-122"/>
              </a:rPr>
              <a:t>机器学习的方法</a:t>
            </a:r>
            <a:endParaRPr lang="zh-CN" altLang="en-US" sz="2800">
              <a:latin typeface="微软雅黑" panose="020B0503020204020204" charset="-122"/>
              <a:ea typeface="微软雅黑" panose="020B0503020204020204" charset="-122"/>
              <a:cs typeface="微软雅黑" panose="020B0503020204020204" charset="-122"/>
            </a:endParaRPr>
          </a:p>
        </p:txBody>
      </p:sp>
      <p:sp>
        <p:nvSpPr>
          <p:cNvPr id="2" name="PA_矩形 28"/>
          <p:cNvSpPr/>
          <p:nvPr>
            <p:custDataLst>
              <p:tags r:id="rId5"/>
            </p:custDataLst>
          </p:nvPr>
        </p:nvSpPr>
        <p:spPr>
          <a:xfrm>
            <a:off x="4338320" y="2997835"/>
            <a:ext cx="3087370" cy="953135"/>
          </a:xfrm>
          <a:prstGeom prst="rect">
            <a:avLst/>
          </a:prstGeom>
          <a:ln>
            <a:noFill/>
          </a:ln>
        </p:spPr>
        <p:txBody>
          <a:bodyPr wrap="square">
            <a:spAutoFit/>
          </a:bodyPr>
          <a:p>
            <a:pPr algn="l"/>
            <a:r>
              <a:rPr lang="en-US" altLang="pt-BR" sz="1400" dirty="0">
                <a:solidFill>
                  <a:schemeClr val="tx1">
                    <a:lumMod val="65000"/>
                    <a:lumOff val="35000"/>
                    <a:alpha val="80000"/>
                  </a:schemeClr>
                </a:solidFill>
                <a:latin typeface="微软雅黑" panose="020B0503020204020204" charset="-122"/>
                <a:ea typeface="微软雅黑" panose="020B0503020204020204" charset="-122"/>
                <a:cs typeface="Open Sans" panose="020B0606030504020204" pitchFamily="34" charset="0"/>
              </a:rPr>
              <a:t>2.1 </a:t>
            </a:r>
            <a:r>
              <a:rPr lang="zh-CN" altLang="en-US" sz="1400" dirty="0">
                <a:solidFill>
                  <a:schemeClr val="tx1">
                    <a:lumMod val="65000"/>
                    <a:lumOff val="35000"/>
                    <a:alpha val="80000"/>
                  </a:schemeClr>
                </a:solidFill>
                <a:latin typeface="微软雅黑" panose="020B0503020204020204" charset="-122"/>
                <a:ea typeface="微软雅黑" panose="020B0503020204020204" charset="-122"/>
                <a:cs typeface="Open Sans" panose="020B0606030504020204" pitchFamily="34" charset="0"/>
              </a:rPr>
              <a:t>回归分析</a:t>
            </a:r>
            <a:endParaRPr lang="zh-CN" altLang="en-US" sz="1400" dirty="0">
              <a:solidFill>
                <a:schemeClr val="tx1">
                  <a:lumMod val="65000"/>
                  <a:lumOff val="35000"/>
                  <a:alpha val="80000"/>
                </a:schemeClr>
              </a:solidFill>
              <a:latin typeface="微软雅黑" panose="020B0503020204020204" charset="-122"/>
              <a:ea typeface="微软雅黑" panose="020B0503020204020204" charset="-122"/>
              <a:cs typeface="Open Sans" panose="020B0606030504020204" pitchFamily="34" charset="0"/>
            </a:endParaRPr>
          </a:p>
          <a:p>
            <a:pPr algn="l"/>
            <a:r>
              <a:rPr lang="en-US" altLang="zh-CN" sz="1400" dirty="0">
                <a:solidFill>
                  <a:schemeClr val="tx1">
                    <a:lumMod val="65000"/>
                    <a:lumOff val="35000"/>
                    <a:alpha val="80000"/>
                  </a:schemeClr>
                </a:solidFill>
                <a:latin typeface="微软雅黑" panose="020B0503020204020204" charset="-122"/>
                <a:ea typeface="微软雅黑" panose="020B0503020204020204" charset="-122"/>
                <a:cs typeface="Open Sans" panose="020B0606030504020204" pitchFamily="34" charset="0"/>
              </a:rPr>
              <a:t>2.2 </a:t>
            </a:r>
            <a:r>
              <a:rPr lang="zh-CN" altLang="en-US" sz="1400" dirty="0">
                <a:solidFill>
                  <a:schemeClr val="tx1">
                    <a:lumMod val="65000"/>
                    <a:lumOff val="35000"/>
                    <a:alpha val="80000"/>
                  </a:schemeClr>
                </a:solidFill>
                <a:latin typeface="微软雅黑" panose="020B0503020204020204" charset="-122"/>
                <a:ea typeface="微软雅黑" panose="020B0503020204020204" charset="-122"/>
                <a:cs typeface="Open Sans" panose="020B0606030504020204" pitchFamily="34" charset="0"/>
              </a:rPr>
              <a:t>类别分析</a:t>
            </a:r>
            <a:endParaRPr lang="zh-CN" altLang="en-US" sz="1400" dirty="0">
              <a:solidFill>
                <a:schemeClr val="tx1">
                  <a:lumMod val="65000"/>
                  <a:lumOff val="35000"/>
                  <a:alpha val="80000"/>
                </a:schemeClr>
              </a:solidFill>
              <a:latin typeface="微软雅黑" panose="020B0503020204020204" charset="-122"/>
              <a:ea typeface="微软雅黑" panose="020B0503020204020204" charset="-122"/>
              <a:cs typeface="Open Sans" panose="020B0606030504020204" pitchFamily="34" charset="0"/>
            </a:endParaRPr>
          </a:p>
          <a:p>
            <a:pPr algn="l"/>
            <a:r>
              <a:rPr lang="en-US" altLang="zh-CN" sz="1400" dirty="0">
                <a:solidFill>
                  <a:schemeClr val="tx1">
                    <a:lumMod val="65000"/>
                    <a:lumOff val="35000"/>
                    <a:alpha val="80000"/>
                  </a:schemeClr>
                </a:solidFill>
                <a:latin typeface="微软雅黑" panose="020B0503020204020204" charset="-122"/>
                <a:ea typeface="微软雅黑" panose="020B0503020204020204" charset="-122"/>
                <a:cs typeface="Open Sans" panose="020B0606030504020204" pitchFamily="34" charset="0"/>
              </a:rPr>
              <a:t>2.3 </a:t>
            </a:r>
            <a:r>
              <a:rPr lang="zh-CN" altLang="en-US" sz="1400" dirty="0">
                <a:solidFill>
                  <a:schemeClr val="tx1">
                    <a:lumMod val="65000"/>
                    <a:lumOff val="35000"/>
                    <a:alpha val="80000"/>
                  </a:schemeClr>
                </a:solidFill>
                <a:latin typeface="微软雅黑" panose="020B0503020204020204" charset="-122"/>
                <a:ea typeface="微软雅黑" panose="020B0503020204020204" charset="-122"/>
                <a:cs typeface="Open Sans" panose="020B0606030504020204" pitchFamily="34" charset="0"/>
              </a:rPr>
              <a:t>聚类分析</a:t>
            </a:r>
            <a:endParaRPr lang="zh-CN" altLang="en-US" sz="1400" dirty="0">
              <a:solidFill>
                <a:schemeClr val="tx1">
                  <a:lumMod val="65000"/>
                  <a:lumOff val="35000"/>
                  <a:alpha val="80000"/>
                </a:schemeClr>
              </a:solidFill>
              <a:latin typeface="微软雅黑" panose="020B0503020204020204" charset="-122"/>
              <a:ea typeface="微软雅黑" panose="020B0503020204020204" charset="-122"/>
              <a:cs typeface="Open Sans" panose="020B0606030504020204" pitchFamily="34" charset="0"/>
            </a:endParaRPr>
          </a:p>
          <a:p>
            <a:pPr algn="l"/>
            <a:r>
              <a:rPr lang="en-US" altLang="zh-CN" sz="1400" dirty="0">
                <a:solidFill>
                  <a:schemeClr val="tx1">
                    <a:lumMod val="65000"/>
                    <a:lumOff val="35000"/>
                    <a:alpha val="80000"/>
                  </a:schemeClr>
                </a:solidFill>
                <a:latin typeface="微软雅黑" panose="020B0503020204020204" charset="-122"/>
                <a:ea typeface="微软雅黑" panose="020B0503020204020204" charset="-122"/>
                <a:cs typeface="Open Sans" panose="020B0606030504020204" pitchFamily="34" charset="0"/>
              </a:rPr>
              <a:t>2.4 </a:t>
            </a:r>
            <a:r>
              <a:rPr lang="zh-CN" altLang="en-US" sz="1400" dirty="0">
                <a:solidFill>
                  <a:schemeClr val="tx1">
                    <a:lumMod val="65000"/>
                    <a:lumOff val="35000"/>
                    <a:alpha val="80000"/>
                  </a:schemeClr>
                </a:solidFill>
                <a:latin typeface="微软雅黑" panose="020B0503020204020204" charset="-122"/>
                <a:ea typeface="微软雅黑" panose="020B0503020204020204" charset="-122"/>
                <a:cs typeface="Open Sans" panose="020B0606030504020204" pitchFamily="34" charset="0"/>
              </a:rPr>
              <a:t>模型评估</a:t>
            </a:r>
            <a:endParaRPr lang="zh-CN" altLang="en-US" sz="1400" dirty="0">
              <a:solidFill>
                <a:schemeClr val="tx1">
                  <a:lumMod val="65000"/>
                  <a:lumOff val="35000"/>
                  <a:alpha val="80000"/>
                </a:schemeClr>
              </a:solidFill>
              <a:latin typeface="微软雅黑" panose="020B0503020204020204" charset="-122"/>
              <a:ea typeface="微软雅黑" panose="020B0503020204020204" charset="-122"/>
              <a:cs typeface="Open Sans" panose="020B0606030504020204" pitchFamily="34" charset="0"/>
            </a:endParaRPr>
          </a:p>
        </p:txBody>
      </p:sp>
    </p:spTree>
    <p:custDataLst>
      <p:tags r:id="rId6"/>
    </p:custData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5"/>
          <p:cNvSpPr/>
          <p:nvPr/>
        </p:nvSpPr>
        <p:spPr>
          <a:xfrm>
            <a:off x="492208" y="426058"/>
            <a:ext cx="324679" cy="324679"/>
          </a:xfrm>
          <a:prstGeom prst="ellipse">
            <a:avLst/>
          </a:prstGeom>
          <a:gradFill flip="none" rotWithShape="1">
            <a:gsLst>
              <a:gs pos="0">
                <a:schemeClr val="accent1"/>
              </a:gs>
              <a:gs pos="100000">
                <a:schemeClr val="accent2"/>
              </a:gs>
            </a:gsLst>
            <a:lin ang="10800000" scaled="1"/>
            <a:tileRect/>
          </a:gradFill>
          <a:ln>
            <a:noFill/>
          </a:ln>
          <a:effectLst>
            <a:outerShdw blurRad="762000" dist="254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360000" bIns="45720" numCol="1" spcCol="0" rtlCol="0" fromWordArt="0" anchor="ctr" anchorCtr="0" forceAA="0" compatLnSpc="1">
            <a:noAutofit/>
          </a:bodyPr>
          <a:p>
            <a:pPr algn="r" defTabSz="914400"/>
            <a:endParaRPr lang="zh-CN" altLang="en-US" sz="1400" b="1">
              <a:latin typeface="微软雅黑" panose="020B0503020204020204" charset="-122"/>
              <a:ea typeface="微软雅黑" panose="020B0503020204020204" charset="-122"/>
              <a:cs typeface="Open Sans" panose="020B0606030504020204" pitchFamily="34" charset="0"/>
              <a:sym typeface="微软雅黑" panose="020B0503020204020204" charset="-122"/>
            </a:endParaRPr>
          </a:p>
        </p:txBody>
      </p:sp>
      <p:sp>
        <p:nvSpPr>
          <p:cNvPr id="12" name="文本框 17"/>
          <p:cNvSpPr txBox="1"/>
          <p:nvPr/>
        </p:nvSpPr>
        <p:spPr>
          <a:xfrm>
            <a:off x="920115" y="381635"/>
            <a:ext cx="5474335" cy="460375"/>
          </a:xfrm>
          <a:prstGeom prst="rect">
            <a:avLst/>
          </a:prstGeom>
          <a:noFill/>
        </p:spPr>
        <p:txBody>
          <a:bodyPr wrap="square" rtlCol="0">
            <a:spAutoFit/>
          </a:bodyPr>
          <a:p>
            <a:pPr algn="just" fontAlgn="auto"/>
            <a:r>
              <a:rPr lang="en-US" sz="2400" spc="600" dirty="0">
                <a:solidFill>
                  <a:schemeClr val="tx1">
                    <a:lumMod val="75000"/>
                    <a:lumOff val="25000"/>
                  </a:schemeClr>
                </a:solidFill>
                <a:latin typeface="微软雅黑" panose="020B0503020204020204" charset="-122"/>
                <a:ea typeface="微软雅黑" panose="020B0503020204020204" charset="-122"/>
                <a:sym typeface="微软雅黑" panose="020B0503020204020204" charset="-122"/>
              </a:rPr>
              <a:t>1.4</a:t>
            </a:r>
            <a:r>
              <a:rPr lang="zh-CN" altLang="en-US" sz="2400" spc="600" dirty="0">
                <a:solidFill>
                  <a:schemeClr val="tx1">
                    <a:lumMod val="75000"/>
                    <a:lumOff val="25000"/>
                  </a:schemeClr>
                </a:solidFill>
                <a:latin typeface="微软雅黑" panose="020B0503020204020204" charset="-122"/>
                <a:ea typeface="微软雅黑" panose="020B0503020204020204" charset="-122"/>
                <a:sym typeface="微软雅黑" panose="020B0503020204020204" charset="-122"/>
              </a:rPr>
              <a:t>方法体系</a:t>
            </a:r>
            <a:endParaRPr lang="zh-CN" altLang="en-US" sz="2400" spc="600" dirty="0">
              <a:solidFill>
                <a:schemeClr val="tx1">
                  <a:lumMod val="75000"/>
                  <a:lumOff val="25000"/>
                </a:schemeClr>
              </a:solidFill>
              <a:latin typeface="微软雅黑" panose="020B0503020204020204" charset="-122"/>
              <a:ea typeface="微软雅黑" panose="020B0503020204020204" charset="-122"/>
              <a:sym typeface="微软雅黑" panose="020B0503020204020204" charset="-122"/>
            </a:endParaRPr>
          </a:p>
        </p:txBody>
      </p:sp>
      <p:sp>
        <p:nvSpPr>
          <p:cNvPr id="2" name="文本框 1"/>
          <p:cNvSpPr txBox="1"/>
          <p:nvPr/>
        </p:nvSpPr>
        <p:spPr>
          <a:xfrm>
            <a:off x="1186180" y="1443990"/>
            <a:ext cx="8549005" cy="4061460"/>
          </a:xfrm>
          <a:prstGeom prst="rect">
            <a:avLst/>
          </a:prstGeom>
          <a:noFill/>
        </p:spPr>
        <p:txBody>
          <a:bodyPr wrap="square" rtlCol="0" anchor="t">
            <a:spAutoFit/>
          </a:bodyPr>
          <a:p>
            <a:pPr marL="285750" indent="-285750">
              <a:buFont typeface="Arial" panose="020B0604020202020204" pitchFamily="34" charset="0"/>
              <a:buChar char="•"/>
            </a:pPr>
            <a:r>
              <a:rPr lang="zh-CN" altLang="en-US">
                <a:latin typeface="微软雅黑" panose="020B0503020204020204" charset="-122"/>
                <a:ea typeface="微软雅黑" panose="020B0503020204020204" charset="-122"/>
                <a:cs typeface="微软雅黑" panose="020B0503020204020204" charset="-122"/>
                <a:sym typeface="+mn-ea"/>
              </a:rPr>
              <a:t>监督 </a:t>
            </a:r>
            <a:r>
              <a:rPr lang="en-US" altLang="zh-CN">
                <a:latin typeface="微软雅黑" panose="020B0503020204020204" charset="-122"/>
                <a:ea typeface="微软雅黑" panose="020B0503020204020204" charset="-122"/>
                <a:cs typeface="微软雅黑" panose="020B0503020204020204" charset="-122"/>
                <a:sym typeface="+mn-ea"/>
              </a:rPr>
              <a:t>vs </a:t>
            </a:r>
            <a:r>
              <a:rPr lang="zh-CN" altLang="en-US">
                <a:latin typeface="微软雅黑" panose="020B0503020204020204" charset="-122"/>
                <a:ea typeface="微软雅黑" panose="020B0503020204020204" charset="-122"/>
                <a:cs typeface="微软雅黑" panose="020B0503020204020204" charset="-122"/>
                <a:sym typeface="+mn-ea"/>
              </a:rPr>
              <a:t>无监督</a:t>
            </a:r>
            <a:endParaRPr lang="zh-CN" altLang="en-US">
              <a:latin typeface="微软雅黑" panose="020B0503020204020204" charset="-122"/>
              <a:ea typeface="微软雅黑" panose="020B0503020204020204" charset="-122"/>
              <a:cs typeface="微软雅黑" panose="020B0503020204020204" charset="-122"/>
              <a:sym typeface="+mn-ea"/>
            </a:endParaRPr>
          </a:p>
          <a:p>
            <a:endParaRPr lang="zh-CN" altLang="en-US" sz="2400" noProof="1"/>
          </a:p>
          <a:p>
            <a:endParaRPr lang="zh-CN" altLang="en-US" sz="2400" noProof="1"/>
          </a:p>
          <a:p>
            <a:pPr marL="0" indent="0">
              <a:buFontTx/>
              <a:buNone/>
            </a:pPr>
            <a:endParaRPr lang="zh-CN" altLang="en-US" sz="2400" b="1" u="sng">
              <a:sym typeface="+mn-ea"/>
            </a:endParaRPr>
          </a:p>
          <a:p>
            <a:pPr marL="0" indent="0">
              <a:buFontTx/>
              <a:buNone/>
            </a:pPr>
            <a:endParaRPr lang="zh-CN" altLang="en-US" sz="2400" b="1" u="sng">
              <a:sym typeface="+mn-ea"/>
            </a:endParaRPr>
          </a:p>
          <a:p>
            <a:pPr marL="0" indent="0">
              <a:buFontTx/>
              <a:buNone/>
            </a:pPr>
            <a:endParaRPr lang="zh-CN" altLang="en-US" sz="2400" b="1" u="sng">
              <a:sym typeface="+mn-ea"/>
            </a:endParaRPr>
          </a:p>
          <a:p>
            <a:pPr marL="0" indent="0">
              <a:buFontTx/>
              <a:buNone/>
            </a:pPr>
            <a:r>
              <a:rPr lang="zh-CN" altLang="en-US" b="1" u="sng">
                <a:latin typeface="微软雅黑" panose="020B0503020204020204" charset="-122"/>
                <a:ea typeface="微软雅黑" panose="020B0503020204020204" charset="-122"/>
                <a:cs typeface="微软雅黑" panose="020B0503020204020204" charset="-122"/>
                <a:sym typeface="+mn-ea"/>
              </a:rPr>
              <a:t>监督学习</a:t>
            </a:r>
            <a:r>
              <a:rPr lang="zh-CN" altLang="en-US" b="1">
                <a:latin typeface="微软雅黑" panose="020B0503020204020204" charset="-122"/>
                <a:ea typeface="微软雅黑" panose="020B0503020204020204" charset="-122"/>
                <a:cs typeface="微软雅黑" panose="020B0503020204020204" charset="-122"/>
                <a:sym typeface="+mn-ea"/>
              </a:rPr>
              <a:t>：</a:t>
            </a:r>
            <a:r>
              <a:rPr lang="zh-CN" altLang="en-US">
                <a:latin typeface="微软雅黑" panose="020B0503020204020204" charset="-122"/>
                <a:ea typeface="微软雅黑" panose="020B0503020204020204" charset="-122"/>
                <a:cs typeface="微软雅黑" panose="020B0503020204020204" charset="-122"/>
                <a:sym typeface="+mn-ea"/>
              </a:rPr>
              <a:t>（有标签）水果；水果；动物；动物</a:t>
            </a:r>
            <a:endParaRPr lang="zh-CN" altLang="en-US">
              <a:latin typeface="微软雅黑" panose="020B0503020204020204" charset="-122"/>
              <a:ea typeface="微软雅黑" panose="020B0503020204020204" charset="-122"/>
              <a:cs typeface="微软雅黑" panose="020B0503020204020204" charset="-122"/>
              <a:sym typeface="+mn-ea"/>
            </a:endParaRPr>
          </a:p>
          <a:p>
            <a:pPr marL="0" indent="0">
              <a:buFontTx/>
              <a:buNone/>
            </a:pPr>
            <a:r>
              <a:rPr lang="zh-CN" altLang="en-US">
                <a:latin typeface="微软雅黑" panose="020B0503020204020204" charset="-122"/>
                <a:ea typeface="微软雅黑" panose="020B0503020204020204" charset="-122"/>
                <a:cs typeface="微软雅黑" panose="020B0503020204020204" charset="-122"/>
                <a:sym typeface="+mn-ea"/>
              </a:rPr>
              <a:t>输入：               输出：是</a:t>
            </a:r>
            <a:r>
              <a:rPr lang="en-US" altLang="zh-CN">
                <a:latin typeface="微软雅黑" panose="020B0503020204020204" charset="-122"/>
                <a:ea typeface="微软雅黑" panose="020B0503020204020204" charset="-122"/>
                <a:cs typeface="微软雅黑" panose="020B0503020204020204" charset="-122"/>
                <a:sym typeface="+mn-ea"/>
              </a:rPr>
              <a:t>“</a:t>
            </a:r>
            <a:r>
              <a:rPr lang="zh-CN" altLang="en-US">
                <a:latin typeface="微软雅黑" panose="020B0503020204020204" charset="-122"/>
                <a:ea typeface="微软雅黑" panose="020B0503020204020204" charset="-122"/>
                <a:cs typeface="微软雅黑" panose="020B0503020204020204" charset="-122"/>
                <a:sym typeface="+mn-ea"/>
              </a:rPr>
              <a:t>水果</a:t>
            </a:r>
            <a:r>
              <a:rPr lang="en-US" altLang="zh-CN">
                <a:latin typeface="微软雅黑" panose="020B0503020204020204" charset="-122"/>
                <a:ea typeface="微软雅黑" panose="020B0503020204020204" charset="-122"/>
                <a:cs typeface="微软雅黑" panose="020B0503020204020204" charset="-122"/>
                <a:sym typeface="+mn-ea"/>
              </a:rPr>
              <a:t>”</a:t>
            </a:r>
            <a:r>
              <a:rPr lang="zh-CN" altLang="en-US">
                <a:latin typeface="微软雅黑" panose="020B0503020204020204" charset="-122"/>
                <a:ea typeface="微软雅黑" panose="020B0503020204020204" charset="-122"/>
                <a:cs typeface="微软雅黑" panose="020B0503020204020204" charset="-122"/>
                <a:sym typeface="+mn-ea"/>
              </a:rPr>
              <a:t>类</a:t>
            </a:r>
            <a:endParaRPr lang="en-US" altLang="zh-CN" noProof="1">
              <a:latin typeface="微软雅黑" panose="020B0503020204020204" charset="-122"/>
              <a:ea typeface="微软雅黑" panose="020B0503020204020204" charset="-122"/>
              <a:cs typeface="微软雅黑" panose="020B0503020204020204" charset="-122"/>
            </a:endParaRPr>
          </a:p>
          <a:p>
            <a:pPr marL="0" indent="0">
              <a:buFontTx/>
              <a:buNone/>
            </a:pPr>
            <a:endParaRPr lang="zh-CN" altLang="en-US" sz="2400" noProof="1"/>
          </a:p>
          <a:p>
            <a:pPr marL="0" indent="0">
              <a:buFontTx/>
              <a:buNone/>
            </a:pPr>
            <a:endParaRPr lang="zh-CN" altLang="en-US" sz="2400" b="1" u="sng">
              <a:sym typeface="+mn-ea"/>
            </a:endParaRPr>
          </a:p>
          <a:p>
            <a:pPr marL="0" indent="0">
              <a:buFontTx/>
              <a:buNone/>
            </a:pPr>
            <a:r>
              <a:rPr lang="zh-CN" altLang="en-US" b="1" u="sng">
                <a:latin typeface="微软雅黑" panose="020B0503020204020204" charset="-122"/>
                <a:ea typeface="微软雅黑" panose="020B0503020204020204" charset="-122"/>
                <a:cs typeface="微软雅黑" panose="020B0503020204020204" charset="-122"/>
                <a:sym typeface="+mn-ea"/>
              </a:rPr>
              <a:t>无监督学习</a:t>
            </a:r>
            <a:r>
              <a:rPr lang="zh-CN" altLang="en-US" b="1">
                <a:latin typeface="微软雅黑" panose="020B0503020204020204" charset="-122"/>
                <a:ea typeface="微软雅黑" panose="020B0503020204020204" charset="-122"/>
                <a:cs typeface="微软雅黑" panose="020B0503020204020204" charset="-122"/>
                <a:sym typeface="+mn-ea"/>
              </a:rPr>
              <a:t>：</a:t>
            </a:r>
            <a:r>
              <a:rPr lang="zh-CN" altLang="en-US">
                <a:latin typeface="微软雅黑" panose="020B0503020204020204" charset="-122"/>
                <a:ea typeface="微软雅黑" panose="020B0503020204020204" charset="-122"/>
                <a:cs typeface="微软雅黑" panose="020B0503020204020204" charset="-122"/>
                <a:sym typeface="+mn-ea"/>
              </a:rPr>
              <a:t>（无标签）可能按颜色分类呀（当然也可能是还按属性分）</a:t>
            </a:r>
            <a:endParaRPr lang="zh-CN" altLang="en-US">
              <a:latin typeface="微软雅黑" panose="020B0503020204020204" charset="-122"/>
              <a:ea typeface="微软雅黑" panose="020B0503020204020204" charset="-122"/>
              <a:cs typeface="微软雅黑" panose="020B0503020204020204" charset="-122"/>
              <a:sym typeface="+mn-ea"/>
            </a:endParaRPr>
          </a:p>
          <a:p>
            <a:pPr marL="0" indent="0">
              <a:buFontTx/>
              <a:buNone/>
            </a:pPr>
            <a:r>
              <a:rPr lang="zh-CN" altLang="en-US">
                <a:latin typeface="微软雅黑" panose="020B0503020204020204" charset="-122"/>
                <a:ea typeface="微软雅黑" panose="020B0503020204020204" charset="-122"/>
                <a:cs typeface="微软雅黑" panose="020B0503020204020204" charset="-122"/>
                <a:sym typeface="+mn-ea"/>
              </a:rPr>
              <a:t>输入：               输出：是</a:t>
            </a:r>
            <a:r>
              <a:rPr lang="en-US" altLang="zh-CN">
                <a:latin typeface="微软雅黑" panose="020B0503020204020204" charset="-122"/>
                <a:ea typeface="微软雅黑" panose="020B0503020204020204" charset="-122"/>
                <a:cs typeface="微软雅黑" panose="020B0503020204020204" charset="-122"/>
                <a:sym typeface="+mn-ea"/>
              </a:rPr>
              <a:t>“</a:t>
            </a:r>
            <a:r>
              <a:rPr lang="zh-CN" altLang="en-US">
                <a:latin typeface="微软雅黑" panose="020B0503020204020204" charset="-122"/>
                <a:ea typeface="微软雅黑" panose="020B0503020204020204" charset="-122"/>
                <a:cs typeface="微软雅黑" panose="020B0503020204020204" charset="-122"/>
                <a:sym typeface="+mn-ea"/>
              </a:rPr>
              <a:t>红色</a:t>
            </a:r>
            <a:r>
              <a:rPr lang="en-US" altLang="zh-CN">
                <a:latin typeface="微软雅黑" panose="020B0503020204020204" charset="-122"/>
                <a:ea typeface="微软雅黑" panose="020B0503020204020204" charset="-122"/>
                <a:cs typeface="微软雅黑" panose="020B0503020204020204" charset="-122"/>
                <a:sym typeface="+mn-ea"/>
              </a:rPr>
              <a:t>”</a:t>
            </a:r>
            <a:r>
              <a:rPr lang="zh-CN" altLang="en-US">
                <a:latin typeface="微软雅黑" panose="020B0503020204020204" charset="-122"/>
                <a:ea typeface="微软雅黑" panose="020B0503020204020204" charset="-122"/>
                <a:cs typeface="微软雅黑" panose="020B0503020204020204" charset="-122"/>
                <a:sym typeface="+mn-ea"/>
              </a:rPr>
              <a:t>类</a:t>
            </a:r>
            <a:endParaRPr lang="zh-CN" altLang="en-US">
              <a:latin typeface="微软雅黑" panose="020B0503020204020204" charset="-122"/>
              <a:ea typeface="微软雅黑" panose="020B0503020204020204" charset="-122"/>
              <a:cs typeface="微软雅黑" panose="020B0503020204020204" charset="-122"/>
            </a:endParaRPr>
          </a:p>
        </p:txBody>
      </p:sp>
      <p:pic>
        <p:nvPicPr>
          <p:cNvPr id="13316" name="图片 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327198" y="593408"/>
            <a:ext cx="2041525" cy="272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7" name="图片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5863" y="2065338"/>
            <a:ext cx="1127125" cy="1127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8" name="图片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12683" y="2065655"/>
            <a:ext cx="1685925" cy="1098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9" name="图片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98608" y="2065655"/>
            <a:ext cx="1209675" cy="109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20" name="图片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34501" y="2065814"/>
            <a:ext cx="1373188" cy="1090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21" name="图片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59305" y="3944620"/>
            <a:ext cx="676275" cy="9036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22" name="图片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58988" y="5274310"/>
            <a:ext cx="676275" cy="88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mc:Choice xmlns:p14="http://schemas.microsoft.com/office/powerpoint/2010/main" Requires="p14">
      <p:transition spd="slow" p14:dur="1000" advTm="15000">
        <p:cover dir="d"/>
      </p:transition>
    </mc:Choice>
    <mc:Fallback>
      <p:transition spd="slow" advTm="15000">
        <p:cover dir="d"/>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5"/>
          <p:cNvSpPr/>
          <p:nvPr/>
        </p:nvSpPr>
        <p:spPr>
          <a:xfrm>
            <a:off x="492208" y="426058"/>
            <a:ext cx="324679" cy="324679"/>
          </a:xfrm>
          <a:prstGeom prst="ellipse">
            <a:avLst/>
          </a:prstGeom>
          <a:gradFill flip="none" rotWithShape="1">
            <a:gsLst>
              <a:gs pos="0">
                <a:schemeClr val="accent1"/>
              </a:gs>
              <a:gs pos="100000">
                <a:schemeClr val="accent2"/>
              </a:gs>
            </a:gsLst>
            <a:lin ang="10800000" scaled="1"/>
            <a:tileRect/>
          </a:gradFill>
          <a:ln>
            <a:noFill/>
          </a:ln>
          <a:effectLst>
            <a:outerShdw blurRad="762000" dist="254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360000" bIns="45720" numCol="1" spcCol="0" rtlCol="0" fromWordArt="0" anchor="ctr" anchorCtr="0" forceAA="0" compatLnSpc="1">
            <a:noAutofit/>
          </a:bodyPr>
          <a:p>
            <a:pPr algn="r" defTabSz="914400"/>
            <a:endParaRPr lang="zh-CN" altLang="en-US" sz="1400" b="1">
              <a:latin typeface="微软雅黑" panose="020B0503020204020204" charset="-122"/>
              <a:ea typeface="微软雅黑" panose="020B0503020204020204" charset="-122"/>
              <a:cs typeface="Open Sans" panose="020B0606030504020204" pitchFamily="34" charset="0"/>
              <a:sym typeface="微软雅黑" panose="020B0503020204020204" charset="-122"/>
            </a:endParaRPr>
          </a:p>
        </p:txBody>
      </p:sp>
      <p:sp>
        <p:nvSpPr>
          <p:cNvPr id="12" name="文本框 17"/>
          <p:cNvSpPr txBox="1"/>
          <p:nvPr/>
        </p:nvSpPr>
        <p:spPr>
          <a:xfrm>
            <a:off x="920115" y="381635"/>
            <a:ext cx="5474335" cy="460375"/>
          </a:xfrm>
          <a:prstGeom prst="rect">
            <a:avLst/>
          </a:prstGeom>
          <a:noFill/>
        </p:spPr>
        <p:txBody>
          <a:bodyPr wrap="square" rtlCol="0">
            <a:spAutoFit/>
          </a:bodyPr>
          <a:p>
            <a:pPr algn="just" fontAlgn="auto"/>
            <a:r>
              <a:rPr lang="en-US" sz="2400" spc="600" dirty="0">
                <a:solidFill>
                  <a:schemeClr val="tx1">
                    <a:lumMod val="75000"/>
                    <a:lumOff val="25000"/>
                  </a:schemeClr>
                </a:solidFill>
                <a:latin typeface="微软雅黑" panose="020B0503020204020204" charset="-122"/>
                <a:ea typeface="微软雅黑" panose="020B0503020204020204" charset="-122"/>
                <a:sym typeface="微软雅黑" panose="020B0503020204020204" charset="-122"/>
              </a:rPr>
              <a:t>1.4</a:t>
            </a:r>
            <a:r>
              <a:rPr lang="zh-CN" altLang="en-US" sz="2400" spc="600" dirty="0">
                <a:solidFill>
                  <a:schemeClr val="tx1">
                    <a:lumMod val="75000"/>
                    <a:lumOff val="25000"/>
                  </a:schemeClr>
                </a:solidFill>
                <a:latin typeface="微软雅黑" panose="020B0503020204020204" charset="-122"/>
                <a:ea typeface="微软雅黑" panose="020B0503020204020204" charset="-122"/>
                <a:sym typeface="微软雅黑" panose="020B0503020204020204" charset="-122"/>
              </a:rPr>
              <a:t>方法体系</a:t>
            </a:r>
            <a:endParaRPr lang="zh-CN" altLang="en-US" sz="2400" spc="600" dirty="0">
              <a:solidFill>
                <a:schemeClr val="tx1">
                  <a:lumMod val="75000"/>
                  <a:lumOff val="25000"/>
                </a:schemeClr>
              </a:solidFill>
              <a:latin typeface="微软雅黑" panose="020B0503020204020204" charset="-122"/>
              <a:ea typeface="微软雅黑" panose="020B0503020204020204" charset="-122"/>
              <a:sym typeface="微软雅黑" panose="020B0503020204020204" charset="-122"/>
            </a:endParaRPr>
          </a:p>
        </p:txBody>
      </p:sp>
      <p:sp>
        <p:nvSpPr>
          <p:cNvPr id="3" name="内容占位符 2"/>
          <p:cNvSpPr>
            <a:spLocks noGrp="1"/>
          </p:cNvSpPr>
          <p:nvPr/>
        </p:nvSpPr>
        <p:spPr>
          <a:xfrm>
            <a:off x="1579245" y="1357471"/>
            <a:ext cx="8229600" cy="59642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1800" noProof="1">
                <a:sym typeface="+mn-ea"/>
              </a:rPr>
              <a:t>强化学习：</a:t>
            </a:r>
            <a:r>
              <a:rPr lang="zh-CN" altLang="en-US" sz="1800" noProof="1"/>
              <a:t>环境互动，自主学习</a:t>
            </a:r>
            <a:endParaRPr lang="zh-CN" altLang="en-US" sz="1800" noProof="1"/>
          </a:p>
          <a:p>
            <a:pPr marL="0" indent="0">
              <a:buFontTx/>
              <a:buNone/>
            </a:pPr>
            <a:r>
              <a:rPr lang="zh-CN" altLang="en-US" sz="1800" noProof="1"/>
              <a:t>打游戏：吃到豆子加分，吃到怪物扣分</a:t>
            </a:r>
            <a:endParaRPr lang="zh-CN" altLang="en-US" sz="1800" noProof="1"/>
          </a:p>
          <a:p>
            <a:pPr marL="0" indent="0">
              <a:buFontTx/>
              <a:buNone/>
            </a:pPr>
            <a:r>
              <a:rPr lang="zh-CN" altLang="en-US" sz="1800" noProof="1">
                <a:cs typeface="Arial" panose="020B0604020202020204" pitchFamily="34" charset="0"/>
              </a:rPr>
              <a:t>↔ </a:t>
            </a:r>
            <a:r>
              <a:rPr lang="zh-CN" altLang="en-US" sz="1800" noProof="1"/>
              <a:t>环境对机器行为的反馈</a:t>
            </a:r>
            <a:endParaRPr lang="zh-CN" altLang="en-US" sz="1800" noProof="1"/>
          </a:p>
          <a:p>
            <a:pPr marL="0" indent="0">
              <a:buFontTx/>
              <a:buNone/>
            </a:pPr>
            <a:r>
              <a:rPr lang="zh-CN" altLang="en-US" sz="1800" noProof="1"/>
              <a:t>结果：</a:t>
            </a:r>
            <a:endParaRPr lang="zh-CN" altLang="en-US" sz="1800" noProof="1"/>
          </a:p>
          <a:p>
            <a:pPr marL="0" indent="0">
              <a:buFontTx/>
              <a:buNone/>
            </a:pPr>
            <a:r>
              <a:rPr lang="zh-CN" altLang="en-US" sz="1800" noProof="1"/>
              <a:t>玩家选择预期得分最高的路径</a:t>
            </a:r>
            <a:endParaRPr lang="zh-CN" altLang="en-US" sz="1800" noProof="1"/>
          </a:p>
          <a:p>
            <a:pPr marL="0" indent="0">
              <a:buFontTx/>
              <a:buNone/>
            </a:pPr>
            <a:r>
              <a:rPr lang="zh-CN" altLang="en-US" sz="1800" noProof="1">
                <a:cs typeface="Arial" panose="020B0604020202020204" pitchFamily="34" charset="0"/>
              </a:rPr>
              <a:t>↔ 机器选择最佳的决策</a:t>
            </a:r>
            <a:endParaRPr lang="zh-CN" altLang="en-US" sz="1800" noProof="1"/>
          </a:p>
          <a:p>
            <a:pPr marL="0" indent="0">
              <a:buFontTx/>
              <a:buNone/>
            </a:pPr>
            <a:endParaRPr lang="zh-CN" altLang="en-US" sz="1800" noProof="1"/>
          </a:p>
          <a:p>
            <a:r>
              <a:rPr lang="zh-CN" altLang="en-US" sz="1800" noProof="1">
                <a:sym typeface="+mn-ea"/>
              </a:rPr>
              <a:t>深度学习：算法有深度的学习</a:t>
            </a:r>
            <a:endParaRPr lang="zh-CN" altLang="en-US" sz="1800" noProof="1">
              <a:sym typeface="+mn-ea"/>
            </a:endParaRPr>
          </a:p>
          <a:p>
            <a:pPr marL="0" indent="0">
              <a:buFontTx/>
              <a:buNone/>
            </a:pPr>
            <a:r>
              <a:rPr lang="zh-CN" altLang="en-US" sz="1800" noProof="1">
                <a:sym typeface="+mn-ea"/>
              </a:rPr>
              <a:t>一层不够就两层</a:t>
            </a:r>
            <a:endParaRPr lang="zh-CN" altLang="en-US" sz="1800" noProof="1">
              <a:sym typeface="+mn-ea"/>
            </a:endParaRPr>
          </a:p>
          <a:p>
            <a:pPr marL="0" indent="0">
              <a:buFontTx/>
              <a:buNone/>
            </a:pPr>
            <a:endParaRPr lang="zh-CN" altLang="en-US" noProof="1"/>
          </a:p>
          <a:p>
            <a:endParaRPr lang="zh-CN" altLang="en-US" noProof="1"/>
          </a:p>
        </p:txBody>
      </p:sp>
      <p:pic>
        <p:nvPicPr>
          <p:cNvPr id="14339" name="图片 5"/>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190423" y="750570"/>
            <a:ext cx="2543175" cy="293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40" name="图片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52102" y="4250373"/>
            <a:ext cx="3621087" cy="197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mc:Choice xmlns:p14="http://schemas.microsoft.com/office/powerpoint/2010/main" Requires="p14">
      <p:transition spd="slow" p14:dur="1000" advTm="15000">
        <p:cover dir="d"/>
      </p:transition>
    </mc:Choice>
    <mc:Fallback>
      <p:transition spd="slow" advTm="15000">
        <p:cover dir="d"/>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5"/>
          <p:cNvSpPr/>
          <p:nvPr/>
        </p:nvSpPr>
        <p:spPr>
          <a:xfrm>
            <a:off x="492208" y="426058"/>
            <a:ext cx="324679" cy="324679"/>
          </a:xfrm>
          <a:prstGeom prst="ellipse">
            <a:avLst/>
          </a:prstGeom>
          <a:gradFill flip="none" rotWithShape="1">
            <a:gsLst>
              <a:gs pos="0">
                <a:schemeClr val="accent1"/>
              </a:gs>
              <a:gs pos="100000">
                <a:schemeClr val="accent2"/>
              </a:gs>
            </a:gsLst>
            <a:lin ang="10800000" scaled="1"/>
            <a:tileRect/>
          </a:gradFill>
          <a:ln>
            <a:noFill/>
          </a:ln>
          <a:effectLst>
            <a:outerShdw blurRad="762000" dist="254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360000" bIns="45720" numCol="1" spcCol="0" rtlCol="0" fromWordArt="0" anchor="ctr" anchorCtr="0" forceAA="0" compatLnSpc="1">
            <a:noAutofit/>
          </a:bodyPr>
          <a:p>
            <a:pPr algn="r" defTabSz="914400"/>
            <a:endParaRPr lang="zh-CN" altLang="en-US" sz="1400" b="1">
              <a:latin typeface="微软雅黑" panose="020B0503020204020204" charset="-122"/>
              <a:ea typeface="微软雅黑" panose="020B0503020204020204" charset="-122"/>
              <a:cs typeface="Open Sans" panose="020B0606030504020204" pitchFamily="34" charset="0"/>
              <a:sym typeface="微软雅黑" panose="020B0503020204020204" charset="-122"/>
            </a:endParaRPr>
          </a:p>
        </p:txBody>
      </p:sp>
      <p:sp>
        <p:nvSpPr>
          <p:cNvPr id="12" name="文本框 17"/>
          <p:cNvSpPr txBox="1"/>
          <p:nvPr/>
        </p:nvSpPr>
        <p:spPr>
          <a:xfrm>
            <a:off x="920115" y="381635"/>
            <a:ext cx="5474335" cy="460375"/>
          </a:xfrm>
          <a:prstGeom prst="rect">
            <a:avLst/>
          </a:prstGeom>
          <a:noFill/>
        </p:spPr>
        <p:txBody>
          <a:bodyPr wrap="square" rtlCol="0">
            <a:spAutoFit/>
          </a:bodyPr>
          <a:p>
            <a:pPr algn="just" fontAlgn="auto"/>
            <a:r>
              <a:rPr lang="en-US" sz="2400" spc="600" dirty="0">
                <a:solidFill>
                  <a:schemeClr val="tx1">
                    <a:lumMod val="75000"/>
                    <a:lumOff val="25000"/>
                  </a:schemeClr>
                </a:solidFill>
                <a:latin typeface="微软雅黑" panose="020B0503020204020204" charset="-122"/>
                <a:ea typeface="微软雅黑" panose="020B0503020204020204" charset="-122"/>
                <a:sym typeface="微软雅黑" panose="020B0503020204020204" charset="-122"/>
              </a:rPr>
              <a:t>1.4.1</a:t>
            </a:r>
            <a:r>
              <a:rPr lang="zh-CN" altLang="en-US" sz="2400" spc="600" dirty="0">
                <a:solidFill>
                  <a:schemeClr val="tx1">
                    <a:lumMod val="75000"/>
                    <a:lumOff val="25000"/>
                  </a:schemeClr>
                </a:solidFill>
                <a:latin typeface="微软雅黑" panose="020B0503020204020204" charset="-122"/>
                <a:ea typeface="微软雅黑" panose="020B0503020204020204" charset="-122"/>
                <a:sym typeface="微软雅黑" panose="020B0503020204020204" charset="-122"/>
              </a:rPr>
              <a:t>方法体系</a:t>
            </a:r>
            <a:r>
              <a:rPr lang="en-US" altLang="zh-CN" sz="2400" spc="600" dirty="0">
                <a:solidFill>
                  <a:schemeClr val="tx1">
                    <a:lumMod val="75000"/>
                    <a:lumOff val="25000"/>
                  </a:schemeClr>
                </a:solidFill>
                <a:latin typeface="微软雅黑" panose="020B0503020204020204" charset="-122"/>
                <a:ea typeface="微软雅黑" panose="020B0503020204020204" charset="-122"/>
                <a:sym typeface="微软雅黑" panose="020B0503020204020204" charset="-122"/>
              </a:rPr>
              <a:t>·</a:t>
            </a:r>
            <a:r>
              <a:rPr lang="zh-CN" altLang="en-US" sz="2400" spc="600" dirty="0">
                <a:solidFill>
                  <a:schemeClr val="tx1">
                    <a:lumMod val="75000"/>
                    <a:lumOff val="25000"/>
                  </a:schemeClr>
                </a:solidFill>
                <a:latin typeface="微软雅黑" panose="020B0503020204020204" charset="-122"/>
                <a:ea typeface="微软雅黑" panose="020B0503020204020204" charset="-122"/>
                <a:sym typeface="微软雅黑" panose="020B0503020204020204" charset="-122"/>
              </a:rPr>
              <a:t>监督学习</a:t>
            </a:r>
            <a:endParaRPr lang="zh-CN" altLang="en-US" sz="2400" spc="600" dirty="0">
              <a:solidFill>
                <a:schemeClr val="tx1">
                  <a:lumMod val="75000"/>
                  <a:lumOff val="25000"/>
                </a:schemeClr>
              </a:solidFill>
              <a:latin typeface="微软雅黑" panose="020B0503020204020204" charset="-122"/>
              <a:ea typeface="微软雅黑" panose="020B0503020204020204" charset="-122"/>
              <a:sym typeface="微软雅黑" panose="020B0503020204020204" charset="-122"/>
            </a:endParaRPr>
          </a:p>
        </p:txBody>
      </p:sp>
      <p:pic>
        <p:nvPicPr>
          <p:cNvPr id="15361" name="Picture" descr="image-20210205115351842"/>
          <p:cNvPicPr>
            <a:picLocks noGrp="1"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a:xfrm>
            <a:off x="2652395" y="982980"/>
            <a:ext cx="5744210" cy="531685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advTm="15000">
        <p:cover dir="d"/>
      </p:transition>
    </mc:Choice>
    <mc:Fallback>
      <p:transition spd="slow" advTm="15000">
        <p:cover dir="d"/>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5"/>
          <p:cNvSpPr/>
          <p:nvPr/>
        </p:nvSpPr>
        <p:spPr>
          <a:xfrm>
            <a:off x="492208" y="426058"/>
            <a:ext cx="324679" cy="324679"/>
          </a:xfrm>
          <a:prstGeom prst="ellipse">
            <a:avLst/>
          </a:prstGeom>
          <a:gradFill flip="none" rotWithShape="1">
            <a:gsLst>
              <a:gs pos="0">
                <a:schemeClr val="accent1"/>
              </a:gs>
              <a:gs pos="100000">
                <a:schemeClr val="accent2"/>
              </a:gs>
            </a:gsLst>
            <a:lin ang="10800000" scaled="1"/>
            <a:tileRect/>
          </a:gradFill>
          <a:ln>
            <a:noFill/>
          </a:ln>
          <a:effectLst>
            <a:outerShdw blurRad="762000" dist="254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360000" bIns="45720" numCol="1" spcCol="0" rtlCol="0" fromWordArt="0" anchor="ctr" anchorCtr="0" forceAA="0" compatLnSpc="1">
            <a:noAutofit/>
          </a:bodyPr>
          <a:p>
            <a:pPr algn="r" defTabSz="914400"/>
            <a:endParaRPr lang="zh-CN" altLang="en-US" sz="1400" b="1">
              <a:latin typeface="微软雅黑" panose="020B0503020204020204" charset="-122"/>
              <a:ea typeface="微软雅黑" panose="020B0503020204020204" charset="-122"/>
              <a:cs typeface="Open Sans" panose="020B0606030504020204" pitchFamily="34" charset="0"/>
              <a:sym typeface="微软雅黑" panose="020B0503020204020204" charset="-122"/>
            </a:endParaRPr>
          </a:p>
        </p:txBody>
      </p:sp>
      <p:sp>
        <p:nvSpPr>
          <p:cNvPr id="12" name="文本框 17"/>
          <p:cNvSpPr txBox="1"/>
          <p:nvPr/>
        </p:nvSpPr>
        <p:spPr>
          <a:xfrm>
            <a:off x="920115" y="381635"/>
            <a:ext cx="5474335" cy="460375"/>
          </a:xfrm>
          <a:prstGeom prst="rect">
            <a:avLst/>
          </a:prstGeom>
          <a:noFill/>
        </p:spPr>
        <p:txBody>
          <a:bodyPr wrap="square" rtlCol="0">
            <a:spAutoFit/>
          </a:bodyPr>
          <a:p>
            <a:pPr algn="just" fontAlgn="auto"/>
            <a:r>
              <a:rPr lang="en-US" sz="2400" spc="600" dirty="0">
                <a:solidFill>
                  <a:schemeClr val="tx1">
                    <a:lumMod val="75000"/>
                    <a:lumOff val="25000"/>
                  </a:schemeClr>
                </a:solidFill>
                <a:latin typeface="微软雅黑" panose="020B0503020204020204" charset="-122"/>
                <a:ea typeface="微软雅黑" panose="020B0503020204020204" charset="-122"/>
                <a:sym typeface="微软雅黑" panose="020B0503020204020204" charset="-122"/>
              </a:rPr>
              <a:t>1.4.1</a:t>
            </a:r>
            <a:r>
              <a:rPr lang="zh-CN" altLang="en-US" sz="2400" spc="600" dirty="0">
                <a:solidFill>
                  <a:schemeClr val="tx1">
                    <a:lumMod val="75000"/>
                    <a:lumOff val="25000"/>
                  </a:schemeClr>
                </a:solidFill>
                <a:latin typeface="微软雅黑" panose="020B0503020204020204" charset="-122"/>
                <a:ea typeface="微软雅黑" panose="020B0503020204020204" charset="-122"/>
                <a:sym typeface="微软雅黑" panose="020B0503020204020204" charset="-122"/>
              </a:rPr>
              <a:t>方法体系</a:t>
            </a:r>
            <a:r>
              <a:rPr lang="en-US" altLang="zh-CN" sz="2400" spc="600" dirty="0">
                <a:solidFill>
                  <a:schemeClr val="tx1">
                    <a:lumMod val="75000"/>
                    <a:lumOff val="25000"/>
                  </a:schemeClr>
                </a:solidFill>
                <a:latin typeface="微软雅黑" panose="020B0503020204020204" charset="-122"/>
                <a:ea typeface="微软雅黑" panose="020B0503020204020204" charset="-122"/>
                <a:sym typeface="微软雅黑" panose="020B0503020204020204" charset="-122"/>
              </a:rPr>
              <a:t>·</a:t>
            </a:r>
            <a:r>
              <a:rPr lang="zh-CN" altLang="en-US" sz="2400" spc="600" dirty="0">
                <a:solidFill>
                  <a:schemeClr val="tx1">
                    <a:lumMod val="75000"/>
                    <a:lumOff val="25000"/>
                  </a:schemeClr>
                </a:solidFill>
                <a:latin typeface="微软雅黑" panose="020B0503020204020204" charset="-122"/>
                <a:ea typeface="微软雅黑" panose="020B0503020204020204" charset="-122"/>
                <a:sym typeface="微软雅黑" panose="020B0503020204020204" charset="-122"/>
              </a:rPr>
              <a:t>监督学习</a:t>
            </a:r>
            <a:endParaRPr lang="zh-CN" altLang="en-US" sz="2400" spc="600" dirty="0">
              <a:solidFill>
                <a:schemeClr val="tx1">
                  <a:lumMod val="75000"/>
                  <a:lumOff val="25000"/>
                </a:schemeClr>
              </a:solidFill>
              <a:latin typeface="微软雅黑" panose="020B0503020204020204" charset="-122"/>
              <a:ea typeface="微软雅黑" panose="020B0503020204020204" charset="-122"/>
              <a:sym typeface="微软雅黑" panose="020B0503020204020204" charset="-122"/>
            </a:endParaRPr>
          </a:p>
        </p:txBody>
      </p:sp>
      <p:sp>
        <p:nvSpPr>
          <p:cNvPr id="16386" name="文本占位符 4"/>
          <p:cNvSpPr>
            <a:spLocks noGrp="1" noChangeArrowheads="1"/>
          </p:cNvSpPr>
          <p:nvPr/>
        </p:nvSpPr>
        <p:spPr>
          <a:xfrm>
            <a:off x="1726883" y="1840389"/>
            <a:ext cx="3654425" cy="823913"/>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zh-CN" altLang="en-US" sz="3200" b="1" dirty="0"/>
              <a:t>回归</a:t>
            </a:r>
            <a:endParaRPr lang="zh-CN" altLang="en-US" sz="3200" b="1" dirty="0"/>
          </a:p>
        </p:txBody>
      </p:sp>
      <p:sp>
        <p:nvSpPr>
          <p:cNvPr id="16388" name="文本占位符 6"/>
          <p:cNvSpPr>
            <a:spLocks noGrp="1" noChangeArrowheads="1"/>
          </p:cNvSpPr>
          <p:nvPr/>
        </p:nvSpPr>
        <p:spPr>
          <a:xfrm>
            <a:off x="6394133" y="1840389"/>
            <a:ext cx="3673475" cy="823913"/>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zh-CN" altLang="en-US" sz="3200" b="1" dirty="0"/>
              <a:t>分类</a:t>
            </a:r>
            <a:endParaRPr lang="zh-CN" altLang="en-US" sz="3200" b="1" dirty="0"/>
          </a:p>
        </p:txBody>
      </p:sp>
      <p:sp>
        <p:nvSpPr>
          <p:cNvPr id="6" name="内容占位符 5"/>
          <p:cNvSpPr>
            <a:spLocks noGrp="1"/>
          </p:cNvSpPr>
          <p:nvPr/>
        </p:nvSpPr>
        <p:spPr>
          <a:xfrm>
            <a:off x="1726883" y="2868295"/>
            <a:ext cx="3654425" cy="35242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1800" noProof="1">
                <a:latin typeface="微软雅黑" panose="020B0503020204020204" charset="-122"/>
                <a:ea typeface="微软雅黑" panose="020B0503020204020204" charset="-122"/>
                <a:cs typeface="微软雅黑" panose="020B0503020204020204" charset="-122"/>
              </a:rPr>
              <a:t>连续型目标变量</a:t>
            </a:r>
            <a:endParaRPr lang="zh-CN" altLang="en-US" sz="1800" noProof="1">
              <a:latin typeface="微软雅黑" panose="020B0503020204020204" charset="-122"/>
              <a:ea typeface="微软雅黑" panose="020B0503020204020204" charset="-122"/>
              <a:cs typeface="微软雅黑" panose="020B0503020204020204" charset="-122"/>
            </a:endParaRPr>
          </a:p>
          <a:p>
            <a:r>
              <a:rPr lang="zh-CN" altLang="en-US" sz="1800" noProof="1">
                <a:latin typeface="微软雅黑" panose="020B0503020204020204" charset="-122"/>
                <a:ea typeface="微软雅黑" panose="020B0503020204020204" charset="-122"/>
                <a:cs typeface="微软雅黑" panose="020B0503020204020204" charset="-122"/>
              </a:rPr>
              <a:t>自变量对因变量的影响</a:t>
            </a:r>
            <a:endParaRPr lang="zh-CN" altLang="en-US" sz="1800" noProof="1">
              <a:latin typeface="微软雅黑" panose="020B0503020204020204" charset="-122"/>
              <a:ea typeface="微软雅黑" panose="020B0503020204020204" charset="-122"/>
              <a:cs typeface="微软雅黑" panose="020B0503020204020204" charset="-122"/>
            </a:endParaRPr>
          </a:p>
          <a:p>
            <a:endParaRPr lang="zh-CN" altLang="en-US" sz="1800" noProof="1">
              <a:latin typeface="微软雅黑" panose="020B0503020204020204" charset="-122"/>
              <a:ea typeface="微软雅黑" panose="020B0503020204020204" charset="-122"/>
              <a:cs typeface="微软雅黑" panose="020B0503020204020204" charset="-122"/>
            </a:endParaRPr>
          </a:p>
          <a:p>
            <a:r>
              <a:rPr lang="en-US" altLang="zh-CN" sz="1800" noProof="1">
                <a:latin typeface="微软雅黑" panose="020B0503020204020204" charset="-122"/>
                <a:ea typeface="微软雅黑" panose="020B0503020204020204" charset="-122"/>
                <a:cs typeface="微软雅黑" panose="020B0503020204020204" charset="-122"/>
              </a:rPr>
              <a:t>e.g.</a:t>
            </a:r>
            <a:endParaRPr lang="en-US" altLang="zh-CN" sz="1800" noProof="1">
              <a:latin typeface="微软雅黑" panose="020B0503020204020204" charset="-122"/>
              <a:ea typeface="微软雅黑" panose="020B0503020204020204" charset="-122"/>
              <a:cs typeface="微软雅黑" panose="020B0503020204020204" charset="-122"/>
            </a:endParaRPr>
          </a:p>
          <a:p>
            <a:pPr marL="0" indent="0">
              <a:buFontTx/>
              <a:buNone/>
            </a:pPr>
            <a:r>
              <a:rPr lang="zh-CN" altLang="en-US" sz="1800" noProof="1">
                <a:latin typeface="微软雅黑" panose="020B0503020204020204" charset="-122"/>
                <a:ea typeface="微软雅黑" panose="020B0503020204020204" charset="-122"/>
                <a:cs typeface="微软雅黑" panose="020B0503020204020204" charset="-122"/>
              </a:rPr>
              <a:t>工资水平与年龄、性别、受教育程度、工作年限的关系</a:t>
            </a:r>
            <a:endParaRPr lang="zh-CN" altLang="en-US" sz="1800" noProof="1">
              <a:latin typeface="微软雅黑" panose="020B0503020204020204" charset="-122"/>
              <a:ea typeface="微软雅黑" panose="020B0503020204020204" charset="-122"/>
              <a:cs typeface="微软雅黑" panose="020B0503020204020204" charset="-122"/>
            </a:endParaRPr>
          </a:p>
          <a:p>
            <a:endParaRPr lang="zh-CN" altLang="en-US" sz="1800" noProof="1">
              <a:latin typeface="微软雅黑" panose="020B0503020204020204" charset="-122"/>
              <a:ea typeface="微软雅黑" panose="020B0503020204020204" charset="-122"/>
              <a:cs typeface="微软雅黑" panose="020B0503020204020204" charset="-122"/>
            </a:endParaRPr>
          </a:p>
        </p:txBody>
      </p:sp>
      <p:sp>
        <p:nvSpPr>
          <p:cNvPr id="8" name="内容占位符 7"/>
          <p:cNvSpPr>
            <a:spLocks noGrp="1"/>
          </p:cNvSpPr>
          <p:nvPr/>
        </p:nvSpPr>
        <p:spPr>
          <a:xfrm>
            <a:off x="6394133" y="2868295"/>
            <a:ext cx="3673475" cy="352425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1800" noProof="1">
                <a:latin typeface="微软雅黑" panose="020B0503020204020204" charset="-122"/>
                <a:ea typeface="微软雅黑" panose="020B0503020204020204" charset="-122"/>
                <a:cs typeface="微软雅黑" panose="020B0503020204020204" charset="-122"/>
              </a:rPr>
              <a:t>离散型目标变量</a:t>
            </a:r>
            <a:endParaRPr lang="zh-CN" altLang="en-US" sz="1800" noProof="1">
              <a:latin typeface="微软雅黑" panose="020B0503020204020204" charset="-122"/>
              <a:ea typeface="微软雅黑" panose="020B0503020204020204" charset="-122"/>
              <a:cs typeface="微软雅黑" panose="020B0503020204020204" charset="-122"/>
            </a:endParaRPr>
          </a:p>
          <a:p>
            <a:r>
              <a:rPr lang="zh-CN" altLang="en-US" sz="1800" noProof="1">
                <a:latin typeface="微软雅黑" panose="020B0503020204020204" charset="-122"/>
                <a:ea typeface="微软雅黑" panose="020B0503020204020204" charset="-122"/>
                <a:cs typeface="微软雅黑" panose="020B0503020204020204" charset="-122"/>
              </a:rPr>
              <a:t>数据本身的性质</a:t>
            </a:r>
            <a:endParaRPr lang="zh-CN" altLang="en-US" sz="1800" noProof="1">
              <a:latin typeface="微软雅黑" panose="020B0503020204020204" charset="-122"/>
              <a:ea typeface="微软雅黑" panose="020B0503020204020204" charset="-122"/>
              <a:cs typeface="微软雅黑" panose="020B0503020204020204" charset="-122"/>
            </a:endParaRPr>
          </a:p>
          <a:p>
            <a:endParaRPr lang="zh-CN" altLang="en-US" sz="1800" noProof="1">
              <a:latin typeface="微软雅黑" panose="020B0503020204020204" charset="-122"/>
              <a:ea typeface="微软雅黑" panose="020B0503020204020204" charset="-122"/>
              <a:cs typeface="微软雅黑" panose="020B0503020204020204" charset="-122"/>
            </a:endParaRPr>
          </a:p>
          <a:p>
            <a:r>
              <a:rPr lang="en-US" altLang="zh-CN" sz="1800" noProof="1">
                <a:latin typeface="微软雅黑" panose="020B0503020204020204" charset="-122"/>
                <a:ea typeface="微软雅黑" panose="020B0503020204020204" charset="-122"/>
                <a:cs typeface="微软雅黑" panose="020B0503020204020204" charset="-122"/>
              </a:rPr>
              <a:t>e.g.</a:t>
            </a:r>
            <a:endParaRPr lang="en-US" altLang="zh-CN" sz="1800" noProof="1">
              <a:latin typeface="微软雅黑" panose="020B0503020204020204" charset="-122"/>
              <a:ea typeface="微软雅黑" panose="020B0503020204020204" charset="-122"/>
              <a:cs typeface="微软雅黑" panose="020B0503020204020204" charset="-122"/>
            </a:endParaRPr>
          </a:p>
          <a:p>
            <a:pPr marL="0" indent="0">
              <a:buFontTx/>
              <a:buNone/>
            </a:pPr>
            <a:r>
              <a:rPr lang="zh-CN" altLang="en-US" sz="1800" noProof="1">
                <a:latin typeface="微软雅黑" panose="020B0503020204020204" charset="-122"/>
                <a:ea typeface="微软雅黑" panose="020B0503020204020204" charset="-122"/>
                <a:cs typeface="微软雅黑" panose="020B0503020204020204" charset="-122"/>
              </a:rPr>
              <a:t>训练集：</a:t>
            </a:r>
            <a:r>
              <a:rPr lang="en-US" altLang="zh-CN" sz="1800" noProof="1">
                <a:latin typeface="微软雅黑" panose="020B0503020204020204" charset="-122"/>
                <a:ea typeface="微软雅黑" panose="020B0503020204020204" charset="-122"/>
                <a:cs typeface="微软雅黑" panose="020B0503020204020204" charset="-122"/>
              </a:rPr>
              <a:t>100</a:t>
            </a:r>
            <a:r>
              <a:rPr lang="zh-CN" altLang="en-US" sz="1800" noProof="1">
                <a:latin typeface="微软雅黑" panose="020B0503020204020204" charset="-122"/>
                <a:ea typeface="微软雅黑" panose="020B0503020204020204" charset="-122"/>
                <a:cs typeface="微软雅黑" panose="020B0503020204020204" charset="-122"/>
              </a:rPr>
              <a:t>张带类别标签的小狗照片</a:t>
            </a:r>
            <a:endParaRPr lang="zh-CN" altLang="en-US" sz="1800" noProof="1">
              <a:latin typeface="微软雅黑" panose="020B0503020204020204" charset="-122"/>
              <a:ea typeface="微软雅黑" panose="020B0503020204020204" charset="-122"/>
              <a:cs typeface="微软雅黑" panose="020B0503020204020204" charset="-122"/>
            </a:endParaRPr>
          </a:p>
          <a:p>
            <a:pPr marL="0" indent="0">
              <a:buFontTx/>
              <a:buNone/>
            </a:pPr>
            <a:r>
              <a:rPr lang="zh-CN" altLang="en-US" sz="1800" noProof="1">
                <a:latin typeface="微软雅黑" panose="020B0503020204020204" charset="-122"/>
                <a:ea typeface="微软雅黑" panose="020B0503020204020204" charset="-122"/>
                <a:cs typeface="微软雅黑" panose="020B0503020204020204" charset="-122"/>
              </a:rPr>
              <a:t>目标：模型可以对未知品种小狗判断类别</a:t>
            </a:r>
            <a:endParaRPr lang="zh-CN" altLang="en-US" sz="1800" noProof="1">
              <a:latin typeface="微软雅黑" panose="020B0503020204020204" charset="-122"/>
              <a:ea typeface="微软雅黑" panose="020B0503020204020204" charset="-122"/>
              <a:cs typeface="微软雅黑" panose="020B0503020204020204" charset="-122"/>
            </a:endParaRPr>
          </a:p>
          <a:p>
            <a:pPr marL="0" indent="0">
              <a:buFontTx/>
              <a:buNone/>
            </a:pPr>
            <a:endParaRPr lang="zh-CN" altLang="en-US" sz="1800" noProof="1">
              <a:latin typeface="微软雅黑" panose="020B0503020204020204" charset="-122"/>
              <a:ea typeface="微软雅黑" panose="020B0503020204020204" charset="-122"/>
              <a:cs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slow" p14:dur="1000" advTm="15000">
        <p:cover dir="d"/>
      </p:transition>
    </mc:Choice>
    <mc:Fallback>
      <p:transition spd="slow" advTm="15000">
        <p:cover dir="d"/>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5"/>
          <p:cNvSpPr/>
          <p:nvPr/>
        </p:nvSpPr>
        <p:spPr>
          <a:xfrm>
            <a:off x="492208" y="426058"/>
            <a:ext cx="324679" cy="324679"/>
          </a:xfrm>
          <a:prstGeom prst="ellipse">
            <a:avLst/>
          </a:prstGeom>
          <a:gradFill flip="none" rotWithShape="1">
            <a:gsLst>
              <a:gs pos="0">
                <a:schemeClr val="accent1"/>
              </a:gs>
              <a:gs pos="100000">
                <a:schemeClr val="accent2"/>
              </a:gs>
            </a:gsLst>
            <a:lin ang="10800000" scaled="1"/>
            <a:tileRect/>
          </a:gradFill>
          <a:ln>
            <a:noFill/>
          </a:ln>
          <a:effectLst>
            <a:outerShdw blurRad="762000" dist="254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360000" bIns="45720" numCol="1" spcCol="0" rtlCol="0" fromWordArt="0" anchor="ctr" anchorCtr="0" forceAA="0" compatLnSpc="1">
            <a:noAutofit/>
          </a:bodyPr>
          <a:p>
            <a:pPr algn="r" defTabSz="914400"/>
            <a:endParaRPr lang="zh-CN" altLang="en-US" sz="1400" b="1">
              <a:latin typeface="微软雅黑" panose="020B0503020204020204" charset="-122"/>
              <a:ea typeface="微软雅黑" panose="020B0503020204020204" charset="-122"/>
              <a:cs typeface="Open Sans" panose="020B0606030504020204" pitchFamily="34" charset="0"/>
              <a:sym typeface="微软雅黑" panose="020B0503020204020204" charset="-122"/>
            </a:endParaRPr>
          </a:p>
        </p:txBody>
      </p:sp>
      <p:sp>
        <p:nvSpPr>
          <p:cNvPr id="12" name="文本框 17"/>
          <p:cNvSpPr txBox="1"/>
          <p:nvPr/>
        </p:nvSpPr>
        <p:spPr>
          <a:xfrm>
            <a:off x="920115" y="381635"/>
            <a:ext cx="6823075" cy="460375"/>
          </a:xfrm>
          <a:prstGeom prst="rect">
            <a:avLst/>
          </a:prstGeom>
          <a:noFill/>
        </p:spPr>
        <p:txBody>
          <a:bodyPr wrap="square" rtlCol="0">
            <a:spAutoFit/>
          </a:bodyPr>
          <a:p>
            <a:pPr algn="just" fontAlgn="auto"/>
            <a:r>
              <a:rPr lang="en-US" sz="2400" spc="600" dirty="0">
                <a:solidFill>
                  <a:schemeClr val="tx1">
                    <a:lumMod val="75000"/>
                    <a:lumOff val="25000"/>
                  </a:schemeClr>
                </a:solidFill>
                <a:latin typeface="微软雅黑" panose="020B0503020204020204" charset="-122"/>
                <a:ea typeface="微软雅黑" panose="020B0503020204020204" charset="-122"/>
                <a:sym typeface="微软雅黑" panose="020B0503020204020204" charset="-122"/>
              </a:rPr>
              <a:t>1.4.1</a:t>
            </a:r>
            <a:r>
              <a:rPr lang="zh-CN" altLang="en-US" sz="2400" spc="600" dirty="0">
                <a:solidFill>
                  <a:schemeClr val="tx1">
                    <a:lumMod val="75000"/>
                    <a:lumOff val="25000"/>
                  </a:schemeClr>
                </a:solidFill>
                <a:latin typeface="微软雅黑" panose="020B0503020204020204" charset="-122"/>
                <a:ea typeface="微软雅黑" panose="020B0503020204020204" charset="-122"/>
                <a:sym typeface="微软雅黑" panose="020B0503020204020204" charset="-122"/>
              </a:rPr>
              <a:t>方法体系</a:t>
            </a:r>
            <a:r>
              <a:rPr lang="en-US" altLang="zh-CN" sz="2400" spc="600" dirty="0">
                <a:solidFill>
                  <a:schemeClr val="tx1">
                    <a:lumMod val="75000"/>
                    <a:lumOff val="25000"/>
                  </a:schemeClr>
                </a:solidFill>
                <a:latin typeface="微软雅黑" panose="020B0503020204020204" charset="-122"/>
                <a:ea typeface="微软雅黑" panose="020B0503020204020204" charset="-122"/>
                <a:sym typeface="微软雅黑" panose="020B0503020204020204" charset="-122"/>
              </a:rPr>
              <a:t>·</a:t>
            </a:r>
            <a:r>
              <a:rPr lang="zh-CN" altLang="en-US" sz="2400" spc="600" dirty="0">
                <a:solidFill>
                  <a:schemeClr val="tx1">
                    <a:lumMod val="75000"/>
                    <a:lumOff val="25000"/>
                  </a:schemeClr>
                </a:solidFill>
                <a:latin typeface="微软雅黑" panose="020B0503020204020204" charset="-122"/>
                <a:ea typeface="微软雅黑" panose="020B0503020204020204" charset="-122"/>
                <a:sym typeface="微软雅黑" panose="020B0503020204020204" charset="-122"/>
              </a:rPr>
              <a:t>监督学习</a:t>
            </a:r>
            <a:endParaRPr lang="zh-CN" altLang="en-US" sz="2400" spc="600" dirty="0">
              <a:solidFill>
                <a:schemeClr val="tx1">
                  <a:lumMod val="75000"/>
                  <a:lumOff val="25000"/>
                </a:schemeClr>
              </a:solidFill>
              <a:latin typeface="微软雅黑" panose="020B0503020204020204" charset="-122"/>
              <a:ea typeface="微软雅黑" panose="020B0503020204020204" charset="-122"/>
              <a:sym typeface="微软雅黑" panose="020B0503020204020204" charset="-122"/>
            </a:endParaRPr>
          </a:p>
        </p:txBody>
      </p:sp>
      <p:sp>
        <p:nvSpPr>
          <p:cNvPr id="17410" name="文本占位符 2"/>
          <p:cNvSpPr>
            <a:spLocks noGrp="1" noChangeArrowheads="1"/>
          </p:cNvSpPr>
          <p:nvPr/>
        </p:nvSpPr>
        <p:spPr>
          <a:xfrm>
            <a:off x="1554163" y="1479709"/>
            <a:ext cx="3654425" cy="823912"/>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zh-CN" altLang="en-US" sz="2800" dirty="0"/>
              <a:t>判别模型</a:t>
            </a:r>
            <a:endParaRPr lang="zh-CN" altLang="en-US" sz="2800" dirty="0"/>
          </a:p>
        </p:txBody>
      </p:sp>
      <p:sp>
        <p:nvSpPr>
          <p:cNvPr id="17412" name="文本占位符 4"/>
          <p:cNvSpPr>
            <a:spLocks noGrp="1" noChangeArrowheads="1"/>
          </p:cNvSpPr>
          <p:nvPr/>
        </p:nvSpPr>
        <p:spPr>
          <a:xfrm>
            <a:off x="6409373" y="1480344"/>
            <a:ext cx="3673475" cy="823912"/>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zh-CN" altLang="en-US" sz="2800" dirty="0"/>
              <a:t>生成模型</a:t>
            </a:r>
            <a:endParaRPr lang="zh-CN" altLang="en-US" sz="2800" dirty="0"/>
          </a:p>
        </p:txBody>
      </p:sp>
      <p:sp>
        <p:nvSpPr>
          <p:cNvPr id="2" name="内容占位符 3"/>
          <p:cNvSpPr>
            <a:spLocks noGrp="1"/>
          </p:cNvSpPr>
          <p:nvPr/>
        </p:nvSpPr>
        <p:spPr>
          <a:xfrm>
            <a:off x="1554163" y="2523649"/>
            <a:ext cx="3654425" cy="42021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1800" noProof="1"/>
              <a:t>直接判别：非概率模型；概率判别模型（条件概率）</a:t>
            </a:r>
            <a:endParaRPr lang="zh-CN" altLang="en-US" sz="1800" noProof="1"/>
          </a:p>
          <a:p>
            <a:endParaRPr lang="zh-CN" altLang="en-US" sz="1800" noProof="1"/>
          </a:p>
          <a:p>
            <a:r>
              <a:rPr lang="zh-CN" altLang="en-US" sz="1800" noProof="1"/>
              <a:t>优势：</a:t>
            </a:r>
            <a:endParaRPr lang="zh-CN" altLang="en-US" sz="1800" noProof="1"/>
          </a:p>
          <a:p>
            <a:pPr marL="0" indent="0">
              <a:buFontTx/>
              <a:buNone/>
            </a:pPr>
            <a:r>
              <a:rPr lang="zh-CN" altLang="en-US" sz="1800" noProof="1"/>
              <a:t>当隐含数据分布高度复杂（如：文本、图像、视频），效果优良</a:t>
            </a:r>
            <a:endParaRPr lang="zh-CN" altLang="en-US" sz="1800" noProof="1"/>
          </a:p>
        </p:txBody>
      </p:sp>
      <p:sp>
        <p:nvSpPr>
          <p:cNvPr id="3" name="内容占位符 5"/>
          <p:cNvSpPr>
            <a:spLocks noGrp="1"/>
          </p:cNvSpPr>
          <p:nvPr/>
        </p:nvSpPr>
        <p:spPr>
          <a:xfrm>
            <a:off x="6534468" y="2426494"/>
            <a:ext cx="3673475" cy="420211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1800" noProof="1"/>
              <a:t>间接判别：联合概率</a:t>
            </a:r>
            <a:endParaRPr lang="zh-CN" altLang="en-US" sz="1800" noProof="1"/>
          </a:p>
          <a:p>
            <a:pPr marL="0" indent="0">
              <a:buFontTx/>
              <a:buNone/>
            </a:pPr>
            <a:r>
              <a:rPr lang="zh-CN" altLang="en-US" sz="1800" noProof="1"/>
              <a:t>e.g.  X为数据，Yi为类别</a:t>
            </a:r>
            <a:endParaRPr lang="zh-CN" altLang="en-US" sz="1800" noProof="1"/>
          </a:p>
          <a:p>
            <a:pPr marL="0" indent="0">
              <a:buFontTx/>
              <a:buNone/>
            </a:pPr>
            <a:r>
              <a:rPr lang="zh-CN" altLang="en-US" sz="1800" noProof="1"/>
              <a:t>若P(X,Y1)&gt;P(X,Y2),则判归Y2类</a:t>
            </a:r>
            <a:endParaRPr lang="zh-CN" altLang="en-US" sz="1800" noProof="1"/>
          </a:p>
          <a:p>
            <a:r>
              <a:rPr lang="zh-CN" altLang="en-US" sz="1800" noProof="1"/>
              <a:t>优势</a:t>
            </a:r>
            <a:endParaRPr lang="zh-CN" altLang="en-US" sz="1800" noProof="1"/>
          </a:p>
          <a:p>
            <a:pPr marL="914400" lvl="1" indent="-457200">
              <a:buFontTx/>
              <a:buAutoNum type="arabicPeriod"/>
            </a:pPr>
            <a:r>
              <a:rPr lang="zh-CN" altLang="en-US" sz="1800" noProof="1"/>
              <a:t>存在变量缺失时，效果较好，且具有较好的诊断效果</a:t>
            </a:r>
            <a:endParaRPr lang="zh-CN" altLang="en-US" sz="1800" noProof="1"/>
          </a:p>
          <a:p>
            <a:pPr marL="914400" lvl="1" indent="-457200">
              <a:buFontTx/>
              <a:buAutoNum type="arabicPeriod"/>
            </a:pPr>
            <a:r>
              <a:rPr lang="zh-CN" altLang="en-US" sz="1800" noProof="1">
                <a:sym typeface="+mn-ea"/>
              </a:rPr>
              <a:t>便于添加先验信息</a:t>
            </a:r>
            <a:endParaRPr lang="zh-CN" altLang="en-US" sz="1800" noProof="1"/>
          </a:p>
          <a:p>
            <a:pPr marL="457200" lvl="1" indent="0">
              <a:buFontTx/>
              <a:buNone/>
            </a:pPr>
            <a:endParaRPr lang="zh-CN" altLang="en-US" sz="2400" noProof="1"/>
          </a:p>
          <a:p>
            <a:endParaRPr lang="zh-CN" altLang="en-US" sz="2400" noProof="1"/>
          </a:p>
        </p:txBody>
      </p:sp>
      <p:sp>
        <p:nvSpPr>
          <p:cNvPr id="7" name="文本框 6"/>
          <p:cNvSpPr txBox="1"/>
          <p:nvPr/>
        </p:nvSpPr>
        <p:spPr>
          <a:xfrm>
            <a:off x="1208723" y="1019175"/>
            <a:ext cx="3380740" cy="460375"/>
          </a:xfrm>
          <a:prstGeom prst="rect">
            <a:avLst/>
          </a:prstGeom>
          <a:noFill/>
        </p:spPr>
        <p:txBody>
          <a:bodyPr wrap="none" rtlCol="0" anchor="t">
            <a:spAutoFit/>
          </a:bodyPr>
          <a:p>
            <a:pPr algn="just" fontAlgn="auto"/>
            <a:r>
              <a:rPr lang="zh-CN" altLang="en-US" sz="2400" spc="600" dirty="0">
                <a:solidFill>
                  <a:schemeClr val="tx1">
                    <a:lumMod val="75000"/>
                    <a:lumOff val="25000"/>
                  </a:schemeClr>
                </a:solidFill>
                <a:latin typeface="微软雅黑" panose="020B0503020204020204" charset="-122"/>
                <a:ea typeface="微软雅黑" panose="020B0503020204020204" charset="-122"/>
                <a:sym typeface="微软雅黑" panose="020B0503020204020204" charset="-122"/>
              </a:rPr>
              <a:t>监督学习</a:t>
            </a:r>
            <a:r>
              <a:rPr lang="en-US" altLang="zh-CN" sz="2400" spc="600" dirty="0">
                <a:solidFill>
                  <a:schemeClr val="tx1">
                    <a:lumMod val="75000"/>
                    <a:lumOff val="25000"/>
                  </a:schemeClr>
                </a:solidFill>
                <a:latin typeface="微软雅黑" panose="020B0503020204020204" charset="-122"/>
                <a:ea typeface="微软雅黑" panose="020B0503020204020204" charset="-122"/>
                <a:sym typeface="微软雅黑" panose="020B0503020204020204" charset="-122"/>
              </a:rPr>
              <a:t>·</a:t>
            </a:r>
            <a:r>
              <a:rPr lang="zh-CN" altLang="en-US" sz="2400" spc="600" dirty="0">
                <a:solidFill>
                  <a:schemeClr val="tx1">
                    <a:lumMod val="75000"/>
                    <a:lumOff val="25000"/>
                  </a:schemeClr>
                </a:solidFill>
                <a:latin typeface="微软雅黑" panose="020B0503020204020204" charset="-122"/>
                <a:ea typeface="微软雅黑" panose="020B0503020204020204" charset="-122"/>
                <a:sym typeface="微软雅黑" panose="020B0503020204020204" charset="-122"/>
              </a:rPr>
              <a:t>分类模型</a:t>
            </a:r>
            <a:endParaRPr lang="zh-CN" altLang="en-US" sz="2400"/>
          </a:p>
        </p:txBody>
      </p:sp>
      <p:pic>
        <p:nvPicPr>
          <p:cNvPr id="6" name="图片 5"/>
          <p:cNvPicPr>
            <a:picLocks noChangeAspect="1"/>
          </p:cNvPicPr>
          <p:nvPr/>
        </p:nvPicPr>
        <p:blipFill>
          <a:blip r:embed="rId1"/>
          <a:stretch>
            <a:fillRect/>
          </a:stretch>
        </p:blipFill>
        <p:spPr>
          <a:xfrm>
            <a:off x="2106930" y="1545590"/>
            <a:ext cx="7223760" cy="50831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advTm="15000">
        <p:cover dir="d"/>
      </p:transition>
    </mc:Choice>
    <mc:Fallback>
      <p:transition spd="slow" advTm="15000">
        <p:cover dir="d"/>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p:tgtEl>
                                          <p:spTgt spid="6"/>
                                        </p:tgtEl>
                                        <p:attrNameLst>
                                          <p:attrName>ppt_y</p:attrName>
                                        </p:attrNameLst>
                                      </p:cBhvr>
                                      <p:tavLst>
                                        <p:tav tm="0">
                                          <p:val>
                                            <p:strVal val="#ppt_y+#ppt_h*1.125000"/>
                                          </p:val>
                                        </p:tav>
                                        <p:tav tm="100000">
                                          <p:val>
                                            <p:strVal val="#ppt_y"/>
                                          </p:val>
                                        </p:tav>
                                      </p:tavLst>
                                    </p:anim>
                                    <p:animEffect transition="in" filter="wipe(up)">
                                      <p:cBhvr>
                                        <p:cTn id="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5"/>
          <p:cNvSpPr/>
          <p:nvPr/>
        </p:nvSpPr>
        <p:spPr>
          <a:xfrm>
            <a:off x="492208" y="426058"/>
            <a:ext cx="324679" cy="324679"/>
          </a:xfrm>
          <a:prstGeom prst="ellipse">
            <a:avLst/>
          </a:prstGeom>
          <a:gradFill flip="none" rotWithShape="1">
            <a:gsLst>
              <a:gs pos="0">
                <a:schemeClr val="accent1"/>
              </a:gs>
              <a:gs pos="100000">
                <a:schemeClr val="accent2"/>
              </a:gs>
            </a:gsLst>
            <a:lin ang="10800000" scaled="1"/>
            <a:tileRect/>
          </a:gradFill>
          <a:ln>
            <a:noFill/>
          </a:ln>
          <a:effectLst>
            <a:outerShdw blurRad="762000" dist="254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360000" bIns="45720" numCol="1" spcCol="0" rtlCol="0" fromWordArt="0" anchor="ctr" anchorCtr="0" forceAA="0" compatLnSpc="1">
            <a:noAutofit/>
          </a:bodyPr>
          <a:p>
            <a:pPr algn="r" defTabSz="914400"/>
            <a:endParaRPr lang="zh-CN" altLang="en-US" sz="1400" b="1">
              <a:latin typeface="微软雅黑" panose="020B0503020204020204" charset="-122"/>
              <a:ea typeface="微软雅黑" panose="020B0503020204020204" charset="-122"/>
              <a:cs typeface="Open Sans" panose="020B0606030504020204" pitchFamily="34" charset="0"/>
              <a:sym typeface="微软雅黑" panose="020B0503020204020204" charset="-122"/>
            </a:endParaRPr>
          </a:p>
        </p:txBody>
      </p:sp>
      <p:sp>
        <p:nvSpPr>
          <p:cNvPr id="12" name="文本框 17"/>
          <p:cNvSpPr txBox="1"/>
          <p:nvPr/>
        </p:nvSpPr>
        <p:spPr>
          <a:xfrm>
            <a:off x="920115" y="381635"/>
            <a:ext cx="6823075" cy="460375"/>
          </a:xfrm>
          <a:prstGeom prst="rect">
            <a:avLst/>
          </a:prstGeom>
          <a:noFill/>
        </p:spPr>
        <p:txBody>
          <a:bodyPr wrap="square" rtlCol="0">
            <a:spAutoFit/>
          </a:bodyPr>
          <a:p>
            <a:pPr algn="just" fontAlgn="auto"/>
            <a:r>
              <a:rPr lang="en-US" sz="2400" spc="600" dirty="0">
                <a:solidFill>
                  <a:schemeClr val="tx1">
                    <a:lumMod val="75000"/>
                    <a:lumOff val="25000"/>
                  </a:schemeClr>
                </a:solidFill>
                <a:latin typeface="微软雅黑" panose="020B0503020204020204" charset="-122"/>
                <a:ea typeface="微软雅黑" panose="020B0503020204020204" charset="-122"/>
                <a:sym typeface="微软雅黑" panose="020B0503020204020204" charset="-122"/>
              </a:rPr>
              <a:t>1.4.1</a:t>
            </a:r>
            <a:r>
              <a:rPr lang="zh-CN" altLang="en-US" sz="2400" spc="600" dirty="0">
                <a:solidFill>
                  <a:schemeClr val="tx1">
                    <a:lumMod val="75000"/>
                    <a:lumOff val="25000"/>
                  </a:schemeClr>
                </a:solidFill>
                <a:latin typeface="微软雅黑" panose="020B0503020204020204" charset="-122"/>
                <a:ea typeface="微软雅黑" panose="020B0503020204020204" charset="-122"/>
                <a:sym typeface="微软雅黑" panose="020B0503020204020204" charset="-122"/>
              </a:rPr>
              <a:t>方法体系</a:t>
            </a:r>
            <a:r>
              <a:rPr lang="en-US" altLang="zh-CN" sz="2400" spc="600" dirty="0">
                <a:solidFill>
                  <a:schemeClr val="tx1">
                    <a:lumMod val="75000"/>
                    <a:lumOff val="25000"/>
                  </a:schemeClr>
                </a:solidFill>
                <a:latin typeface="微软雅黑" panose="020B0503020204020204" charset="-122"/>
                <a:ea typeface="微软雅黑" panose="020B0503020204020204" charset="-122"/>
                <a:sym typeface="微软雅黑" panose="020B0503020204020204" charset="-122"/>
              </a:rPr>
              <a:t>·</a:t>
            </a:r>
            <a:r>
              <a:rPr lang="zh-CN" altLang="en-US" sz="2400" spc="600" dirty="0">
                <a:solidFill>
                  <a:schemeClr val="tx1">
                    <a:lumMod val="75000"/>
                    <a:lumOff val="25000"/>
                  </a:schemeClr>
                </a:solidFill>
                <a:latin typeface="微软雅黑" panose="020B0503020204020204" charset="-122"/>
                <a:ea typeface="微软雅黑" panose="020B0503020204020204" charset="-122"/>
                <a:sym typeface="微软雅黑" panose="020B0503020204020204" charset="-122"/>
              </a:rPr>
              <a:t>监督学习</a:t>
            </a:r>
            <a:endParaRPr lang="en-US" altLang="zh-CN" sz="2400" spc="600" dirty="0">
              <a:solidFill>
                <a:schemeClr val="tx1">
                  <a:lumMod val="75000"/>
                  <a:lumOff val="25000"/>
                </a:schemeClr>
              </a:solidFill>
              <a:latin typeface="微软雅黑" panose="020B0503020204020204" charset="-122"/>
              <a:ea typeface="微软雅黑" panose="020B0503020204020204" charset="-122"/>
              <a:sym typeface="微软雅黑" panose="020B0503020204020204" charset="-122"/>
            </a:endParaRPr>
          </a:p>
        </p:txBody>
      </p:sp>
      <p:sp>
        <p:nvSpPr>
          <p:cNvPr id="6" name="文本框 5"/>
          <p:cNvSpPr txBox="1"/>
          <p:nvPr/>
        </p:nvSpPr>
        <p:spPr>
          <a:xfrm>
            <a:off x="1635760" y="1193800"/>
            <a:ext cx="6107430" cy="460375"/>
          </a:xfrm>
          <a:prstGeom prst="rect">
            <a:avLst/>
          </a:prstGeom>
          <a:noFill/>
        </p:spPr>
        <p:txBody>
          <a:bodyPr wrap="square" rtlCol="0">
            <a:spAutoFit/>
          </a:bodyPr>
          <a:p>
            <a:r>
              <a:rPr lang="zh-CN" altLang="en-US" sz="2400"/>
              <a:t>贴标签这个老大难</a:t>
            </a:r>
            <a:endParaRPr lang="zh-CN" altLang="en-US" sz="2400"/>
          </a:p>
        </p:txBody>
      </p:sp>
      <p:pic>
        <p:nvPicPr>
          <p:cNvPr id="18437" name="Picture" descr="最享受&amp;最讨厌"/>
          <p:cNvPicPr>
            <a:picLocks noGrp="1"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a:xfrm>
            <a:off x="1895475" y="1838960"/>
            <a:ext cx="8401050" cy="47561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advTm="15000">
        <p:cover dir="d"/>
      </p:transition>
    </mc:Choice>
    <mc:Fallback>
      <p:transition spd="slow" advTm="15000">
        <p:cover dir="d"/>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5"/>
          <p:cNvSpPr/>
          <p:nvPr/>
        </p:nvSpPr>
        <p:spPr>
          <a:xfrm>
            <a:off x="492208" y="426058"/>
            <a:ext cx="324679" cy="324679"/>
          </a:xfrm>
          <a:prstGeom prst="ellipse">
            <a:avLst/>
          </a:prstGeom>
          <a:gradFill flip="none" rotWithShape="1">
            <a:gsLst>
              <a:gs pos="0">
                <a:schemeClr val="accent1"/>
              </a:gs>
              <a:gs pos="100000">
                <a:schemeClr val="accent2"/>
              </a:gs>
            </a:gsLst>
            <a:lin ang="10800000" scaled="1"/>
            <a:tileRect/>
          </a:gradFill>
          <a:ln>
            <a:noFill/>
          </a:ln>
          <a:effectLst>
            <a:outerShdw blurRad="762000" dist="254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360000" bIns="45720" numCol="1" spcCol="0" rtlCol="0" fromWordArt="0" anchor="ctr" anchorCtr="0" forceAA="0" compatLnSpc="1">
            <a:noAutofit/>
          </a:bodyPr>
          <a:p>
            <a:pPr algn="r" defTabSz="914400"/>
            <a:endParaRPr lang="zh-CN" altLang="en-US" sz="1400" b="1">
              <a:latin typeface="微软雅黑" panose="020B0503020204020204" charset="-122"/>
              <a:ea typeface="微软雅黑" panose="020B0503020204020204" charset="-122"/>
              <a:cs typeface="Open Sans" panose="020B0606030504020204" pitchFamily="34" charset="0"/>
              <a:sym typeface="微软雅黑" panose="020B0503020204020204" charset="-122"/>
            </a:endParaRPr>
          </a:p>
        </p:txBody>
      </p:sp>
      <p:sp>
        <p:nvSpPr>
          <p:cNvPr id="12" name="文本框 17"/>
          <p:cNvSpPr txBox="1"/>
          <p:nvPr/>
        </p:nvSpPr>
        <p:spPr>
          <a:xfrm>
            <a:off x="920115" y="381635"/>
            <a:ext cx="6823075" cy="460375"/>
          </a:xfrm>
          <a:prstGeom prst="rect">
            <a:avLst/>
          </a:prstGeom>
          <a:noFill/>
        </p:spPr>
        <p:txBody>
          <a:bodyPr wrap="square" rtlCol="0">
            <a:spAutoFit/>
          </a:bodyPr>
          <a:p>
            <a:pPr algn="just" fontAlgn="auto"/>
            <a:r>
              <a:rPr lang="en-US" sz="2400" spc="600" dirty="0">
                <a:solidFill>
                  <a:schemeClr val="tx1">
                    <a:lumMod val="75000"/>
                    <a:lumOff val="25000"/>
                  </a:schemeClr>
                </a:solidFill>
                <a:latin typeface="微软雅黑" panose="020B0503020204020204" charset="-122"/>
                <a:ea typeface="微软雅黑" panose="020B0503020204020204" charset="-122"/>
                <a:sym typeface="微软雅黑" panose="020B0503020204020204" charset="-122"/>
              </a:rPr>
              <a:t>1.4.1</a:t>
            </a:r>
            <a:r>
              <a:rPr lang="zh-CN" altLang="en-US" sz="2400" spc="600" dirty="0">
                <a:solidFill>
                  <a:schemeClr val="tx1">
                    <a:lumMod val="75000"/>
                    <a:lumOff val="25000"/>
                  </a:schemeClr>
                </a:solidFill>
                <a:latin typeface="微软雅黑" panose="020B0503020204020204" charset="-122"/>
                <a:ea typeface="微软雅黑" panose="020B0503020204020204" charset="-122"/>
                <a:sym typeface="微软雅黑" panose="020B0503020204020204" charset="-122"/>
              </a:rPr>
              <a:t>方法体系</a:t>
            </a:r>
            <a:r>
              <a:rPr lang="en-US" altLang="zh-CN" sz="2400" spc="600" dirty="0">
                <a:solidFill>
                  <a:schemeClr val="tx1">
                    <a:lumMod val="75000"/>
                    <a:lumOff val="25000"/>
                  </a:schemeClr>
                </a:solidFill>
                <a:latin typeface="微软雅黑" panose="020B0503020204020204" charset="-122"/>
                <a:ea typeface="微软雅黑" panose="020B0503020204020204" charset="-122"/>
                <a:sym typeface="微软雅黑" panose="020B0503020204020204" charset="-122"/>
              </a:rPr>
              <a:t>·</a:t>
            </a:r>
            <a:r>
              <a:rPr lang="zh-CN" altLang="en-US" sz="2400" spc="600" dirty="0">
                <a:solidFill>
                  <a:schemeClr val="tx1">
                    <a:lumMod val="75000"/>
                    <a:lumOff val="25000"/>
                  </a:schemeClr>
                </a:solidFill>
                <a:latin typeface="微软雅黑" panose="020B0503020204020204" charset="-122"/>
                <a:ea typeface="微软雅黑" panose="020B0503020204020204" charset="-122"/>
                <a:sym typeface="微软雅黑" panose="020B0503020204020204" charset="-122"/>
              </a:rPr>
              <a:t>监督学习</a:t>
            </a:r>
            <a:endParaRPr lang="en-US" altLang="zh-CN" sz="2400" spc="600" dirty="0">
              <a:solidFill>
                <a:schemeClr val="tx1">
                  <a:lumMod val="75000"/>
                  <a:lumOff val="25000"/>
                </a:schemeClr>
              </a:solidFill>
              <a:latin typeface="微软雅黑" panose="020B0503020204020204" charset="-122"/>
              <a:ea typeface="微软雅黑" panose="020B0503020204020204" charset="-122"/>
              <a:sym typeface="微软雅黑" panose="020B0503020204020204" charset="-122"/>
            </a:endParaRPr>
          </a:p>
        </p:txBody>
      </p:sp>
      <p:sp>
        <p:nvSpPr>
          <p:cNvPr id="2" name="文本框 1"/>
          <p:cNvSpPr txBox="1"/>
          <p:nvPr/>
        </p:nvSpPr>
        <p:spPr>
          <a:xfrm>
            <a:off x="1216660" y="1838325"/>
            <a:ext cx="6525895" cy="1753235"/>
          </a:xfrm>
          <a:prstGeom prst="rect">
            <a:avLst/>
          </a:prstGeom>
          <a:noFill/>
        </p:spPr>
        <p:txBody>
          <a:bodyPr wrap="square" rtlCol="0" anchor="t">
            <a:spAutoFit/>
          </a:bodyPr>
          <a:p>
            <a:pPr marL="285750" indent="-285750">
              <a:buFont typeface="Arial" panose="020B0604020202020204" pitchFamily="34" charset="0"/>
              <a:buChar char="•"/>
            </a:pPr>
            <a:r>
              <a:rPr lang="zh-CN" altLang="en-US">
                <a:latin typeface="微软雅黑" panose="020B0503020204020204" charset="-122"/>
                <a:ea typeface="微软雅黑" panose="020B0503020204020204" charset="-122"/>
                <a:cs typeface="微软雅黑" panose="020B0503020204020204" charset="-122"/>
                <a:sym typeface="+mn-ea"/>
              </a:rPr>
              <a:t>数据量太大，标注数据成本过高</a:t>
            </a:r>
            <a:endParaRPr lang="zh-CN" altLang="en-US">
              <a:latin typeface="微软雅黑" panose="020B0503020204020204" charset="-122"/>
              <a:ea typeface="微软雅黑" panose="020B0503020204020204" charset="-122"/>
              <a:cs typeface="微软雅黑" panose="020B0503020204020204" charset="-122"/>
              <a:sym typeface="+mn-ea"/>
            </a:endParaRPr>
          </a:p>
          <a:p>
            <a:pPr marL="285750" indent="-285750">
              <a:buFont typeface="Arial" panose="020B0604020202020204" pitchFamily="34" charset="0"/>
              <a:buChar char="•"/>
            </a:pPr>
            <a:r>
              <a:rPr lang="zh-CN" altLang="en-US">
                <a:latin typeface="微软雅黑" panose="020B0503020204020204" charset="-122"/>
                <a:ea typeface="微软雅黑" panose="020B0503020204020204" charset="-122"/>
                <a:cs typeface="微软雅黑" panose="020B0503020204020204" charset="-122"/>
                <a:sym typeface="+mn-ea"/>
              </a:rPr>
              <a:t>先验信息缺乏，无法标注数据</a:t>
            </a:r>
            <a:endParaRPr lang="zh-CN" altLang="en-US">
              <a:latin typeface="微软雅黑" panose="020B0503020204020204" charset="-122"/>
              <a:ea typeface="微软雅黑" panose="020B0503020204020204" charset="-122"/>
              <a:cs typeface="微软雅黑" panose="020B0503020204020204" charset="-122"/>
              <a:sym typeface="+mn-ea"/>
            </a:endParaRPr>
          </a:p>
          <a:p>
            <a:pPr marL="0" indent="0">
              <a:buFontTx/>
              <a:buNone/>
            </a:pPr>
            <a:r>
              <a:rPr lang="en-US" altLang="zh-CN">
                <a:latin typeface="微软雅黑" panose="020B0503020204020204" charset="-122"/>
                <a:ea typeface="微软雅黑" panose="020B0503020204020204" charset="-122"/>
                <a:cs typeface="微软雅黑" panose="020B0503020204020204" charset="-122"/>
                <a:sym typeface="+mn-ea"/>
              </a:rPr>
              <a:t>    ......</a:t>
            </a:r>
            <a:endParaRPr lang="en-US" altLang="zh-CN">
              <a:latin typeface="微软雅黑" panose="020B0503020204020204" charset="-122"/>
              <a:ea typeface="微软雅黑" panose="020B0503020204020204" charset="-122"/>
              <a:cs typeface="微软雅黑" panose="020B0503020204020204" charset="-122"/>
              <a:sym typeface="+mn-ea"/>
            </a:endParaRPr>
          </a:p>
          <a:p>
            <a:pPr marL="0" indent="0">
              <a:buFontTx/>
              <a:buNone/>
            </a:pPr>
            <a:endParaRPr lang="en-US" altLang="zh-CN" noProof="1">
              <a:latin typeface="微软雅黑" panose="020B0503020204020204" charset="-122"/>
              <a:ea typeface="微软雅黑" panose="020B0503020204020204" charset="-122"/>
              <a:cs typeface="微软雅黑" panose="020B0503020204020204" charset="-122"/>
            </a:endParaRPr>
          </a:p>
          <a:p>
            <a:pPr marL="0" indent="0">
              <a:buFontTx/>
              <a:buNone/>
            </a:pPr>
            <a:r>
              <a:rPr lang="zh-CN" altLang="en-US">
                <a:latin typeface="微软雅黑" panose="020B0503020204020204" charset="-122"/>
                <a:ea typeface="微软雅黑" panose="020B0503020204020204" charset="-122"/>
                <a:cs typeface="微软雅黑" panose="020B0503020204020204" charset="-122"/>
                <a:sym typeface="+mn-ea"/>
              </a:rPr>
              <a:t>                      </a:t>
            </a:r>
            <a:endParaRPr lang="zh-CN" altLang="en-US">
              <a:latin typeface="微软雅黑" panose="020B0503020204020204" charset="-122"/>
              <a:ea typeface="微软雅黑" panose="020B0503020204020204" charset="-122"/>
              <a:cs typeface="微软雅黑" panose="020B0503020204020204" charset="-122"/>
              <a:sym typeface="+mn-ea"/>
            </a:endParaRPr>
          </a:p>
          <a:p>
            <a:pPr marL="0" indent="0">
              <a:buFontTx/>
              <a:buNone/>
            </a:pPr>
            <a:r>
              <a:rPr lang="zh-CN" altLang="en-US">
                <a:latin typeface="微软雅黑" panose="020B0503020204020204" charset="-122"/>
                <a:ea typeface="微软雅黑" panose="020B0503020204020204" charset="-122"/>
                <a:cs typeface="微软雅黑" panose="020B0503020204020204" charset="-122"/>
                <a:sym typeface="+mn-ea"/>
              </a:rPr>
              <a:t>      无标签数据，你值得拥有</a:t>
            </a:r>
            <a:r>
              <a:rPr lang="en-US" altLang="zh-CN">
                <a:latin typeface="微软雅黑" panose="020B0503020204020204" charset="-122"/>
                <a:ea typeface="微软雅黑" panose="020B0503020204020204" charset="-122"/>
                <a:cs typeface="微软雅黑" panose="020B0503020204020204" charset="-122"/>
                <a:sym typeface="+mn-ea"/>
              </a:rPr>
              <a:t>~</a:t>
            </a:r>
            <a:endParaRPr lang="zh-CN" altLang="en-US">
              <a:latin typeface="微软雅黑" panose="020B0503020204020204" charset="-122"/>
              <a:ea typeface="微软雅黑" panose="020B0503020204020204" charset="-122"/>
              <a:cs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slow" p14:dur="1000" advTm="15000">
        <p:cover dir="d"/>
      </p:transition>
    </mc:Choice>
    <mc:Fallback>
      <p:transition spd="slow" advTm="15000">
        <p:cover dir="d"/>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5"/>
          <p:cNvSpPr/>
          <p:nvPr/>
        </p:nvSpPr>
        <p:spPr>
          <a:xfrm>
            <a:off x="492208" y="426058"/>
            <a:ext cx="324679" cy="324679"/>
          </a:xfrm>
          <a:prstGeom prst="ellipse">
            <a:avLst/>
          </a:prstGeom>
          <a:gradFill flip="none" rotWithShape="1">
            <a:gsLst>
              <a:gs pos="0">
                <a:schemeClr val="accent1"/>
              </a:gs>
              <a:gs pos="100000">
                <a:schemeClr val="accent2"/>
              </a:gs>
            </a:gsLst>
            <a:lin ang="10800000" scaled="1"/>
            <a:tileRect/>
          </a:gradFill>
          <a:ln>
            <a:noFill/>
          </a:ln>
          <a:effectLst>
            <a:outerShdw blurRad="762000" dist="254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360000" bIns="45720" numCol="1" spcCol="0" rtlCol="0" fromWordArt="0" anchor="ctr" anchorCtr="0" forceAA="0" compatLnSpc="1">
            <a:noAutofit/>
          </a:bodyPr>
          <a:p>
            <a:pPr algn="r" defTabSz="914400"/>
            <a:endParaRPr lang="zh-CN" altLang="en-US" sz="1400" b="1">
              <a:latin typeface="微软雅黑" panose="020B0503020204020204" charset="-122"/>
              <a:ea typeface="微软雅黑" panose="020B0503020204020204" charset="-122"/>
              <a:cs typeface="Open Sans" panose="020B0606030504020204" pitchFamily="34" charset="0"/>
              <a:sym typeface="微软雅黑" panose="020B0503020204020204" charset="-122"/>
            </a:endParaRPr>
          </a:p>
        </p:txBody>
      </p:sp>
      <p:sp>
        <p:nvSpPr>
          <p:cNvPr id="12" name="文本框 17"/>
          <p:cNvSpPr txBox="1"/>
          <p:nvPr/>
        </p:nvSpPr>
        <p:spPr>
          <a:xfrm>
            <a:off x="920115" y="381635"/>
            <a:ext cx="6823075" cy="460375"/>
          </a:xfrm>
          <a:prstGeom prst="rect">
            <a:avLst/>
          </a:prstGeom>
          <a:noFill/>
        </p:spPr>
        <p:txBody>
          <a:bodyPr wrap="square" rtlCol="0">
            <a:spAutoFit/>
          </a:bodyPr>
          <a:p>
            <a:pPr algn="just" fontAlgn="auto"/>
            <a:r>
              <a:rPr lang="en-US" sz="2400" spc="600" dirty="0">
                <a:solidFill>
                  <a:schemeClr val="tx1">
                    <a:lumMod val="75000"/>
                    <a:lumOff val="25000"/>
                  </a:schemeClr>
                </a:solidFill>
                <a:latin typeface="微软雅黑" panose="020B0503020204020204" charset="-122"/>
                <a:ea typeface="微软雅黑" panose="020B0503020204020204" charset="-122"/>
                <a:sym typeface="微软雅黑" panose="020B0503020204020204" charset="-122"/>
              </a:rPr>
              <a:t>1.4.2</a:t>
            </a:r>
            <a:r>
              <a:rPr lang="zh-CN" altLang="en-US" sz="2400" spc="600" dirty="0">
                <a:solidFill>
                  <a:schemeClr val="tx1">
                    <a:lumMod val="75000"/>
                    <a:lumOff val="25000"/>
                  </a:schemeClr>
                </a:solidFill>
                <a:latin typeface="微软雅黑" panose="020B0503020204020204" charset="-122"/>
                <a:ea typeface="微软雅黑" panose="020B0503020204020204" charset="-122"/>
                <a:sym typeface="微软雅黑" panose="020B0503020204020204" charset="-122"/>
              </a:rPr>
              <a:t>方法体系</a:t>
            </a:r>
            <a:r>
              <a:rPr lang="en-US" altLang="zh-CN" sz="2400" spc="600" dirty="0">
                <a:solidFill>
                  <a:schemeClr val="tx1">
                    <a:lumMod val="75000"/>
                    <a:lumOff val="25000"/>
                  </a:schemeClr>
                </a:solidFill>
                <a:latin typeface="微软雅黑" panose="020B0503020204020204" charset="-122"/>
                <a:ea typeface="微软雅黑" panose="020B0503020204020204" charset="-122"/>
                <a:sym typeface="微软雅黑" panose="020B0503020204020204" charset="-122"/>
              </a:rPr>
              <a:t>·</a:t>
            </a:r>
            <a:r>
              <a:rPr lang="zh-CN" altLang="en-US" sz="2400" spc="600" dirty="0">
                <a:solidFill>
                  <a:schemeClr val="tx1">
                    <a:lumMod val="75000"/>
                    <a:lumOff val="25000"/>
                  </a:schemeClr>
                </a:solidFill>
                <a:latin typeface="微软雅黑" panose="020B0503020204020204" charset="-122"/>
                <a:ea typeface="微软雅黑" panose="020B0503020204020204" charset="-122"/>
                <a:sym typeface="微软雅黑" panose="020B0503020204020204" charset="-122"/>
              </a:rPr>
              <a:t>无监督学习</a:t>
            </a:r>
            <a:endParaRPr lang="en-US" altLang="zh-CN" sz="2400" spc="600" dirty="0">
              <a:solidFill>
                <a:schemeClr val="tx1">
                  <a:lumMod val="75000"/>
                  <a:lumOff val="25000"/>
                </a:schemeClr>
              </a:solidFill>
              <a:latin typeface="微软雅黑" panose="020B0503020204020204" charset="-122"/>
              <a:ea typeface="微软雅黑" panose="020B0503020204020204" charset="-122"/>
              <a:sym typeface="微软雅黑" panose="020B0503020204020204" charset="-122"/>
            </a:endParaRPr>
          </a:p>
        </p:txBody>
      </p:sp>
      <p:pic>
        <p:nvPicPr>
          <p:cNvPr id="20483" name="图片 7" descr="9487676-69888a044ac942a5"/>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041525" y="1018382"/>
            <a:ext cx="7543800" cy="4319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文本框 2"/>
          <p:cNvSpPr txBox="1"/>
          <p:nvPr/>
        </p:nvSpPr>
        <p:spPr>
          <a:xfrm>
            <a:off x="2339975" y="5337810"/>
            <a:ext cx="6539865" cy="645160"/>
          </a:xfrm>
          <a:prstGeom prst="rect">
            <a:avLst/>
          </a:prstGeom>
          <a:noFill/>
        </p:spPr>
        <p:txBody>
          <a:bodyPr wrap="square" rtlCol="0" anchor="t">
            <a:spAutoFit/>
          </a:bodyPr>
          <a:p>
            <a:pPr marL="0" indent="0">
              <a:buFontTx/>
              <a:buNone/>
            </a:pPr>
            <a:r>
              <a:rPr lang="zh-CN" altLang="en-US" dirty="0">
                <a:latin typeface="微软雅黑" panose="020B0503020204020204" charset="-122"/>
                <a:ea typeface="微软雅黑" panose="020B0503020204020204" charset="-122"/>
                <a:cs typeface="微软雅黑" panose="020B0503020204020204" charset="-122"/>
                <a:sym typeface="+mn-ea"/>
              </a:rPr>
              <a:t>解数学题 </a:t>
            </a:r>
            <a:r>
              <a:rPr lang="en-US" altLang="zh-CN" dirty="0">
                <a:latin typeface="微软雅黑" panose="020B0503020204020204" charset="-122"/>
                <a:ea typeface="微软雅黑" panose="020B0503020204020204" charset="-122"/>
                <a:cs typeface="微软雅黑" panose="020B0503020204020204" charset="-122"/>
                <a:sym typeface="+mn-ea"/>
              </a:rPr>
              <a:t>vs </a:t>
            </a:r>
            <a:r>
              <a:rPr lang="zh-CN" altLang="en-US" dirty="0">
                <a:latin typeface="微软雅黑" panose="020B0503020204020204" charset="-122"/>
                <a:ea typeface="微软雅黑" panose="020B0503020204020204" charset="-122"/>
                <a:cs typeface="微软雅黑" panose="020B0503020204020204" charset="-122"/>
                <a:sym typeface="+mn-ea"/>
              </a:rPr>
              <a:t>欣赏音乐</a:t>
            </a:r>
            <a:r>
              <a:rPr lang="en-US" altLang="zh-CN" dirty="0">
                <a:latin typeface="微软雅黑" panose="020B0503020204020204" charset="-122"/>
                <a:ea typeface="微软雅黑" panose="020B0503020204020204" charset="-122"/>
                <a:cs typeface="微软雅黑" panose="020B0503020204020204" charset="-122"/>
                <a:sym typeface="+mn-ea"/>
              </a:rPr>
              <a:t>&gt;&gt;</a:t>
            </a:r>
            <a:r>
              <a:rPr lang="zh-CN" altLang="en-US" dirty="0">
                <a:latin typeface="微软雅黑" panose="020B0503020204020204" charset="-122"/>
                <a:ea typeface="微软雅黑" panose="020B0503020204020204" charset="-122"/>
                <a:cs typeface="微软雅黑" panose="020B0503020204020204" charset="-122"/>
                <a:sym typeface="+mn-ea"/>
              </a:rPr>
              <a:t>有无明确下游任务</a:t>
            </a:r>
            <a:endParaRPr lang="zh-CN" altLang="en-US" dirty="0">
              <a:latin typeface="微软雅黑" panose="020B0503020204020204" charset="-122"/>
              <a:ea typeface="微软雅黑" panose="020B0503020204020204" charset="-122"/>
              <a:cs typeface="微软雅黑" panose="020B0503020204020204" charset="-122"/>
              <a:sym typeface="+mn-ea"/>
            </a:endParaRPr>
          </a:p>
          <a:p>
            <a:pPr marL="0" indent="0">
              <a:buFontTx/>
              <a:buNone/>
            </a:pPr>
            <a:r>
              <a:rPr lang="zh-CN" altLang="en-US" dirty="0">
                <a:latin typeface="微软雅黑" panose="020B0503020204020204" charset="-122"/>
                <a:ea typeface="微软雅黑" panose="020B0503020204020204" charset="-122"/>
                <a:cs typeface="微软雅黑" panose="020B0503020204020204" charset="-122"/>
                <a:sym typeface="+mn-ea"/>
              </a:rPr>
              <a:t>计算机的</a:t>
            </a:r>
            <a:r>
              <a:rPr lang="en-US" altLang="zh-CN" dirty="0">
                <a:latin typeface="微软雅黑" panose="020B0503020204020204" charset="-122"/>
                <a:ea typeface="微软雅黑" panose="020B0503020204020204" charset="-122"/>
                <a:cs typeface="微软雅黑" panose="020B0503020204020204" charset="-122"/>
                <a:sym typeface="+mn-ea"/>
              </a:rPr>
              <a:t>“</a:t>
            </a:r>
            <a:r>
              <a:rPr lang="zh-CN" altLang="en-US" dirty="0">
                <a:latin typeface="微软雅黑" panose="020B0503020204020204" charset="-122"/>
                <a:ea typeface="微软雅黑" panose="020B0503020204020204" charset="-122"/>
                <a:cs typeface="微软雅黑" panose="020B0503020204020204" charset="-122"/>
                <a:sym typeface="+mn-ea"/>
              </a:rPr>
              <a:t>数据直觉</a:t>
            </a:r>
            <a:r>
              <a:rPr lang="en-US" altLang="zh-CN" dirty="0">
                <a:latin typeface="微软雅黑" panose="020B0503020204020204" charset="-122"/>
                <a:ea typeface="微软雅黑" panose="020B0503020204020204" charset="-122"/>
                <a:cs typeface="微软雅黑" panose="020B0503020204020204" charset="-122"/>
                <a:sym typeface="+mn-ea"/>
              </a:rPr>
              <a:t>” </a:t>
            </a:r>
            <a:endParaRPr lang="zh-CN" altLang="en-US">
              <a:latin typeface="微软雅黑" panose="020B0503020204020204" charset="-122"/>
              <a:ea typeface="微软雅黑" panose="020B0503020204020204" charset="-122"/>
              <a:cs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slow" p14:dur="1000" advTm="15000">
        <p:cover dir="d"/>
      </p:transition>
    </mc:Choice>
    <mc:Fallback>
      <p:transition spd="slow" advTm="15000">
        <p:cover dir="d"/>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5"/>
          <p:cNvSpPr/>
          <p:nvPr/>
        </p:nvSpPr>
        <p:spPr>
          <a:xfrm>
            <a:off x="492208" y="426058"/>
            <a:ext cx="324679" cy="324679"/>
          </a:xfrm>
          <a:prstGeom prst="ellipse">
            <a:avLst/>
          </a:prstGeom>
          <a:gradFill flip="none" rotWithShape="1">
            <a:gsLst>
              <a:gs pos="0">
                <a:schemeClr val="accent1"/>
              </a:gs>
              <a:gs pos="100000">
                <a:schemeClr val="accent2"/>
              </a:gs>
            </a:gsLst>
            <a:lin ang="10800000" scaled="1"/>
            <a:tileRect/>
          </a:gradFill>
          <a:ln>
            <a:noFill/>
          </a:ln>
          <a:effectLst>
            <a:outerShdw blurRad="762000" dist="254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360000" bIns="45720" numCol="1" spcCol="0" rtlCol="0" fromWordArt="0" anchor="ctr" anchorCtr="0" forceAA="0" compatLnSpc="1">
            <a:noAutofit/>
          </a:bodyPr>
          <a:p>
            <a:pPr algn="r" defTabSz="914400"/>
            <a:endParaRPr lang="zh-CN" altLang="en-US" sz="1400" b="1">
              <a:latin typeface="微软雅黑" panose="020B0503020204020204" charset="-122"/>
              <a:ea typeface="微软雅黑" panose="020B0503020204020204" charset="-122"/>
              <a:cs typeface="Open Sans" panose="020B0606030504020204" pitchFamily="34" charset="0"/>
              <a:sym typeface="微软雅黑" panose="020B0503020204020204" charset="-122"/>
            </a:endParaRPr>
          </a:p>
        </p:txBody>
      </p:sp>
      <p:sp>
        <p:nvSpPr>
          <p:cNvPr id="12" name="文本框 17"/>
          <p:cNvSpPr txBox="1"/>
          <p:nvPr/>
        </p:nvSpPr>
        <p:spPr>
          <a:xfrm>
            <a:off x="920115" y="381635"/>
            <a:ext cx="6823075" cy="460375"/>
          </a:xfrm>
          <a:prstGeom prst="rect">
            <a:avLst/>
          </a:prstGeom>
          <a:noFill/>
        </p:spPr>
        <p:txBody>
          <a:bodyPr wrap="square" rtlCol="0">
            <a:spAutoFit/>
          </a:bodyPr>
          <a:p>
            <a:pPr algn="just" fontAlgn="auto"/>
            <a:r>
              <a:rPr lang="en-US" sz="2400" spc="600" dirty="0">
                <a:solidFill>
                  <a:schemeClr val="tx1">
                    <a:lumMod val="75000"/>
                    <a:lumOff val="25000"/>
                  </a:schemeClr>
                </a:solidFill>
                <a:latin typeface="微软雅黑" panose="020B0503020204020204" charset="-122"/>
                <a:ea typeface="微软雅黑" panose="020B0503020204020204" charset="-122"/>
                <a:sym typeface="微软雅黑" panose="020B0503020204020204" charset="-122"/>
              </a:rPr>
              <a:t>1.4.2</a:t>
            </a:r>
            <a:r>
              <a:rPr lang="zh-CN" altLang="en-US" sz="2400" spc="600" dirty="0">
                <a:solidFill>
                  <a:schemeClr val="tx1">
                    <a:lumMod val="75000"/>
                    <a:lumOff val="25000"/>
                  </a:schemeClr>
                </a:solidFill>
                <a:latin typeface="微软雅黑" panose="020B0503020204020204" charset="-122"/>
                <a:ea typeface="微软雅黑" panose="020B0503020204020204" charset="-122"/>
                <a:sym typeface="微软雅黑" panose="020B0503020204020204" charset="-122"/>
              </a:rPr>
              <a:t>方法体系</a:t>
            </a:r>
            <a:r>
              <a:rPr lang="en-US" altLang="zh-CN" sz="2400" spc="600" dirty="0">
                <a:solidFill>
                  <a:schemeClr val="tx1">
                    <a:lumMod val="75000"/>
                    <a:lumOff val="25000"/>
                  </a:schemeClr>
                </a:solidFill>
                <a:latin typeface="微软雅黑" panose="020B0503020204020204" charset="-122"/>
                <a:ea typeface="微软雅黑" panose="020B0503020204020204" charset="-122"/>
                <a:sym typeface="微软雅黑" panose="020B0503020204020204" charset="-122"/>
              </a:rPr>
              <a:t>·</a:t>
            </a:r>
            <a:r>
              <a:rPr lang="zh-CN" altLang="en-US" sz="2400" spc="600" dirty="0">
                <a:solidFill>
                  <a:schemeClr val="tx1">
                    <a:lumMod val="75000"/>
                    <a:lumOff val="25000"/>
                  </a:schemeClr>
                </a:solidFill>
                <a:latin typeface="微软雅黑" panose="020B0503020204020204" charset="-122"/>
                <a:ea typeface="微软雅黑" panose="020B0503020204020204" charset="-122"/>
                <a:sym typeface="微软雅黑" panose="020B0503020204020204" charset="-122"/>
              </a:rPr>
              <a:t>无监督学习</a:t>
            </a:r>
            <a:endParaRPr lang="en-US" altLang="zh-CN" sz="2400" spc="600" dirty="0">
              <a:solidFill>
                <a:schemeClr val="tx1">
                  <a:lumMod val="75000"/>
                  <a:lumOff val="25000"/>
                </a:schemeClr>
              </a:solidFill>
              <a:latin typeface="微软雅黑" panose="020B0503020204020204" charset="-122"/>
              <a:ea typeface="微软雅黑" panose="020B0503020204020204" charset="-122"/>
              <a:sym typeface="微软雅黑" panose="020B0503020204020204" charset="-122"/>
            </a:endParaRPr>
          </a:p>
        </p:txBody>
      </p:sp>
      <p:sp>
        <p:nvSpPr>
          <p:cNvPr id="2" name="文本框 1"/>
          <p:cNvSpPr txBox="1"/>
          <p:nvPr/>
        </p:nvSpPr>
        <p:spPr>
          <a:xfrm>
            <a:off x="1076960" y="1763395"/>
            <a:ext cx="7199630" cy="922020"/>
          </a:xfrm>
          <a:prstGeom prst="rect">
            <a:avLst/>
          </a:prstGeom>
          <a:noFill/>
        </p:spPr>
        <p:txBody>
          <a:bodyPr wrap="square" rtlCol="0" anchor="t">
            <a:spAutoFit/>
          </a:bodyPr>
          <a:p>
            <a:pPr marL="285750" indent="-285750">
              <a:buFont typeface="Arial" panose="020B0604020202020204" pitchFamily="34" charset="0"/>
              <a:buChar char="•"/>
            </a:pPr>
            <a:r>
              <a:rPr lang="zh-CN" altLang="en-US" dirty="0">
                <a:sym typeface="+mn-ea"/>
              </a:rPr>
              <a:t>隐含的假设：</a:t>
            </a:r>
            <a:endParaRPr lang="zh-CN" altLang="en-US" dirty="0">
              <a:sym typeface="+mn-ea"/>
            </a:endParaRPr>
          </a:p>
          <a:p>
            <a:pPr marL="800100" lvl="1" indent="-342900">
              <a:buFontTx/>
              <a:buChar char="•"/>
            </a:pPr>
            <a:r>
              <a:rPr lang="zh-CN" altLang="en-US" dirty="0">
                <a:sym typeface="+mn-ea"/>
              </a:rPr>
              <a:t>存在</a:t>
            </a:r>
            <a:r>
              <a:rPr lang="zh-CN" altLang="en-US" b="1" dirty="0">
                <a:sym typeface="+mn-ea"/>
              </a:rPr>
              <a:t>可区分</a:t>
            </a:r>
            <a:r>
              <a:rPr lang="zh-CN" altLang="en-US" dirty="0">
                <a:sym typeface="+mn-ea"/>
              </a:rPr>
              <a:t>的特征（巧妇难为无米之炊）</a:t>
            </a:r>
            <a:endParaRPr lang="zh-CN" altLang="en-US" dirty="0">
              <a:sym typeface="+mn-ea"/>
            </a:endParaRPr>
          </a:p>
          <a:p>
            <a:pPr marL="800100" lvl="1" indent="-342900">
              <a:buFontTx/>
              <a:buChar char="•"/>
            </a:pPr>
            <a:r>
              <a:rPr lang="zh-CN" altLang="en-US" dirty="0">
                <a:sym typeface="+mn-ea"/>
              </a:rPr>
              <a:t>适用某种</a:t>
            </a:r>
            <a:r>
              <a:rPr lang="zh-CN" altLang="en-US" b="1" dirty="0">
                <a:sym typeface="+mn-ea"/>
              </a:rPr>
              <a:t>评判标准</a:t>
            </a:r>
            <a:endParaRPr lang="zh-CN" altLang="en-US"/>
          </a:p>
        </p:txBody>
      </p:sp>
      <p:pic>
        <p:nvPicPr>
          <p:cNvPr id="21507" name="图片 1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346835" y="2893854"/>
            <a:ext cx="7867650" cy="259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mc:Choice xmlns:p14="http://schemas.microsoft.com/office/powerpoint/2010/main" Requires="p14">
      <p:transition spd="slow" p14:dur="1000" advTm="15000">
        <p:cover dir="d"/>
      </p:transition>
    </mc:Choice>
    <mc:Fallback>
      <p:transition spd="slow" advTm="15000">
        <p:cover dir="d"/>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5"/>
          <p:cNvSpPr/>
          <p:nvPr/>
        </p:nvSpPr>
        <p:spPr>
          <a:xfrm>
            <a:off x="492208" y="426058"/>
            <a:ext cx="324679" cy="324679"/>
          </a:xfrm>
          <a:prstGeom prst="ellipse">
            <a:avLst/>
          </a:prstGeom>
          <a:gradFill flip="none" rotWithShape="1">
            <a:gsLst>
              <a:gs pos="0">
                <a:schemeClr val="accent1"/>
              </a:gs>
              <a:gs pos="100000">
                <a:schemeClr val="accent2"/>
              </a:gs>
            </a:gsLst>
            <a:lin ang="10800000" scaled="1"/>
            <a:tileRect/>
          </a:gradFill>
          <a:ln>
            <a:noFill/>
          </a:ln>
          <a:effectLst>
            <a:outerShdw blurRad="762000" dist="254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360000" bIns="45720" numCol="1" spcCol="0" rtlCol="0" fromWordArt="0" anchor="ctr" anchorCtr="0" forceAA="0" compatLnSpc="1">
            <a:noAutofit/>
          </a:bodyPr>
          <a:p>
            <a:pPr algn="r" defTabSz="914400"/>
            <a:endParaRPr lang="zh-CN" altLang="en-US" sz="1400" b="1">
              <a:latin typeface="微软雅黑" panose="020B0503020204020204" charset="-122"/>
              <a:ea typeface="微软雅黑" panose="020B0503020204020204" charset="-122"/>
              <a:cs typeface="Open Sans" panose="020B0606030504020204" pitchFamily="34" charset="0"/>
              <a:sym typeface="微软雅黑" panose="020B0503020204020204" charset="-122"/>
            </a:endParaRPr>
          </a:p>
        </p:txBody>
      </p:sp>
      <p:sp>
        <p:nvSpPr>
          <p:cNvPr id="12" name="文本框 17"/>
          <p:cNvSpPr txBox="1"/>
          <p:nvPr/>
        </p:nvSpPr>
        <p:spPr>
          <a:xfrm>
            <a:off x="920115" y="381635"/>
            <a:ext cx="6823075" cy="460375"/>
          </a:xfrm>
          <a:prstGeom prst="rect">
            <a:avLst/>
          </a:prstGeom>
          <a:noFill/>
        </p:spPr>
        <p:txBody>
          <a:bodyPr wrap="square" rtlCol="0">
            <a:spAutoFit/>
          </a:bodyPr>
          <a:p>
            <a:pPr algn="just" fontAlgn="auto"/>
            <a:r>
              <a:rPr lang="en-US" sz="2400" spc="600" dirty="0">
                <a:solidFill>
                  <a:schemeClr val="tx1">
                    <a:lumMod val="75000"/>
                    <a:lumOff val="25000"/>
                  </a:schemeClr>
                </a:solidFill>
                <a:latin typeface="微软雅黑" panose="020B0503020204020204" charset="-122"/>
                <a:ea typeface="微软雅黑" panose="020B0503020204020204" charset="-122"/>
                <a:sym typeface="微软雅黑" panose="020B0503020204020204" charset="-122"/>
              </a:rPr>
              <a:t>1.4.2</a:t>
            </a:r>
            <a:r>
              <a:rPr lang="zh-CN" altLang="en-US" sz="2400" spc="600" dirty="0">
                <a:solidFill>
                  <a:schemeClr val="tx1">
                    <a:lumMod val="75000"/>
                    <a:lumOff val="25000"/>
                  </a:schemeClr>
                </a:solidFill>
                <a:latin typeface="微软雅黑" panose="020B0503020204020204" charset="-122"/>
                <a:ea typeface="微软雅黑" panose="020B0503020204020204" charset="-122"/>
                <a:sym typeface="微软雅黑" panose="020B0503020204020204" charset="-122"/>
              </a:rPr>
              <a:t>方法体系</a:t>
            </a:r>
            <a:r>
              <a:rPr lang="en-US" altLang="zh-CN" sz="2400" spc="600" dirty="0">
                <a:solidFill>
                  <a:schemeClr val="tx1">
                    <a:lumMod val="75000"/>
                    <a:lumOff val="25000"/>
                  </a:schemeClr>
                </a:solidFill>
                <a:latin typeface="微软雅黑" panose="020B0503020204020204" charset="-122"/>
                <a:ea typeface="微软雅黑" panose="020B0503020204020204" charset="-122"/>
                <a:sym typeface="微软雅黑" panose="020B0503020204020204" charset="-122"/>
              </a:rPr>
              <a:t>·</a:t>
            </a:r>
            <a:r>
              <a:rPr lang="zh-CN" altLang="en-US" sz="2400" spc="600" dirty="0">
                <a:solidFill>
                  <a:schemeClr val="tx1">
                    <a:lumMod val="75000"/>
                    <a:lumOff val="25000"/>
                  </a:schemeClr>
                </a:solidFill>
                <a:latin typeface="微软雅黑" panose="020B0503020204020204" charset="-122"/>
                <a:ea typeface="微软雅黑" panose="020B0503020204020204" charset="-122"/>
                <a:sym typeface="微软雅黑" panose="020B0503020204020204" charset="-122"/>
              </a:rPr>
              <a:t>无监督学习</a:t>
            </a:r>
            <a:endParaRPr lang="zh-CN" altLang="en-US" sz="2400" spc="600" dirty="0">
              <a:solidFill>
                <a:schemeClr val="tx1">
                  <a:lumMod val="75000"/>
                  <a:lumOff val="25000"/>
                </a:schemeClr>
              </a:solidFill>
              <a:latin typeface="微软雅黑" panose="020B0503020204020204" charset="-122"/>
              <a:ea typeface="微软雅黑" panose="020B0503020204020204" charset="-122"/>
              <a:sym typeface="微软雅黑" panose="020B0503020204020204" charset="-122"/>
            </a:endParaRPr>
          </a:p>
        </p:txBody>
      </p:sp>
      <p:pic>
        <p:nvPicPr>
          <p:cNvPr id="22530" name="Picture" descr="image-20210205161123709"/>
          <p:cNvPicPr>
            <a:picLocks noGrp="1"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a:xfrm>
            <a:off x="2354580" y="1992313"/>
            <a:ext cx="7734300" cy="4505325"/>
          </a:xfrm>
          <a:prstGeom prst="rect">
            <a:avLst/>
          </a:prstGeom>
        </p:spPr>
      </p:pic>
      <p:sp>
        <p:nvSpPr>
          <p:cNvPr id="3" name="文本框 2"/>
          <p:cNvSpPr txBox="1"/>
          <p:nvPr/>
        </p:nvSpPr>
        <p:spPr>
          <a:xfrm>
            <a:off x="1717040" y="1346200"/>
            <a:ext cx="3420745" cy="521970"/>
          </a:xfrm>
          <a:prstGeom prst="rect">
            <a:avLst/>
          </a:prstGeom>
          <a:noFill/>
        </p:spPr>
        <p:txBody>
          <a:bodyPr wrap="square" rtlCol="0" anchor="t">
            <a:spAutoFit/>
          </a:bodyPr>
          <a:p>
            <a:pPr algn="just" fontAlgn="auto"/>
            <a:r>
              <a:rPr lang="zh-CN" altLang="en-US" sz="2800" spc="600" dirty="0">
                <a:solidFill>
                  <a:schemeClr val="tx1">
                    <a:lumMod val="75000"/>
                    <a:lumOff val="25000"/>
                  </a:schemeClr>
                </a:solidFill>
                <a:latin typeface="微软雅黑" panose="020B0503020204020204" charset="-122"/>
                <a:ea typeface="微软雅黑" panose="020B0503020204020204" charset="-122"/>
                <a:sym typeface="微软雅黑" panose="020B0503020204020204" charset="-122"/>
              </a:rPr>
              <a:t>无监督学习</a:t>
            </a:r>
            <a:r>
              <a:rPr lang="en-US" altLang="zh-CN" sz="2800" spc="600" dirty="0">
                <a:solidFill>
                  <a:schemeClr val="tx1">
                    <a:lumMod val="75000"/>
                    <a:lumOff val="25000"/>
                  </a:schemeClr>
                </a:solidFill>
                <a:latin typeface="微软雅黑" panose="020B0503020204020204" charset="-122"/>
                <a:ea typeface="微软雅黑" panose="020B0503020204020204" charset="-122"/>
                <a:sym typeface="微软雅黑" panose="020B0503020204020204" charset="-122"/>
              </a:rPr>
              <a:t>·</a:t>
            </a:r>
            <a:r>
              <a:rPr lang="zh-CN" altLang="en-US" sz="2800" spc="600" dirty="0">
                <a:solidFill>
                  <a:schemeClr val="tx1">
                    <a:lumMod val="75000"/>
                    <a:lumOff val="25000"/>
                  </a:schemeClr>
                </a:solidFill>
                <a:latin typeface="微软雅黑" panose="020B0503020204020204" charset="-122"/>
                <a:ea typeface="微软雅黑" panose="020B0503020204020204" charset="-122"/>
                <a:sym typeface="微软雅黑" panose="020B0503020204020204" charset="-122"/>
              </a:rPr>
              <a:t>分类</a:t>
            </a:r>
            <a:endParaRPr lang="zh-CN" altLang="en-US" sz="2800"/>
          </a:p>
        </p:txBody>
      </p:sp>
    </p:spTree>
  </p:cSld>
  <p:clrMapOvr>
    <a:masterClrMapping/>
  </p:clrMapOvr>
  <mc:AlternateContent xmlns:mc="http://schemas.openxmlformats.org/markup-compatibility/2006">
    <mc:Choice xmlns:p14="http://schemas.microsoft.com/office/powerpoint/2010/main" Requires="p14">
      <p:transition spd="slow" p14:dur="1000" advTm="15000">
        <p:cover dir="d"/>
      </p:transition>
    </mc:Choice>
    <mc:Fallback>
      <p:transition spd="slow" advTm="15000">
        <p:cover dir="d"/>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8" name="图片 7" descr="资源 1"/>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5518785" y="0"/>
            <a:ext cx="6673215" cy="5852160"/>
          </a:xfrm>
          <a:prstGeom prst="rect">
            <a:avLst/>
          </a:prstGeom>
        </p:spPr>
      </p:pic>
      <p:grpSp>
        <p:nvGrpSpPr>
          <p:cNvPr id="3" name="组合 2"/>
          <p:cNvGrpSpPr/>
          <p:nvPr/>
        </p:nvGrpSpPr>
        <p:grpSpPr>
          <a:xfrm>
            <a:off x="680085" y="2475865"/>
            <a:ext cx="5215255" cy="2553335"/>
            <a:chOff x="993" y="3574"/>
            <a:chExt cx="7697" cy="4021"/>
          </a:xfrm>
        </p:grpSpPr>
        <p:sp>
          <p:nvSpPr>
            <p:cNvPr id="11" name="文本框 10"/>
            <p:cNvSpPr txBox="1"/>
            <p:nvPr/>
          </p:nvSpPr>
          <p:spPr>
            <a:xfrm>
              <a:off x="993" y="3574"/>
              <a:ext cx="7697" cy="1423"/>
            </a:xfrm>
            <a:prstGeom prst="rect">
              <a:avLst/>
            </a:prstGeom>
            <a:noFill/>
          </p:spPr>
          <p:txBody>
            <a:bodyPr wrap="square" rtlCol="0">
              <a:spAutoFit/>
            </a:bodyPr>
            <a:p>
              <a:pPr>
                <a:lnSpc>
                  <a:spcPct val="120000"/>
                </a:lnSpc>
              </a:pPr>
              <a:r>
                <a:rPr lang="en-US" sz="4400">
                  <a:latin typeface="微软雅黑" panose="020B0503020204020204" charset="-122"/>
                  <a:ea typeface="微软雅黑" panose="020B0503020204020204" charset="-122"/>
                  <a:cs typeface="微软雅黑" panose="020B0503020204020204" charset="-122"/>
                </a:rPr>
                <a:t>01 </a:t>
              </a:r>
              <a:r>
                <a:rPr lang="zh-CN" sz="4400">
                  <a:latin typeface="微软雅黑" panose="020B0503020204020204" charset="-122"/>
                  <a:ea typeface="微软雅黑" panose="020B0503020204020204" charset="-122"/>
                  <a:cs typeface="微软雅黑" panose="020B0503020204020204" charset="-122"/>
                  <a:sym typeface="+mn-ea"/>
                </a:rPr>
                <a:t>机器学习概述</a:t>
              </a:r>
              <a:endParaRPr lang="zh-CN" altLang="en-US" sz="4400">
                <a:latin typeface="微软雅黑" panose="020B0503020204020204" charset="-122"/>
                <a:ea typeface="微软雅黑" panose="020B0503020204020204" charset="-122"/>
                <a:cs typeface="微软雅黑" panose="020B0503020204020204" charset="-122"/>
              </a:endParaRPr>
            </a:p>
          </p:txBody>
        </p:sp>
        <p:sp>
          <p:nvSpPr>
            <p:cNvPr id="17" name="PA_矩形 28"/>
            <p:cNvSpPr/>
            <p:nvPr>
              <p:custDataLst>
                <p:tags r:id="rId3"/>
              </p:custDataLst>
            </p:nvPr>
          </p:nvSpPr>
          <p:spPr>
            <a:xfrm>
              <a:off x="993" y="5416"/>
              <a:ext cx="7163" cy="2179"/>
            </a:xfrm>
            <a:prstGeom prst="rect">
              <a:avLst/>
            </a:prstGeom>
            <a:ln>
              <a:noFill/>
            </a:ln>
          </p:spPr>
          <p:txBody>
            <a:bodyPr wrap="square">
              <a:spAutoFit/>
            </a:bodyPr>
            <a:p>
              <a:pPr algn="l"/>
              <a:r>
                <a:rPr lang="en-US" altLang="pt-BR" sz="1400" dirty="0">
                  <a:solidFill>
                    <a:schemeClr val="tx1">
                      <a:lumMod val="65000"/>
                      <a:lumOff val="35000"/>
                      <a:alpha val="80000"/>
                    </a:schemeClr>
                  </a:solidFill>
                  <a:latin typeface="微软雅黑" panose="020B0503020204020204" charset="-122"/>
                  <a:ea typeface="微软雅黑" panose="020B0503020204020204" charset="-122"/>
                  <a:cs typeface="Open Sans" panose="020B0606030504020204" pitchFamily="34" charset="0"/>
                  <a:sym typeface="+mn-ea"/>
                </a:rPr>
                <a:t>1.1 </a:t>
              </a:r>
              <a:r>
                <a:rPr lang="zh-CN" altLang="en-US" sz="1400" dirty="0">
                  <a:solidFill>
                    <a:schemeClr val="tx1">
                      <a:lumMod val="65000"/>
                      <a:lumOff val="35000"/>
                      <a:alpha val="80000"/>
                    </a:schemeClr>
                  </a:solidFill>
                  <a:latin typeface="微软雅黑" panose="020B0503020204020204" charset="-122"/>
                  <a:ea typeface="微软雅黑" panose="020B0503020204020204" charset="-122"/>
                  <a:cs typeface="Open Sans" panose="020B0606030504020204" pitchFamily="34" charset="0"/>
                  <a:sym typeface="+mn-ea"/>
                </a:rPr>
                <a:t>基本概念</a:t>
              </a:r>
              <a:endParaRPr lang="zh-CN" altLang="en-US" sz="1400" dirty="0">
                <a:solidFill>
                  <a:schemeClr val="tx1">
                    <a:lumMod val="65000"/>
                    <a:lumOff val="35000"/>
                    <a:alpha val="80000"/>
                  </a:schemeClr>
                </a:solidFill>
                <a:latin typeface="微软雅黑" panose="020B0503020204020204" charset="-122"/>
                <a:ea typeface="微软雅黑" panose="020B0503020204020204" charset="-122"/>
                <a:cs typeface="Open Sans" panose="020B0606030504020204" pitchFamily="34" charset="0"/>
                <a:sym typeface="+mn-ea"/>
              </a:endParaRPr>
            </a:p>
            <a:p>
              <a:pPr algn="l"/>
              <a:r>
                <a:rPr lang="en-US" altLang="zh-CN" sz="1400" dirty="0">
                  <a:solidFill>
                    <a:schemeClr val="tx1">
                      <a:lumMod val="65000"/>
                      <a:lumOff val="35000"/>
                      <a:alpha val="80000"/>
                    </a:schemeClr>
                  </a:solidFill>
                  <a:latin typeface="微软雅黑" panose="020B0503020204020204" charset="-122"/>
                  <a:ea typeface="微软雅黑" panose="020B0503020204020204" charset="-122"/>
                  <a:cs typeface="Open Sans" panose="020B0606030504020204" pitchFamily="34" charset="0"/>
                  <a:sym typeface="+mn-ea"/>
                </a:rPr>
                <a:t>1.2 </a:t>
              </a:r>
              <a:r>
                <a:rPr lang="zh-CN" altLang="en-US" sz="1400" dirty="0">
                  <a:solidFill>
                    <a:schemeClr val="tx1">
                      <a:lumMod val="65000"/>
                      <a:lumOff val="35000"/>
                      <a:alpha val="80000"/>
                    </a:schemeClr>
                  </a:solidFill>
                  <a:latin typeface="微软雅黑" panose="020B0503020204020204" charset="-122"/>
                  <a:ea typeface="微软雅黑" panose="020B0503020204020204" charset="-122"/>
                  <a:cs typeface="Open Sans" panose="020B0606030504020204" pitchFamily="34" charset="0"/>
                  <a:sym typeface="+mn-ea"/>
                </a:rPr>
                <a:t>发展演进</a:t>
              </a:r>
              <a:endParaRPr lang="zh-CN" altLang="en-US" sz="1400" dirty="0">
                <a:solidFill>
                  <a:schemeClr val="tx1">
                    <a:lumMod val="65000"/>
                    <a:lumOff val="35000"/>
                    <a:alpha val="80000"/>
                  </a:schemeClr>
                </a:solidFill>
                <a:latin typeface="微软雅黑" panose="020B0503020204020204" charset="-122"/>
                <a:ea typeface="微软雅黑" panose="020B0503020204020204" charset="-122"/>
                <a:cs typeface="Open Sans" panose="020B0606030504020204" pitchFamily="34" charset="0"/>
                <a:sym typeface="+mn-ea"/>
              </a:endParaRPr>
            </a:p>
            <a:p>
              <a:pPr algn="l"/>
              <a:r>
                <a:rPr lang="en-US" altLang="zh-CN" sz="1400" dirty="0">
                  <a:solidFill>
                    <a:schemeClr val="tx1">
                      <a:lumMod val="65000"/>
                      <a:lumOff val="35000"/>
                      <a:alpha val="80000"/>
                    </a:schemeClr>
                  </a:solidFill>
                  <a:latin typeface="微软雅黑" panose="020B0503020204020204" charset="-122"/>
                  <a:ea typeface="微软雅黑" panose="020B0503020204020204" charset="-122"/>
                  <a:cs typeface="Open Sans" panose="020B0606030504020204" pitchFamily="34" charset="0"/>
                  <a:sym typeface="+mn-ea"/>
                </a:rPr>
                <a:t>1.3 </a:t>
              </a:r>
              <a:r>
                <a:rPr lang="zh-CN" altLang="en-US" sz="1400" dirty="0">
                  <a:solidFill>
                    <a:schemeClr val="tx1">
                      <a:lumMod val="65000"/>
                      <a:lumOff val="35000"/>
                      <a:alpha val="80000"/>
                    </a:schemeClr>
                  </a:solidFill>
                  <a:latin typeface="微软雅黑" panose="020B0503020204020204" charset="-122"/>
                  <a:ea typeface="微软雅黑" panose="020B0503020204020204" charset="-122"/>
                  <a:cs typeface="Open Sans" panose="020B0606030504020204" pitchFamily="34" charset="0"/>
                  <a:sym typeface="+mn-ea"/>
                </a:rPr>
                <a:t>机器学习的准备</a:t>
              </a:r>
              <a:endParaRPr lang="zh-CN" altLang="en-US" sz="1400" dirty="0">
                <a:solidFill>
                  <a:schemeClr val="tx1">
                    <a:lumMod val="65000"/>
                    <a:lumOff val="35000"/>
                    <a:alpha val="80000"/>
                  </a:schemeClr>
                </a:solidFill>
                <a:latin typeface="微软雅黑" panose="020B0503020204020204" charset="-122"/>
                <a:ea typeface="微软雅黑" panose="020B0503020204020204" charset="-122"/>
                <a:cs typeface="Open Sans" panose="020B0606030504020204" pitchFamily="34" charset="0"/>
                <a:sym typeface="+mn-ea"/>
              </a:endParaRPr>
            </a:p>
            <a:p>
              <a:pPr algn="l"/>
              <a:r>
                <a:rPr lang="en-US" altLang="zh-CN" sz="1400" dirty="0">
                  <a:solidFill>
                    <a:schemeClr val="tx1">
                      <a:lumMod val="65000"/>
                      <a:lumOff val="35000"/>
                      <a:alpha val="80000"/>
                    </a:schemeClr>
                  </a:solidFill>
                  <a:latin typeface="微软雅黑" panose="020B0503020204020204" charset="-122"/>
                  <a:ea typeface="微软雅黑" panose="020B0503020204020204" charset="-122"/>
                  <a:cs typeface="Open Sans" panose="020B0606030504020204" pitchFamily="34" charset="0"/>
                  <a:sym typeface="+mn-ea"/>
                </a:rPr>
                <a:t>1.4 </a:t>
              </a:r>
              <a:r>
                <a:rPr lang="zh-CN" altLang="en-US" sz="1400" dirty="0">
                  <a:solidFill>
                    <a:schemeClr val="tx1">
                      <a:lumMod val="65000"/>
                      <a:lumOff val="35000"/>
                      <a:alpha val="80000"/>
                    </a:schemeClr>
                  </a:solidFill>
                  <a:latin typeface="微软雅黑" panose="020B0503020204020204" charset="-122"/>
                  <a:ea typeface="微软雅黑" panose="020B0503020204020204" charset="-122"/>
                  <a:cs typeface="Open Sans" panose="020B0606030504020204" pitchFamily="34" charset="0"/>
                  <a:sym typeface="+mn-ea"/>
                </a:rPr>
                <a:t>方法体系</a:t>
              </a:r>
              <a:endParaRPr lang="zh-CN" altLang="en-US" sz="1400" dirty="0">
                <a:solidFill>
                  <a:schemeClr val="tx1">
                    <a:lumMod val="65000"/>
                    <a:lumOff val="35000"/>
                    <a:alpha val="80000"/>
                  </a:schemeClr>
                </a:solidFill>
                <a:latin typeface="微软雅黑" panose="020B0503020204020204" charset="-122"/>
                <a:ea typeface="微软雅黑" panose="020B0503020204020204" charset="-122"/>
                <a:cs typeface="Open Sans" panose="020B0606030504020204" pitchFamily="34" charset="0"/>
                <a:sym typeface="+mn-ea"/>
              </a:endParaRPr>
            </a:p>
            <a:p>
              <a:pPr algn="l"/>
              <a:r>
                <a:rPr lang="en-US" altLang="zh-CN" sz="1400" dirty="0">
                  <a:solidFill>
                    <a:schemeClr val="tx1">
                      <a:lumMod val="65000"/>
                      <a:lumOff val="35000"/>
                      <a:alpha val="80000"/>
                    </a:schemeClr>
                  </a:solidFill>
                  <a:latin typeface="微软雅黑" panose="020B0503020204020204" charset="-122"/>
                  <a:ea typeface="微软雅黑" panose="020B0503020204020204" charset="-122"/>
                  <a:cs typeface="Open Sans" panose="020B0606030504020204" pitchFamily="34" charset="0"/>
                  <a:sym typeface="+mn-ea"/>
                </a:rPr>
                <a:t>1.5 </a:t>
              </a:r>
              <a:r>
                <a:rPr lang="zh-CN" altLang="en-US" sz="1400" dirty="0">
                  <a:solidFill>
                    <a:schemeClr val="tx1">
                      <a:lumMod val="65000"/>
                      <a:lumOff val="35000"/>
                      <a:alpha val="80000"/>
                    </a:schemeClr>
                  </a:solidFill>
                  <a:latin typeface="微软雅黑" panose="020B0503020204020204" charset="-122"/>
                  <a:ea typeface="微软雅黑" panose="020B0503020204020204" charset="-122"/>
                  <a:cs typeface="Open Sans" panose="020B0606030504020204" pitchFamily="34" charset="0"/>
                  <a:sym typeface="+mn-ea"/>
                </a:rPr>
                <a:t>应用场景</a:t>
              </a:r>
              <a:endParaRPr lang="zh-CN" altLang="en-US" sz="1400" dirty="0">
                <a:solidFill>
                  <a:schemeClr val="tx1">
                    <a:lumMod val="65000"/>
                    <a:lumOff val="35000"/>
                    <a:alpha val="80000"/>
                  </a:schemeClr>
                </a:solidFill>
                <a:latin typeface="微软雅黑" panose="020B0503020204020204" charset="-122"/>
                <a:ea typeface="微软雅黑" panose="020B0503020204020204" charset="-122"/>
                <a:cs typeface="Open Sans" panose="020B0606030504020204" pitchFamily="34" charset="0"/>
                <a:sym typeface="+mn-ea"/>
              </a:endParaRPr>
            </a:p>
            <a:p>
              <a:pPr algn="l"/>
              <a:r>
                <a:rPr lang="en-US" altLang="zh-CN" sz="1400" dirty="0">
                  <a:solidFill>
                    <a:schemeClr val="tx1">
                      <a:lumMod val="65000"/>
                      <a:lumOff val="35000"/>
                      <a:alpha val="80000"/>
                    </a:schemeClr>
                  </a:solidFill>
                  <a:latin typeface="微软雅黑" panose="020B0503020204020204" charset="-122"/>
                  <a:ea typeface="微软雅黑" panose="020B0503020204020204" charset="-122"/>
                  <a:cs typeface="Open Sans" panose="020B0606030504020204" pitchFamily="34" charset="0"/>
                  <a:sym typeface="+mn-ea"/>
                </a:rPr>
                <a:t>1.6 </a:t>
              </a:r>
              <a:r>
                <a:rPr lang="zh-CN" altLang="en-US" sz="1400" dirty="0">
                  <a:solidFill>
                    <a:schemeClr val="tx1">
                      <a:lumMod val="65000"/>
                      <a:lumOff val="35000"/>
                      <a:alpha val="80000"/>
                    </a:schemeClr>
                  </a:solidFill>
                  <a:latin typeface="微软雅黑" panose="020B0503020204020204" charset="-122"/>
                  <a:ea typeface="微软雅黑" panose="020B0503020204020204" charset="-122"/>
                  <a:cs typeface="Open Sans" panose="020B0606030504020204" pitchFamily="34" charset="0"/>
                  <a:sym typeface="+mn-ea"/>
                </a:rPr>
                <a:t>未来与挑战你</a:t>
              </a:r>
              <a:r>
                <a:rPr lang="pt-BR" altLang="zh-CN" sz="1400" dirty="0">
                  <a:solidFill>
                    <a:schemeClr val="tx1">
                      <a:lumMod val="65000"/>
                      <a:lumOff val="35000"/>
                      <a:alpha val="80000"/>
                    </a:schemeClr>
                  </a:solidFill>
                  <a:latin typeface="微软雅黑" panose="020B0503020204020204" charset="-122"/>
                  <a:ea typeface="微软雅黑" panose="020B0503020204020204" charset="-122"/>
                  <a:cs typeface="Open Sans" panose="020B0606030504020204" pitchFamily="34" charset="0"/>
                  <a:sym typeface="+mn-ea"/>
                </a:rPr>
                <a:t> </a:t>
              </a:r>
              <a:endParaRPr lang="zh-CN" altLang="en-US" sz="1400" dirty="0">
                <a:solidFill>
                  <a:schemeClr val="tx1">
                    <a:lumMod val="65000"/>
                    <a:lumOff val="35000"/>
                    <a:alpha val="80000"/>
                  </a:schemeClr>
                </a:solidFill>
                <a:latin typeface="微软雅黑" panose="020B0503020204020204" charset="-122"/>
                <a:ea typeface="微软雅黑" panose="020B0503020204020204" charset="-122"/>
                <a:cs typeface="Open Sans" panose="020B0606030504020204" pitchFamily="34" charset="0"/>
              </a:endParaRPr>
            </a:p>
          </p:txBody>
        </p:sp>
      </p:grpSp>
      <p:pic>
        <p:nvPicPr>
          <p:cNvPr id="6" name="图片 5"/>
          <p:cNvPicPr>
            <a:picLocks noChangeAspect="1"/>
          </p:cNvPicPr>
          <p:nvPr/>
        </p:nvPicPr>
        <p:blipFill>
          <a:blip r:embed="rId4"/>
          <a:stretch>
            <a:fillRect/>
          </a:stretch>
        </p:blipFill>
        <p:spPr>
          <a:xfrm>
            <a:off x="5343525" y="1103630"/>
            <a:ext cx="5474335" cy="4650740"/>
          </a:xfrm>
          <a:prstGeom prst="rect">
            <a:avLst/>
          </a:prstGeom>
        </p:spPr>
      </p:pic>
    </p:spTree>
    <p:custDataLst>
      <p:tags r:id="rId5"/>
    </p:custData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5"/>
          <p:cNvSpPr/>
          <p:nvPr/>
        </p:nvSpPr>
        <p:spPr>
          <a:xfrm>
            <a:off x="492208" y="426058"/>
            <a:ext cx="324679" cy="324679"/>
          </a:xfrm>
          <a:prstGeom prst="ellipse">
            <a:avLst/>
          </a:prstGeom>
          <a:gradFill flip="none" rotWithShape="1">
            <a:gsLst>
              <a:gs pos="0">
                <a:schemeClr val="accent1"/>
              </a:gs>
              <a:gs pos="100000">
                <a:schemeClr val="accent2"/>
              </a:gs>
            </a:gsLst>
            <a:lin ang="10800000" scaled="1"/>
            <a:tileRect/>
          </a:gradFill>
          <a:ln>
            <a:noFill/>
          </a:ln>
          <a:effectLst>
            <a:outerShdw blurRad="762000" dist="254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360000" bIns="45720" numCol="1" spcCol="0" rtlCol="0" fromWordArt="0" anchor="ctr" anchorCtr="0" forceAA="0" compatLnSpc="1">
            <a:noAutofit/>
          </a:bodyPr>
          <a:p>
            <a:pPr algn="r" defTabSz="914400"/>
            <a:endParaRPr lang="zh-CN" altLang="en-US" sz="1400" b="1">
              <a:latin typeface="微软雅黑" panose="020B0503020204020204" charset="-122"/>
              <a:ea typeface="微软雅黑" panose="020B0503020204020204" charset="-122"/>
              <a:cs typeface="Open Sans" panose="020B0606030504020204" pitchFamily="34" charset="0"/>
              <a:sym typeface="微软雅黑" panose="020B0503020204020204" charset="-122"/>
            </a:endParaRPr>
          </a:p>
        </p:txBody>
      </p:sp>
      <p:sp>
        <p:nvSpPr>
          <p:cNvPr id="12" name="文本框 17"/>
          <p:cNvSpPr txBox="1"/>
          <p:nvPr/>
        </p:nvSpPr>
        <p:spPr>
          <a:xfrm>
            <a:off x="920115" y="381635"/>
            <a:ext cx="6823075" cy="460375"/>
          </a:xfrm>
          <a:prstGeom prst="rect">
            <a:avLst/>
          </a:prstGeom>
          <a:noFill/>
        </p:spPr>
        <p:txBody>
          <a:bodyPr wrap="square" rtlCol="0">
            <a:spAutoFit/>
          </a:bodyPr>
          <a:p>
            <a:pPr algn="just" fontAlgn="auto"/>
            <a:r>
              <a:rPr lang="en-US" sz="2400" spc="600" dirty="0">
                <a:solidFill>
                  <a:schemeClr val="tx1">
                    <a:lumMod val="75000"/>
                    <a:lumOff val="25000"/>
                  </a:schemeClr>
                </a:solidFill>
                <a:latin typeface="微软雅黑" panose="020B0503020204020204" charset="-122"/>
                <a:ea typeface="微软雅黑" panose="020B0503020204020204" charset="-122"/>
                <a:sym typeface="微软雅黑" panose="020B0503020204020204" charset="-122"/>
              </a:rPr>
              <a:t>1.4.2</a:t>
            </a:r>
            <a:r>
              <a:rPr lang="zh-CN" altLang="en-US" sz="2400" spc="600" dirty="0">
                <a:solidFill>
                  <a:schemeClr val="tx1">
                    <a:lumMod val="75000"/>
                    <a:lumOff val="25000"/>
                  </a:schemeClr>
                </a:solidFill>
                <a:latin typeface="微软雅黑" panose="020B0503020204020204" charset="-122"/>
                <a:ea typeface="微软雅黑" panose="020B0503020204020204" charset="-122"/>
                <a:sym typeface="微软雅黑" panose="020B0503020204020204" charset="-122"/>
              </a:rPr>
              <a:t>方法体系</a:t>
            </a:r>
            <a:r>
              <a:rPr lang="en-US" altLang="zh-CN" sz="2400" spc="600" dirty="0">
                <a:solidFill>
                  <a:schemeClr val="tx1">
                    <a:lumMod val="75000"/>
                    <a:lumOff val="25000"/>
                  </a:schemeClr>
                </a:solidFill>
                <a:latin typeface="微软雅黑" panose="020B0503020204020204" charset="-122"/>
                <a:ea typeface="微软雅黑" panose="020B0503020204020204" charset="-122"/>
                <a:sym typeface="微软雅黑" panose="020B0503020204020204" charset="-122"/>
              </a:rPr>
              <a:t>·</a:t>
            </a:r>
            <a:r>
              <a:rPr lang="zh-CN" altLang="en-US" sz="2400" spc="600" dirty="0">
                <a:solidFill>
                  <a:schemeClr val="tx1">
                    <a:lumMod val="75000"/>
                    <a:lumOff val="25000"/>
                  </a:schemeClr>
                </a:solidFill>
                <a:latin typeface="微软雅黑" panose="020B0503020204020204" charset="-122"/>
                <a:ea typeface="微软雅黑" panose="020B0503020204020204" charset="-122"/>
                <a:sym typeface="微软雅黑" panose="020B0503020204020204" charset="-122"/>
              </a:rPr>
              <a:t>无监督学习</a:t>
            </a:r>
            <a:endParaRPr lang="zh-CN" altLang="en-US" sz="2400" spc="600" dirty="0">
              <a:solidFill>
                <a:schemeClr val="tx1">
                  <a:lumMod val="75000"/>
                  <a:lumOff val="25000"/>
                </a:schemeClr>
              </a:solidFill>
              <a:latin typeface="微软雅黑" panose="020B0503020204020204" charset="-122"/>
              <a:ea typeface="微软雅黑" panose="020B0503020204020204" charset="-122"/>
              <a:sym typeface="微软雅黑" panose="020B0503020204020204" charset="-122"/>
            </a:endParaRPr>
          </a:p>
        </p:txBody>
      </p:sp>
      <p:sp>
        <p:nvSpPr>
          <p:cNvPr id="3" name="文本框 2"/>
          <p:cNvSpPr txBox="1"/>
          <p:nvPr/>
        </p:nvSpPr>
        <p:spPr>
          <a:xfrm>
            <a:off x="1702435" y="1220470"/>
            <a:ext cx="3435350" cy="460375"/>
          </a:xfrm>
          <a:prstGeom prst="rect">
            <a:avLst/>
          </a:prstGeom>
          <a:noFill/>
        </p:spPr>
        <p:txBody>
          <a:bodyPr wrap="square" rtlCol="0" anchor="t">
            <a:spAutoFit/>
          </a:bodyPr>
          <a:p>
            <a:pPr algn="just" fontAlgn="auto"/>
            <a:r>
              <a:rPr lang="zh-CN" altLang="en-US" sz="2400" spc="600" dirty="0">
                <a:solidFill>
                  <a:schemeClr val="tx1">
                    <a:lumMod val="75000"/>
                    <a:lumOff val="25000"/>
                  </a:schemeClr>
                </a:solidFill>
                <a:latin typeface="微软雅黑" panose="020B0503020204020204" charset="-122"/>
                <a:ea typeface="微软雅黑" panose="020B0503020204020204" charset="-122"/>
                <a:sym typeface="微软雅黑" panose="020B0503020204020204" charset="-122"/>
              </a:rPr>
              <a:t>无监督学习</a:t>
            </a:r>
            <a:r>
              <a:rPr lang="en-US" altLang="zh-CN" sz="2400" spc="600" dirty="0">
                <a:solidFill>
                  <a:schemeClr val="tx1">
                    <a:lumMod val="75000"/>
                    <a:lumOff val="25000"/>
                  </a:schemeClr>
                </a:solidFill>
                <a:latin typeface="微软雅黑" panose="020B0503020204020204" charset="-122"/>
                <a:ea typeface="微软雅黑" panose="020B0503020204020204" charset="-122"/>
                <a:sym typeface="微软雅黑" panose="020B0503020204020204" charset="-122"/>
              </a:rPr>
              <a:t>·</a:t>
            </a:r>
            <a:r>
              <a:rPr lang="zh-CN" altLang="en-US" sz="2400" spc="600" dirty="0">
                <a:solidFill>
                  <a:schemeClr val="tx1">
                    <a:lumMod val="75000"/>
                    <a:lumOff val="25000"/>
                  </a:schemeClr>
                </a:solidFill>
                <a:latin typeface="微软雅黑" panose="020B0503020204020204" charset="-122"/>
                <a:ea typeface="微软雅黑" panose="020B0503020204020204" charset="-122"/>
                <a:sym typeface="微软雅黑" panose="020B0503020204020204" charset="-122"/>
              </a:rPr>
              <a:t>应用</a:t>
            </a:r>
            <a:endParaRPr lang="zh-CN" altLang="en-US" sz="2400"/>
          </a:p>
        </p:txBody>
      </p:sp>
      <p:pic>
        <p:nvPicPr>
          <p:cNvPr id="23554" name="Picture" descr="image-20210205152418417"/>
          <p:cNvPicPr>
            <a:picLocks noGrp="1"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a:xfrm>
            <a:off x="2076450" y="1806734"/>
            <a:ext cx="8039100" cy="4525963"/>
          </a:xfrm>
          <a:prstGeom prst="rect">
            <a:avLst/>
          </a:prstGeom>
        </p:spPr>
      </p:pic>
      <p:sp>
        <p:nvSpPr>
          <p:cNvPr id="23555" name="文本框 3"/>
          <p:cNvSpPr txBox="1">
            <a:spLocks noChangeArrowheads="1"/>
          </p:cNvSpPr>
          <p:nvPr/>
        </p:nvSpPr>
        <p:spPr bwMode="auto">
          <a:xfrm>
            <a:off x="2076609" y="6332697"/>
            <a:ext cx="4189413"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400" dirty="0"/>
              <a:t>图源：吴恩达《机器学习》</a:t>
            </a:r>
            <a:endParaRPr lang="zh-CN" altLang="en-US" sz="1400" dirty="0"/>
          </a:p>
        </p:txBody>
      </p:sp>
    </p:spTree>
  </p:cSld>
  <p:clrMapOvr>
    <a:masterClrMapping/>
  </p:clrMapOvr>
  <mc:AlternateContent xmlns:mc="http://schemas.openxmlformats.org/markup-compatibility/2006">
    <mc:Choice xmlns:p14="http://schemas.microsoft.com/office/powerpoint/2010/main" Requires="p14">
      <p:transition spd="slow" p14:dur="1000" advTm="15000">
        <p:cover dir="d"/>
      </p:transition>
    </mc:Choice>
    <mc:Fallback>
      <p:transition spd="slow" advTm="15000">
        <p:cover dir="d"/>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5"/>
          <p:cNvSpPr/>
          <p:nvPr/>
        </p:nvSpPr>
        <p:spPr>
          <a:xfrm>
            <a:off x="492208" y="426058"/>
            <a:ext cx="324679" cy="324679"/>
          </a:xfrm>
          <a:prstGeom prst="ellipse">
            <a:avLst/>
          </a:prstGeom>
          <a:gradFill flip="none" rotWithShape="1">
            <a:gsLst>
              <a:gs pos="0">
                <a:schemeClr val="accent1"/>
              </a:gs>
              <a:gs pos="100000">
                <a:schemeClr val="accent2"/>
              </a:gs>
            </a:gsLst>
            <a:lin ang="10800000" scaled="1"/>
            <a:tileRect/>
          </a:gradFill>
          <a:ln>
            <a:noFill/>
          </a:ln>
          <a:effectLst>
            <a:outerShdw blurRad="762000" dist="254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360000" bIns="45720" numCol="1" spcCol="0" rtlCol="0" fromWordArt="0" anchor="ctr" anchorCtr="0" forceAA="0" compatLnSpc="1">
            <a:noAutofit/>
          </a:bodyPr>
          <a:p>
            <a:pPr algn="r" defTabSz="914400"/>
            <a:endParaRPr lang="zh-CN" altLang="en-US" sz="1400" b="1">
              <a:latin typeface="微软雅黑" panose="020B0503020204020204" charset="-122"/>
              <a:ea typeface="微软雅黑" panose="020B0503020204020204" charset="-122"/>
              <a:cs typeface="Open Sans" panose="020B0606030504020204" pitchFamily="34" charset="0"/>
              <a:sym typeface="微软雅黑" panose="020B0503020204020204" charset="-122"/>
            </a:endParaRPr>
          </a:p>
        </p:txBody>
      </p:sp>
      <p:sp>
        <p:nvSpPr>
          <p:cNvPr id="12" name="文本框 17"/>
          <p:cNvSpPr txBox="1"/>
          <p:nvPr/>
        </p:nvSpPr>
        <p:spPr>
          <a:xfrm>
            <a:off x="920115" y="381635"/>
            <a:ext cx="6823075" cy="460375"/>
          </a:xfrm>
          <a:prstGeom prst="rect">
            <a:avLst/>
          </a:prstGeom>
          <a:noFill/>
        </p:spPr>
        <p:txBody>
          <a:bodyPr wrap="square" rtlCol="0">
            <a:spAutoFit/>
          </a:bodyPr>
          <a:p>
            <a:pPr algn="just" fontAlgn="auto"/>
            <a:r>
              <a:rPr lang="en-US" sz="2400" spc="600" dirty="0">
                <a:solidFill>
                  <a:schemeClr val="tx1">
                    <a:lumMod val="75000"/>
                    <a:lumOff val="25000"/>
                  </a:schemeClr>
                </a:solidFill>
                <a:latin typeface="微软雅黑" panose="020B0503020204020204" charset="-122"/>
                <a:ea typeface="微软雅黑" panose="020B0503020204020204" charset="-122"/>
                <a:sym typeface="微软雅黑" panose="020B0503020204020204" charset="-122"/>
              </a:rPr>
              <a:t>1.4.3</a:t>
            </a:r>
            <a:r>
              <a:rPr lang="zh-CN" altLang="en-US" sz="2400" spc="600" dirty="0">
                <a:solidFill>
                  <a:schemeClr val="tx1">
                    <a:lumMod val="75000"/>
                    <a:lumOff val="25000"/>
                  </a:schemeClr>
                </a:solidFill>
                <a:latin typeface="微软雅黑" panose="020B0503020204020204" charset="-122"/>
                <a:ea typeface="微软雅黑" panose="020B0503020204020204" charset="-122"/>
                <a:sym typeface="微软雅黑" panose="020B0503020204020204" charset="-122"/>
              </a:rPr>
              <a:t>方法体系</a:t>
            </a:r>
            <a:r>
              <a:rPr lang="en-US" altLang="zh-CN" sz="2400" spc="600" dirty="0">
                <a:solidFill>
                  <a:schemeClr val="tx1">
                    <a:lumMod val="75000"/>
                    <a:lumOff val="25000"/>
                  </a:schemeClr>
                </a:solidFill>
                <a:latin typeface="微软雅黑" panose="020B0503020204020204" charset="-122"/>
                <a:ea typeface="微软雅黑" panose="020B0503020204020204" charset="-122"/>
                <a:sym typeface="微软雅黑" panose="020B0503020204020204" charset="-122"/>
              </a:rPr>
              <a:t>·</a:t>
            </a:r>
            <a:r>
              <a:rPr lang="zh-CN" altLang="en-US" sz="2400" spc="600" dirty="0">
                <a:solidFill>
                  <a:schemeClr val="tx1">
                    <a:lumMod val="75000"/>
                    <a:lumOff val="25000"/>
                  </a:schemeClr>
                </a:solidFill>
                <a:latin typeface="微软雅黑" panose="020B0503020204020204" charset="-122"/>
                <a:ea typeface="微软雅黑" panose="020B0503020204020204" charset="-122"/>
                <a:sym typeface="微软雅黑" panose="020B0503020204020204" charset="-122"/>
              </a:rPr>
              <a:t>半监督学习</a:t>
            </a:r>
            <a:endParaRPr lang="zh-CN" altLang="en-US" sz="2400" spc="600" dirty="0">
              <a:solidFill>
                <a:schemeClr val="tx1">
                  <a:lumMod val="75000"/>
                  <a:lumOff val="25000"/>
                </a:schemeClr>
              </a:solidFill>
              <a:latin typeface="微软雅黑" panose="020B0503020204020204" charset="-122"/>
              <a:ea typeface="微软雅黑" panose="020B0503020204020204" charset="-122"/>
              <a:sym typeface="微软雅黑" panose="020B0503020204020204" charset="-122"/>
            </a:endParaRPr>
          </a:p>
        </p:txBody>
      </p:sp>
      <p:sp>
        <p:nvSpPr>
          <p:cNvPr id="2" name="内容占位符 2"/>
          <p:cNvSpPr>
            <a:spLocks noGrp="1"/>
          </p:cNvSpPr>
          <p:nvPr/>
        </p:nvSpPr>
        <p:spPr>
          <a:xfrm>
            <a:off x="1526540" y="2055654"/>
            <a:ext cx="8229600" cy="45259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buClrTx/>
              <a:buSzTx/>
            </a:pPr>
            <a:r>
              <a:rPr lang="zh-CN" altLang="en-US" sz="1800" noProof="1">
                <a:latin typeface="微软雅黑" panose="020B0503020204020204" charset="-122"/>
                <a:ea typeface="微软雅黑" panose="020B0503020204020204" charset="-122"/>
                <a:cs typeface="微软雅黑" panose="020B0503020204020204" charset="-122"/>
              </a:rPr>
              <a:t>（少量）有标签数据+（大量）无标签数据</a:t>
            </a:r>
            <a:endParaRPr lang="zh-CN" altLang="en-US" sz="1800" noProof="1">
              <a:latin typeface="微软雅黑" panose="020B0503020204020204" charset="-122"/>
              <a:ea typeface="微软雅黑" panose="020B0503020204020204" charset="-122"/>
              <a:cs typeface="微软雅黑" panose="020B0503020204020204" charset="-122"/>
            </a:endParaRPr>
          </a:p>
          <a:p>
            <a:pPr algn="l">
              <a:buClrTx/>
              <a:buSzTx/>
            </a:pPr>
            <a:r>
              <a:rPr lang="zh-CN" altLang="en-US" sz="1800" noProof="1">
                <a:latin typeface="微软雅黑" panose="020B0503020204020204" charset="-122"/>
                <a:ea typeface="微软雅黑" panose="020B0503020204020204" charset="-122"/>
                <a:cs typeface="微软雅黑" panose="020B0503020204020204" charset="-122"/>
              </a:rPr>
              <a:t>学习标签数据&gt;&gt;“部分模型”&gt;&gt;给无标签数据打上“伪标签”&gt;&gt;“真真假假”得到新模型</a:t>
            </a:r>
            <a:endParaRPr lang="zh-CN" altLang="en-US" sz="1800" noProof="1">
              <a:latin typeface="微软雅黑" panose="020B0503020204020204" charset="-122"/>
              <a:ea typeface="微软雅黑" panose="020B0503020204020204" charset="-122"/>
              <a:cs typeface="微软雅黑" panose="020B0503020204020204" charset="-122"/>
            </a:endParaRPr>
          </a:p>
          <a:p>
            <a:pPr algn="l">
              <a:buClrTx/>
              <a:buSzTx/>
            </a:pPr>
            <a:r>
              <a:rPr lang="zh-CN" altLang="en-US" sz="1800" noProof="1">
                <a:latin typeface="微软雅黑" panose="020B0503020204020204" charset="-122"/>
                <a:ea typeface="微软雅黑" panose="020B0503020204020204" charset="-122"/>
                <a:cs typeface="微软雅黑" panose="020B0503020204020204" charset="-122"/>
              </a:rPr>
              <a:t>好处</a:t>
            </a:r>
            <a:endParaRPr lang="zh-CN" altLang="en-US" sz="1800" noProof="1">
              <a:latin typeface="微软雅黑" panose="020B0503020204020204" charset="-122"/>
              <a:ea typeface="微软雅黑" panose="020B0503020204020204" charset="-122"/>
              <a:cs typeface="微软雅黑" panose="020B0503020204020204" charset="-122"/>
            </a:endParaRPr>
          </a:p>
          <a:p>
            <a:pPr lvl="1" algn="l">
              <a:spcBef>
                <a:spcPts val="1000"/>
              </a:spcBef>
              <a:buClrTx/>
              <a:buSzTx/>
              <a:buChar char="•"/>
            </a:pPr>
            <a:r>
              <a:rPr lang="zh-CN" altLang="en-US" sz="1800" noProof="1">
                <a:latin typeface="微软雅黑" panose="020B0503020204020204" charset="-122"/>
                <a:ea typeface="微软雅黑" panose="020B0503020204020204" charset="-122"/>
                <a:cs typeface="微软雅黑" panose="020B0503020204020204" charset="-122"/>
                <a:sym typeface="+mn-ea"/>
              </a:rPr>
              <a:t>比监督学习便宜：</a:t>
            </a:r>
            <a:r>
              <a:rPr lang="zh-CN" altLang="en-US" sz="1800" noProof="1">
                <a:latin typeface="微软雅黑" panose="020B0503020204020204" charset="-122"/>
                <a:ea typeface="微软雅黑" panose="020B0503020204020204" charset="-122"/>
                <a:cs typeface="微软雅黑" panose="020B0503020204020204" charset="-122"/>
              </a:rPr>
              <a:t>“平价替代品”</a:t>
            </a:r>
            <a:endParaRPr lang="zh-CN" altLang="en-US" sz="1800" noProof="1">
              <a:latin typeface="微软雅黑" panose="020B0503020204020204" charset="-122"/>
              <a:ea typeface="微软雅黑" panose="020B0503020204020204" charset="-122"/>
              <a:cs typeface="微软雅黑" panose="020B0503020204020204" charset="-122"/>
            </a:endParaRPr>
          </a:p>
          <a:p>
            <a:pPr lvl="1" algn="l">
              <a:spcBef>
                <a:spcPts val="1000"/>
              </a:spcBef>
              <a:buClrTx/>
              <a:buSzTx/>
              <a:buChar char="•"/>
            </a:pPr>
            <a:r>
              <a:rPr lang="zh-CN" altLang="en-US" sz="1800" noProof="1">
                <a:latin typeface="微软雅黑" panose="020B0503020204020204" charset="-122"/>
                <a:ea typeface="微软雅黑" panose="020B0503020204020204" charset="-122"/>
                <a:cs typeface="微软雅黑" panose="020B0503020204020204" charset="-122"/>
              </a:rPr>
              <a:t>比无监督学习好用：分类边界准确性+模型稳健性</a:t>
            </a:r>
            <a:endParaRPr lang="zh-CN" altLang="en-US" sz="1800" noProof="1">
              <a:latin typeface="微软雅黑" panose="020B0503020204020204" charset="-122"/>
              <a:ea typeface="微软雅黑" panose="020B0503020204020204" charset="-122"/>
              <a:cs typeface="微软雅黑" panose="020B0503020204020204" charset="-122"/>
            </a:endParaRPr>
          </a:p>
          <a:p>
            <a:pPr algn="l">
              <a:buClrTx/>
              <a:buSzTx/>
            </a:pPr>
            <a:r>
              <a:rPr lang="zh-CN" altLang="en-US" sz="1800" noProof="1">
                <a:latin typeface="微软雅黑" panose="020B0503020204020204" charset="-122"/>
                <a:ea typeface="微软雅黑" panose="020B0503020204020204" charset="-122"/>
                <a:cs typeface="微软雅黑" panose="020B0503020204020204" charset="-122"/>
              </a:rPr>
              <a:t>局限：为了伪标签“假”得不至于太离谱，要满足数个假设</a:t>
            </a:r>
            <a:endParaRPr lang="zh-CN" altLang="en-US" sz="1800" noProof="1">
              <a:latin typeface="微软雅黑" panose="020B0503020204020204" charset="-122"/>
              <a:ea typeface="微软雅黑" panose="020B0503020204020204" charset="-122"/>
              <a:cs typeface="微软雅黑" panose="020B0503020204020204" charset="-122"/>
            </a:endParaRPr>
          </a:p>
          <a:p>
            <a:endParaRPr lang="en-US" altLang="zh-CN" noProof="1">
              <a:latin typeface="微软雅黑" panose="020B0503020204020204" charset="-122"/>
              <a:ea typeface="微软雅黑" panose="020B0503020204020204" charset="-122"/>
              <a:cs typeface="微软雅黑" panose="020B0503020204020204" charset="-122"/>
            </a:endParaRPr>
          </a:p>
          <a:p>
            <a:pPr marL="0" indent="0">
              <a:buFontTx/>
              <a:buNone/>
            </a:pPr>
            <a:endParaRPr lang="zh-CN" altLang="en-US" noProof="1">
              <a:latin typeface="微软雅黑" panose="020B0503020204020204" charset="-122"/>
              <a:ea typeface="微软雅黑" panose="020B0503020204020204" charset="-122"/>
              <a:cs typeface="微软雅黑" panose="020B0503020204020204" charset="-122"/>
            </a:endParaRPr>
          </a:p>
        </p:txBody>
      </p:sp>
      <p:sp>
        <p:nvSpPr>
          <p:cNvPr id="24579" name="文本框 3"/>
          <p:cNvSpPr txBox="1">
            <a:spLocks noChangeArrowheads="1"/>
          </p:cNvSpPr>
          <p:nvPr/>
        </p:nvSpPr>
        <p:spPr bwMode="auto">
          <a:xfrm>
            <a:off x="920274" y="6581458"/>
            <a:ext cx="8183563"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200" dirty="0"/>
              <a:t>图源：A Tutorial on Graph-baed Semi-Supervised Learning Algorithms for Speech and Spoken Language Processing</a:t>
            </a:r>
            <a:endParaRPr lang="zh-CN" altLang="en-US" sz="1200" dirty="0"/>
          </a:p>
        </p:txBody>
      </p:sp>
    </p:spTree>
  </p:cSld>
  <p:clrMapOvr>
    <a:masterClrMapping/>
  </p:clrMapOvr>
  <mc:AlternateContent xmlns:mc="http://schemas.openxmlformats.org/markup-compatibility/2006">
    <mc:Choice xmlns:p14="http://schemas.microsoft.com/office/powerpoint/2010/main" Requires="p14">
      <p:transition spd="slow" p14:dur="1000" advTm="15000">
        <p:cover dir="d"/>
      </p:transition>
    </mc:Choice>
    <mc:Fallback>
      <p:transition spd="slow" advTm="15000">
        <p:cover dir="d"/>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5"/>
          <p:cNvSpPr/>
          <p:nvPr/>
        </p:nvSpPr>
        <p:spPr>
          <a:xfrm>
            <a:off x="492208" y="426058"/>
            <a:ext cx="324679" cy="324679"/>
          </a:xfrm>
          <a:prstGeom prst="ellipse">
            <a:avLst/>
          </a:prstGeom>
          <a:gradFill flip="none" rotWithShape="1">
            <a:gsLst>
              <a:gs pos="0">
                <a:schemeClr val="accent1"/>
              </a:gs>
              <a:gs pos="100000">
                <a:schemeClr val="accent2"/>
              </a:gs>
            </a:gsLst>
            <a:lin ang="10800000" scaled="1"/>
            <a:tileRect/>
          </a:gradFill>
          <a:ln>
            <a:noFill/>
          </a:ln>
          <a:effectLst>
            <a:outerShdw blurRad="762000" dist="254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360000" bIns="45720" numCol="1" spcCol="0" rtlCol="0" fromWordArt="0" anchor="ctr" anchorCtr="0" forceAA="0" compatLnSpc="1">
            <a:noAutofit/>
          </a:bodyPr>
          <a:p>
            <a:pPr algn="r" defTabSz="914400"/>
            <a:endParaRPr lang="zh-CN" altLang="en-US" sz="1400" b="1">
              <a:latin typeface="微软雅黑" panose="020B0503020204020204" charset="-122"/>
              <a:ea typeface="微软雅黑" panose="020B0503020204020204" charset="-122"/>
              <a:cs typeface="Open Sans" panose="020B0606030504020204" pitchFamily="34" charset="0"/>
              <a:sym typeface="微软雅黑" panose="020B0503020204020204" charset="-122"/>
            </a:endParaRPr>
          </a:p>
        </p:txBody>
      </p:sp>
      <p:sp>
        <p:nvSpPr>
          <p:cNvPr id="12" name="文本框 17"/>
          <p:cNvSpPr txBox="1"/>
          <p:nvPr/>
        </p:nvSpPr>
        <p:spPr>
          <a:xfrm>
            <a:off x="920115" y="381635"/>
            <a:ext cx="6823075" cy="460375"/>
          </a:xfrm>
          <a:prstGeom prst="rect">
            <a:avLst/>
          </a:prstGeom>
          <a:noFill/>
        </p:spPr>
        <p:txBody>
          <a:bodyPr wrap="square" rtlCol="0">
            <a:spAutoFit/>
          </a:bodyPr>
          <a:p>
            <a:pPr algn="just" fontAlgn="auto"/>
            <a:r>
              <a:rPr lang="en-US" sz="2400" spc="600" dirty="0">
                <a:solidFill>
                  <a:schemeClr val="tx1">
                    <a:lumMod val="75000"/>
                    <a:lumOff val="25000"/>
                  </a:schemeClr>
                </a:solidFill>
                <a:latin typeface="微软雅黑" panose="020B0503020204020204" charset="-122"/>
                <a:ea typeface="微软雅黑" panose="020B0503020204020204" charset="-122"/>
                <a:sym typeface="微软雅黑" panose="020B0503020204020204" charset="-122"/>
              </a:rPr>
              <a:t>1.4.4</a:t>
            </a:r>
            <a:r>
              <a:rPr lang="zh-CN" altLang="en-US" sz="2400" spc="600" dirty="0">
                <a:solidFill>
                  <a:schemeClr val="tx1">
                    <a:lumMod val="75000"/>
                    <a:lumOff val="25000"/>
                  </a:schemeClr>
                </a:solidFill>
                <a:latin typeface="微软雅黑" panose="020B0503020204020204" charset="-122"/>
                <a:ea typeface="微软雅黑" panose="020B0503020204020204" charset="-122"/>
                <a:sym typeface="微软雅黑" panose="020B0503020204020204" charset="-122"/>
              </a:rPr>
              <a:t>方法体系</a:t>
            </a:r>
            <a:r>
              <a:rPr lang="en-US" altLang="zh-CN" sz="2400" spc="600" dirty="0">
                <a:solidFill>
                  <a:schemeClr val="tx1">
                    <a:lumMod val="75000"/>
                    <a:lumOff val="25000"/>
                  </a:schemeClr>
                </a:solidFill>
                <a:latin typeface="微软雅黑" panose="020B0503020204020204" charset="-122"/>
                <a:ea typeface="微软雅黑" panose="020B0503020204020204" charset="-122"/>
                <a:sym typeface="微软雅黑" panose="020B0503020204020204" charset="-122"/>
              </a:rPr>
              <a:t>·</a:t>
            </a:r>
            <a:r>
              <a:rPr lang="zh-CN" altLang="en-US" sz="2400" spc="600" dirty="0">
                <a:solidFill>
                  <a:schemeClr val="tx1">
                    <a:lumMod val="75000"/>
                    <a:lumOff val="25000"/>
                  </a:schemeClr>
                </a:solidFill>
                <a:latin typeface="微软雅黑" panose="020B0503020204020204" charset="-122"/>
                <a:ea typeface="微软雅黑" panose="020B0503020204020204" charset="-122"/>
                <a:sym typeface="微软雅黑" panose="020B0503020204020204" charset="-122"/>
              </a:rPr>
              <a:t>比较</a:t>
            </a:r>
            <a:endParaRPr lang="zh-CN" altLang="en-US" sz="2400" spc="600" dirty="0">
              <a:solidFill>
                <a:schemeClr val="tx1">
                  <a:lumMod val="75000"/>
                  <a:lumOff val="25000"/>
                </a:schemeClr>
              </a:solidFill>
              <a:latin typeface="微软雅黑" panose="020B0503020204020204" charset="-122"/>
              <a:ea typeface="微软雅黑" panose="020B0503020204020204" charset="-122"/>
              <a:sym typeface="微软雅黑" panose="020B0503020204020204" charset="-122"/>
            </a:endParaRPr>
          </a:p>
        </p:txBody>
      </p:sp>
      <p:sp>
        <p:nvSpPr>
          <p:cNvPr id="3" name="文本框 2"/>
          <p:cNvSpPr txBox="1"/>
          <p:nvPr/>
        </p:nvSpPr>
        <p:spPr>
          <a:xfrm>
            <a:off x="1515110" y="1946910"/>
            <a:ext cx="8058785" cy="2306955"/>
          </a:xfrm>
          <a:prstGeom prst="rect">
            <a:avLst/>
          </a:prstGeom>
          <a:noFill/>
        </p:spPr>
        <p:txBody>
          <a:bodyPr wrap="square" rtlCol="0" anchor="t">
            <a:spAutoFit/>
          </a:bodyPr>
          <a:p>
            <a:pPr marL="285750" indent="-285750">
              <a:buFont typeface="Arial" panose="020B0604020202020204" pitchFamily="34" charset="0"/>
              <a:buChar char="•"/>
            </a:pPr>
            <a:r>
              <a:rPr lang="zh-CN" altLang="en-US">
                <a:latin typeface="微软雅黑" panose="020B0503020204020204" charset="-122"/>
                <a:ea typeface="微软雅黑" panose="020B0503020204020204" charset="-122"/>
                <a:cs typeface="微软雅黑" panose="020B0503020204020204" charset="-122"/>
                <a:sym typeface="+mn-ea"/>
              </a:rPr>
              <a:t>机器</a:t>
            </a:r>
            <a:r>
              <a:rPr lang="en-US" altLang="zh-CN">
                <a:latin typeface="微软雅黑" panose="020B0503020204020204" charset="-122"/>
                <a:ea typeface="微软雅黑" panose="020B0503020204020204" charset="-122"/>
                <a:cs typeface="微软雅黑" panose="020B0503020204020204" charset="-122"/>
                <a:sym typeface="+mn-ea"/>
              </a:rPr>
              <a:t>“</a:t>
            </a:r>
            <a:r>
              <a:rPr lang="zh-CN" altLang="en-US">
                <a:latin typeface="微软雅黑" panose="020B0503020204020204" charset="-122"/>
                <a:ea typeface="微软雅黑" panose="020B0503020204020204" charset="-122"/>
                <a:cs typeface="微软雅黑" panose="020B0503020204020204" charset="-122"/>
                <a:sym typeface="+mn-ea"/>
              </a:rPr>
              <a:t>学习</a:t>
            </a:r>
            <a:r>
              <a:rPr lang="en-US" altLang="zh-CN">
                <a:latin typeface="微软雅黑" panose="020B0503020204020204" charset="-122"/>
                <a:ea typeface="微软雅黑" panose="020B0503020204020204" charset="-122"/>
                <a:cs typeface="微软雅黑" panose="020B0503020204020204" charset="-122"/>
                <a:sym typeface="+mn-ea"/>
              </a:rPr>
              <a:t>” &gt;&gt;&gt; </a:t>
            </a:r>
            <a:r>
              <a:rPr lang="zh-CN" altLang="en-US">
                <a:latin typeface="微软雅黑" panose="020B0503020204020204" charset="-122"/>
                <a:ea typeface="微软雅黑" panose="020B0503020204020204" charset="-122"/>
                <a:cs typeface="微软雅黑" panose="020B0503020204020204" charset="-122"/>
                <a:sym typeface="+mn-ea"/>
              </a:rPr>
              <a:t>信息的压缩</a:t>
            </a:r>
            <a:endParaRPr lang="zh-CN" altLang="en-US">
              <a:latin typeface="微软雅黑" panose="020B0503020204020204" charset="-122"/>
              <a:ea typeface="微软雅黑" panose="020B0503020204020204" charset="-122"/>
              <a:cs typeface="微软雅黑" panose="020B0503020204020204" charset="-122"/>
              <a:sym typeface="+mn-ea"/>
            </a:endParaRPr>
          </a:p>
          <a:p>
            <a:pPr marL="285750" indent="-285750">
              <a:buFont typeface="Arial" panose="020B0604020202020204" pitchFamily="34" charset="0"/>
              <a:buChar char="•"/>
            </a:pPr>
            <a:r>
              <a:rPr lang="zh-CN" altLang="en-US">
                <a:latin typeface="微软雅黑" panose="020B0503020204020204" charset="-122"/>
                <a:ea typeface="微软雅黑" panose="020B0503020204020204" charset="-122"/>
                <a:cs typeface="微软雅黑" panose="020B0503020204020204" charset="-122"/>
                <a:sym typeface="+mn-ea"/>
              </a:rPr>
              <a:t>原则：</a:t>
            </a:r>
            <a:endParaRPr lang="zh-CN" altLang="en-US">
              <a:latin typeface="微软雅黑" panose="020B0503020204020204" charset="-122"/>
              <a:ea typeface="微软雅黑" panose="020B0503020204020204" charset="-122"/>
              <a:cs typeface="微软雅黑" panose="020B0503020204020204" charset="-122"/>
              <a:sym typeface="+mn-ea"/>
            </a:endParaRPr>
          </a:p>
          <a:p>
            <a:pPr marL="800100" lvl="1" indent="-342900">
              <a:buFontTx/>
              <a:buChar char="•"/>
            </a:pPr>
            <a:r>
              <a:rPr lang="zh-CN" altLang="en-US">
                <a:latin typeface="微软雅黑" panose="020B0503020204020204" charset="-122"/>
                <a:ea typeface="微软雅黑" panose="020B0503020204020204" charset="-122"/>
                <a:cs typeface="微软雅黑" panose="020B0503020204020204" charset="-122"/>
                <a:sym typeface="+mn-ea"/>
              </a:rPr>
              <a:t>有效性：能够满足任务/目标的需要</a:t>
            </a:r>
            <a:endParaRPr lang="zh-CN" altLang="en-US">
              <a:latin typeface="微软雅黑" panose="020B0503020204020204" charset="-122"/>
              <a:ea typeface="微软雅黑" panose="020B0503020204020204" charset="-122"/>
              <a:cs typeface="微软雅黑" panose="020B0503020204020204" charset="-122"/>
              <a:sym typeface="+mn-ea"/>
            </a:endParaRPr>
          </a:p>
          <a:p>
            <a:pPr marL="800100" lvl="1" indent="-342900">
              <a:buFontTx/>
              <a:buChar char="•"/>
            </a:pPr>
            <a:r>
              <a:rPr lang="zh-CN" altLang="en-US">
                <a:latin typeface="微软雅黑" panose="020B0503020204020204" charset="-122"/>
                <a:ea typeface="微软雅黑" panose="020B0503020204020204" charset="-122"/>
                <a:cs typeface="微软雅黑" panose="020B0503020204020204" charset="-122"/>
                <a:sym typeface="+mn-ea"/>
              </a:rPr>
              <a:t>最小性：在有效的基础上，将数据压缩到最小规模，最大程度提升效率</a:t>
            </a:r>
            <a:endParaRPr lang="zh-CN" altLang="en-US">
              <a:latin typeface="微软雅黑" panose="020B0503020204020204" charset="-122"/>
              <a:ea typeface="微软雅黑" panose="020B0503020204020204" charset="-122"/>
              <a:cs typeface="微软雅黑" panose="020B0503020204020204" charset="-122"/>
              <a:sym typeface="+mn-ea"/>
            </a:endParaRPr>
          </a:p>
          <a:p>
            <a:pPr marL="285750" indent="-285750">
              <a:buFont typeface="Arial" panose="020B0604020202020204" pitchFamily="34" charset="0"/>
              <a:buChar char="•"/>
            </a:pPr>
            <a:r>
              <a:rPr lang="zh-CN" altLang="en-US">
                <a:latin typeface="微软雅黑" panose="020B0503020204020204" charset="-122"/>
                <a:ea typeface="微软雅黑" panose="020B0503020204020204" charset="-122"/>
                <a:cs typeface="微软雅黑" panose="020B0503020204020204" charset="-122"/>
                <a:sym typeface="+mn-ea"/>
              </a:rPr>
              <a:t>区别（有监督</a:t>
            </a:r>
            <a:r>
              <a:rPr lang="en-US" altLang="zh-CN">
                <a:latin typeface="微软雅黑" panose="020B0503020204020204" charset="-122"/>
                <a:ea typeface="微软雅黑" panose="020B0503020204020204" charset="-122"/>
                <a:cs typeface="微软雅黑" panose="020B0503020204020204" charset="-122"/>
                <a:sym typeface="+mn-ea"/>
              </a:rPr>
              <a:t>vs</a:t>
            </a:r>
            <a:r>
              <a:rPr lang="zh-CN" altLang="en-US">
                <a:latin typeface="微软雅黑" panose="020B0503020204020204" charset="-122"/>
                <a:ea typeface="微软雅黑" panose="020B0503020204020204" charset="-122"/>
                <a:cs typeface="微软雅黑" panose="020B0503020204020204" charset="-122"/>
                <a:sym typeface="+mn-ea"/>
              </a:rPr>
              <a:t>无监督）：</a:t>
            </a:r>
            <a:endParaRPr lang="zh-CN" altLang="en-US">
              <a:latin typeface="微软雅黑" panose="020B0503020204020204" charset="-122"/>
              <a:ea typeface="微软雅黑" panose="020B0503020204020204" charset="-122"/>
              <a:cs typeface="微软雅黑" panose="020B0503020204020204" charset="-122"/>
              <a:sym typeface="+mn-ea"/>
            </a:endParaRPr>
          </a:p>
          <a:p>
            <a:pPr marL="800100" lvl="1" indent="-342900">
              <a:buFontTx/>
              <a:buChar char="•"/>
            </a:pPr>
            <a:r>
              <a:rPr lang="zh-CN" altLang="en-US">
                <a:latin typeface="微软雅黑" panose="020B0503020204020204" charset="-122"/>
                <a:ea typeface="微软雅黑" panose="020B0503020204020204" charset="-122"/>
                <a:cs typeface="微软雅黑" panose="020B0503020204020204" charset="-122"/>
                <a:sym typeface="+mn-ea"/>
              </a:rPr>
              <a:t>有效性：任务明确 </a:t>
            </a:r>
            <a:r>
              <a:rPr lang="en-US" altLang="zh-CN">
                <a:latin typeface="微软雅黑" panose="020B0503020204020204" charset="-122"/>
                <a:ea typeface="微软雅黑" panose="020B0503020204020204" charset="-122"/>
                <a:cs typeface="微软雅黑" panose="020B0503020204020204" charset="-122"/>
                <a:sym typeface="+mn-ea"/>
              </a:rPr>
              <a:t>vs </a:t>
            </a:r>
            <a:r>
              <a:rPr lang="zh-CN" altLang="en-US">
                <a:latin typeface="微软雅黑" panose="020B0503020204020204" charset="-122"/>
                <a:ea typeface="微软雅黑" panose="020B0503020204020204" charset="-122"/>
                <a:cs typeface="微软雅黑" panose="020B0503020204020204" charset="-122"/>
                <a:sym typeface="+mn-ea"/>
              </a:rPr>
              <a:t>任务不明确</a:t>
            </a:r>
            <a:endParaRPr lang="zh-CN" altLang="en-US">
              <a:latin typeface="微软雅黑" panose="020B0503020204020204" charset="-122"/>
              <a:ea typeface="微软雅黑" panose="020B0503020204020204" charset="-122"/>
              <a:cs typeface="微软雅黑" panose="020B0503020204020204" charset="-122"/>
              <a:sym typeface="+mn-ea"/>
            </a:endParaRPr>
          </a:p>
          <a:p>
            <a:pPr marL="800100" lvl="1" indent="-342900">
              <a:buFontTx/>
              <a:buChar char="•"/>
            </a:pPr>
            <a:r>
              <a:rPr lang="zh-CN" altLang="en-US">
                <a:latin typeface="微软雅黑" panose="020B0503020204020204" charset="-122"/>
                <a:ea typeface="微软雅黑" panose="020B0503020204020204" charset="-122"/>
                <a:cs typeface="微软雅黑" panose="020B0503020204020204" charset="-122"/>
                <a:sym typeface="+mn-ea"/>
              </a:rPr>
              <a:t>最小性：监督更精简 </a:t>
            </a:r>
            <a:r>
              <a:rPr lang="en-US" altLang="zh-CN">
                <a:latin typeface="微软雅黑" panose="020B0503020204020204" charset="-122"/>
                <a:ea typeface="微软雅黑" panose="020B0503020204020204" charset="-122"/>
                <a:cs typeface="微软雅黑" panose="020B0503020204020204" charset="-122"/>
                <a:sym typeface="+mn-ea"/>
              </a:rPr>
              <a:t>vs </a:t>
            </a:r>
            <a:r>
              <a:rPr lang="zh-CN" altLang="en-US">
                <a:latin typeface="微软雅黑" panose="020B0503020204020204" charset="-122"/>
                <a:ea typeface="微软雅黑" panose="020B0503020204020204" charset="-122"/>
                <a:cs typeface="微软雅黑" panose="020B0503020204020204" charset="-122"/>
                <a:sym typeface="+mn-ea"/>
              </a:rPr>
              <a:t>无监督更通用</a:t>
            </a:r>
            <a:endParaRPr lang="zh-CN" altLang="en-US">
              <a:latin typeface="微软雅黑" panose="020B0503020204020204" charset="-122"/>
              <a:ea typeface="微软雅黑" panose="020B0503020204020204" charset="-122"/>
              <a:cs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slow" p14:dur="1000" advTm="15000">
        <p:cover dir="d"/>
      </p:transition>
    </mc:Choice>
    <mc:Fallback>
      <p:transition spd="slow" advTm="15000">
        <p:cover dir="d"/>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5"/>
          <p:cNvSpPr/>
          <p:nvPr/>
        </p:nvSpPr>
        <p:spPr>
          <a:xfrm>
            <a:off x="492208" y="426058"/>
            <a:ext cx="324679" cy="324679"/>
          </a:xfrm>
          <a:prstGeom prst="ellipse">
            <a:avLst/>
          </a:prstGeom>
          <a:gradFill flip="none" rotWithShape="1">
            <a:gsLst>
              <a:gs pos="0">
                <a:schemeClr val="accent1"/>
              </a:gs>
              <a:gs pos="100000">
                <a:schemeClr val="accent2"/>
              </a:gs>
            </a:gsLst>
            <a:lin ang="10800000" scaled="1"/>
            <a:tileRect/>
          </a:gradFill>
          <a:ln>
            <a:noFill/>
          </a:ln>
          <a:effectLst>
            <a:outerShdw blurRad="762000" dist="254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360000" bIns="45720" numCol="1" spcCol="0" rtlCol="0" fromWordArt="0" anchor="ctr" anchorCtr="0" forceAA="0" compatLnSpc="1">
            <a:noAutofit/>
          </a:bodyPr>
          <a:p>
            <a:pPr algn="r" defTabSz="914400"/>
            <a:endParaRPr lang="zh-CN" altLang="en-US" sz="1400" b="1">
              <a:latin typeface="微软雅黑" panose="020B0503020204020204" charset="-122"/>
              <a:ea typeface="微软雅黑" panose="020B0503020204020204" charset="-122"/>
              <a:cs typeface="Open Sans" panose="020B0606030504020204" pitchFamily="34" charset="0"/>
              <a:sym typeface="微软雅黑" panose="020B0503020204020204" charset="-122"/>
            </a:endParaRPr>
          </a:p>
        </p:txBody>
      </p:sp>
      <p:sp>
        <p:nvSpPr>
          <p:cNvPr id="12" name="文本框 17"/>
          <p:cNvSpPr txBox="1"/>
          <p:nvPr/>
        </p:nvSpPr>
        <p:spPr>
          <a:xfrm>
            <a:off x="920115" y="381635"/>
            <a:ext cx="6823075" cy="460375"/>
          </a:xfrm>
          <a:prstGeom prst="rect">
            <a:avLst/>
          </a:prstGeom>
          <a:noFill/>
        </p:spPr>
        <p:txBody>
          <a:bodyPr wrap="square" rtlCol="0">
            <a:spAutoFit/>
          </a:bodyPr>
          <a:p>
            <a:pPr algn="just" fontAlgn="auto"/>
            <a:r>
              <a:rPr lang="en-US" sz="2400" spc="600" dirty="0">
                <a:solidFill>
                  <a:schemeClr val="tx1">
                    <a:lumMod val="75000"/>
                    <a:lumOff val="25000"/>
                  </a:schemeClr>
                </a:solidFill>
                <a:latin typeface="微软雅黑" panose="020B0503020204020204" charset="-122"/>
                <a:ea typeface="微软雅黑" panose="020B0503020204020204" charset="-122"/>
                <a:sym typeface="微软雅黑" panose="020B0503020204020204" charset="-122"/>
              </a:rPr>
              <a:t>1.4.4</a:t>
            </a:r>
            <a:r>
              <a:rPr lang="zh-CN" altLang="en-US" sz="2400" spc="600" dirty="0">
                <a:solidFill>
                  <a:schemeClr val="tx1">
                    <a:lumMod val="75000"/>
                    <a:lumOff val="25000"/>
                  </a:schemeClr>
                </a:solidFill>
                <a:latin typeface="微软雅黑" panose="020B0503020204020204" charset="-122"/>
                <a:ea typeface="微软雅黑" panose="020B0503020204020204" charset="-122"/>
                <a:sym typeface="微软雅黑" panose="020B0503020204020204" charset="-122"/>
              </a:rPr>
              <a:t>方法体系</a:t>
            </a:r>
            <a:r>
              <a:rPr lang="en-US" altLang="zh-CN" sz="2400" spc="600" dirty="0">
                <a:solidFill>
                  <a:schemeClr val="tx1">
                    <a:lumMod val="75000"/>
                    <a:lumOff val="25000"/>
                  </a:schemeClr>
                </a:solidFill>
                <a:latin typeface="微软雅黑" panose="020B0503020204020204" charset="-122"/>
                <a:ea typeface="微软雅黑" panose="020B0503020204020204" charset="-122"/>
                <a:sym typeface="微软雅黑" panose="020B0503020204020204" charset="-122"/>
              </a:rPr>
              <a:t>·</a:t>
            </a:r>
            <a:r>
              <a:rPr lang="zh-CN" altLang="en-US" sz="2400" spc="600" dirty="0">
                <a:solidFill>
                  <a:schemeClr val="tx1">
                    <a:lumMod val="75000"/>
                    <a:lumOff val="25000"/>
                  </a:schemeClr>
                </a:solidFill>
                <a:latin typeface="微软雅黑" panose="020B0503020204020204" charset="-122"/>
                <a:ea typeface="微软雅黑" panose="020B0503020204020204" charset="-122"/>
                <a:sym typeface="微软雅黑" panose="020B0503020204020204" charset="-122"/>
              </a:rPr>
              <a:t>比较</a:t>
            </a:r>
            <a:endParaRPr lang="zh-CN" altLang="en-US" sz="2400" spc="600" dirty="0">
              <a:solidFill>
                <a:schemeClr val="tx1">
                  <a:lumMod val="75000"/>
                  <a:lumOff val="25000"/>
                </a:schemeClr>
              </a:solidFill>
              <a:latin typeface="微软雅黑" panose="020B0503020204020204" charset="-122"/>
              <a:ea typeface="微软雅黑" panose="020B0503020204020204" charset="-122"/>
              <a:sym typeface="微软雅黑" panose="020B0503020204020204" charset="-122"/>
            </a:endParaRPr>
          </a:p>
        </p:txBody>
      </p:sp>
      <p:sp>
        <p:nvSpPr>
          <p:cNvPr id="26625" name="标题 1"/>
          <p:cNvSpPr>
            <a:spLocks noGrp="1" noChangeArrowheads="1"/>
          </p:cNvSpPr>
          <p:nvPr/>
        </p:nvSpPr>
        <p:spPr>
          <a:xfrm>
            <a:off x="920115" y="842169"/>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400" dirty="0"/>
              <a:t>例子：线性模型</a:t>
            </a:r>
            <a:endParaRPr lang="zh-CN" altLang="en-US" sz="2400" dirty="0"/>
          </a:p>
        </p:txBody>
      </p:sp>
      <p:sp>
        <p:nvSpPr>
          <p:cNvPr id="2" name="内容占位符 2"/>
          <p:cNvSpPr>
            <a:spLocks noGrp="1"/>
          </p:cNvSpPr>
          <p:nvPr/>
        </p:nvSpPr>
        <p:spPr>
          <a:xfrm>
            <a:off x="920115" y="2210276"/>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1800" noProof="1"/>
              <a:t>有效性：</a:t>
            </a:r>
            <a:endParaRPr lang="zh-CN" altLang="en-US" sz="2400" noProof="1"/>
          </a:p>
          <a:p>
            <a:endParaRPr lang="zh-CN" altLang="en-US" sz="2400" noProof="1"/>
          </a:p>
          <a:p>
            <a:endParaRPr lang="zh-CN" altLang="en-US" sz="2400" noProof="1"/>
          </a:p>
          <a:p>
            <a:pPr marL="0" indent="0">
              <a:buFontTx/>
              <a:buNone/>
            </a:pPr>
            <a:r>
              <a:rPr lang="zh-CN" altLang="en-US" sz="1800" noProof="1">
                <a:latin typeface="微软雅黑" panose="020B0503020204020204" charset="-122"/>
                <a:ea typeface="微软雅黑" panose="020B0503020204020204" charset="-122"/>
                <a:cs typeface="微软雅黑" panose="020B0503020204020204" charset="-122"/>
              </a:rPr>
              <a:t>回归诊断；方程和系数的显著性检验</a:t>
            </a:r>
            <a:endParaRPr lang="zh-CN" altLang="en-US" sz="1800" noProof="1">
              <a:latin typeface="微软雅黑" panose="020B0503020204020204" charset="-122"/>
              <a:ea typeface="微软雅黑" panose="020B0503020204020204" charset="-122"/>
              <a:cs typeface="微软雅黑" panose="020B0503020204020204" charset="-122"/>
            </a:endParaRPr>
          </a:p>
          <a:p>
            <a:pPr marL="0" indent="0">
              <a:buFontTx/>
              <a:buNone/>
            </a:pPr>
            <a:endParaRPr lang="zh-CN" altLang="en-US" sz="1800" noProof="1">
              <a:latin typeface="微软雅黑" panose="020B0503020204020204" charset="-122"/>
              <a:ea typeface="微软雅黑" panose="020B0503020204020204" charset="-122"/>
              <a:cs typeface="微软雅黑" panose="020B0503020204020204" charset="-122"/>
            </a:endParaRPr>
          </a:p>
          <a:p>
            <a:r>
              <a:rPr lang="zh-CN" altLang="en-US" sz="1800" noProof="1">
                <a:latin typeface="微软雅黑" panose="020B0503020204020204" charset="-122"/>
                <a:ea typeface="微软雅黑" panose="020B0503020204020204" charset="-122"/>
                <a:cs typeface="微软雅黑" panose="020B0503020204020204" charset="-122"/>
              </a:rPr>
              <a:t>最小性：</a:t>
            </a:r>
            <a:r>
              <a:rPr lang="en-US" altLang="zh-CN" sz="1800" noProof="1">
                <a:latin typeface="微软雅黑" panose="020B0503020204020204" charset="-122"/>
                <a:ea typeface="微软雅黑" panose="020B0503020204020204" charset="-122"/>
                <a:cs typeface="微软雅黑" panose="020B0503020204020204" charset="-122"/>
              </a:rPr>
              <a:t>t-</a:t>
            </a:r>
            <a:r>
              <a:rPr lang="zh-CN" altLang="en-US" sz="1800" noProof="1">
                <a:latin typeface="微软雅黑" panose="020B0503020204020204" charset="-122"/>
                <a:ea typeface="微软雅黑" panose="020B0503020204020204" charset="-122"/>
                <a:cs typeface="微软雅黑" panose="020B0503020204020204" charset="-122"/>
              </a:rPr>
              <a:t>检验；特征压缩（主成分、岭回归、</a:t>
            </a:r>
            <a:r>
              <a:rPr lang="en-US" altLang="zh-CN" sz="1800" noProof="1">
                <a:latin typeface="微软雅黑" panose="020B0503020204020204" charset="-122"/>
                <a:ea typeface="微软雅黑" panose="020B0503020204020204" charset="-122"/>
                <a:cs typeface="微软雅黑" panose="020B0503020204020204" charset="-122"/>
              </a:rPr>
              <a:t>lasso</a:t>
            </a:r>
            <a:r>
              <a:rPr lang="zh-CN" altLang="en-US" sz="1800" noProof="1">
                <a:latin typeface="微软雅黑" panose="020B0503020204020204" charset="-122"/>
                <a:ea typeface="微软雅黑" panose="020B0503020204020204" charset="-122"/>
                <a:cs typeface="微软雅黑" panose="020B0503020204020204" charset="-122"/>
              </a:rPr>
              <a:t>回归）</a:t>
            </a:r>
            <a:endParaRPr lang="zh-CN" altLang="en-US" sz="1800" noProof="1">
              <a:latin typeface="微软雅黑" panose="020B0503020204020204" charset="-122"/>
              <a:ea typeface="微软雅黑" panose="020B0503020204020204" charset="-122"/>
              <a:cs typeface="微软雅黑" panose="020B0503020204020204" charset="-122"/>
            </a:endParaRPr>
          </a:p>
          <a:p>
            <a:pPr marL="0" indent="0">
              <a:buFontTx/>
              <a:buNone/>
            </a:pPr>
            <a:endParaRPr lang="zh-CN" altLang="en-US" sz="1800" noProof="1">
              <a:latin typeface="微软雅黑" panose="020B0503020204020204" charset="-122"/>
              <a:ea typeface="微软雅黑" panose="020B0503020204020204" charset="-122"/>
              <a:cs typeface="微软雅黑" panose="020B0503020204020204" charset="-122"/>
            </a:endParaRPr>
          </a:p>
          <a:p>
            <a:pPr marL="0" indent="0">
              <a:buFontTx/>
              <a:buNone/>
            </a:pPr>
            <a:endParaRPr lang="zh-CN" altLang="en-US" sz="1800" noProof="1">
              <a:latin typeface="微软雅黑" panose="020B0503020204020204" charset="-122"/>
              <a:ea typeface="微软雅黑" panose="020B0503020204020204" charset="-122"/>
              <a:cs typeface="微软雅黑" panose="020B0503020204020204" charset="-122"/>
            </a:endParaRPr>
          </a:p>
        </p:txBody>
      </p:sp>
      <p:pic>
        <p:nvPicPr>
          <p:cNvPr id="26627" name="Picture" descr="image-2021020613415014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303905" y="1812131"/>
            <a:ext cx="5334000" cy="160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mc:Choice xmlns:p14="http://schemas.microsoft.com/office/powerpoint/2010/main" Requires="p14">
      <p:transition spd="slow" p14:dur="1000" advTm="15000">
        <p:cover dir="d"/>
      </p:transition>
    </mc:Choice>
    <mc:Fallback>
      <p:transition spd="slow" advTm="15000">
        <p:cover dir="d"/>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5"/>
          <p:cNvSpPr/>
          <p:nvPr/>
        </p:nvSpPr>
        <p:spPr>
          <a:xfrm>
            <a:off x="492208" y="426058"/>
            <a:ext cx="324679" cy="324679"/>
          </a:xfrm>
          <a:prstGeom prst="ellipse">
            <a:avLst/>
          </a:prstGeom>
          <a:gradFill flip="none" rotWithShape="1">
            <a:gsLst>
              <a:gs pos="0">
                <a:schemeClr val="accent1"/>
              </a:gs>
              <a:gs pos="100000">
                <a:schemeClr val="accent2"/>
              </a:gs>
            </a:gsLst>
            <a:lin ang="10800000" scaled="1"/>
            <a:tileRect/>
          </a:gradFill>
          <a:ln>
            <a:noFill/>
          </a:ln>
          <a:effectLst>
            <a:outerShdw blurRad="762000" dist="254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360000" bIns="45720" numCol="1" spcCol="0" rtlCol="0" fromWordArt="0" anchor="ctr" anchorCtr="0" forceAA="0" compatLnSpc="1">
            <a:noAutofit/>
          </a:bodyPr>
          <a:p>
            <a:pPr algn="r" defTabSz="914400"/>
            <a:endParaRPr lang="zh-CN" altLang="en-US" sz="1400" b="1">
              <a:latin typeface="微软雅黑" panose="020B0503020204020204" charset="-122"/>
              <a:ea typeface="微软雅黑" panose="020B0503020204020204" charset="-122"/>
              <a:cs typeface="Open Sans" panose="020B0606030504020204" pitchFamily="34" charset="0"/>
              <a:sym typeface="微软雅黑" panose="020B0503020204020204" charset="-122"/>
            </a:endParaRPr>
          </a:p>
        </p:txBody>
      </p:sp>
      <p:sp>
        <p:nvSpPr>
          <p:cNvPr id="12" name="文本框 17"/>
          <p:cNvSpPr txBox="1"/>
          <p:nvPr/>
        </p:nvSpPr>
        <p:spPr>
          <a:xfrm>
            <a:off x="920115" y="381635"/>
            <a:ext cx="6823075" cy="460375"/>
          </a:xfrm>
          <a:prstGeom prst="rect">
            <a:avLst/>
          </a:prstGeom>
          <a:noFill/>
        </p:spPr>
        <p:txBody>
          <a:bodyPr wrap="square" rtlCol="0">
            <a:spAutoFit/>
          </a:bodyPr>
          <a:p>
            <a:pPr algn="just" fontAlgn="auto"/>
            <a:r>
              <a:rPr lang="en-US" sz="2400" spc="600" dirty="0">
                <a:solidFill>
                  <a:schemeClr val="tx1">
                    <a:lumMod val="75000"/>
                    <a:lumOff val="25000"/>
                  </a:schemeClr>
                </a:solidFill>
                <a:latin typeface="微软雅黑" panose="020B0503020204020204" charset="-122"/>
                <a:ea typeface="微软雅黑" panose="020B0503020204020204" charset="-122"/>
                <a:sym typeface="微软雅黑" panose="020B0503020204020204" charset="-122"/>
              </a:rPr>
              <a:t>1.5</a:t>
            </a:r>
            <a:r>
              <a:rPr lang="zh-CN" sz="2400" spc="600" dirty="0">
                <a:solidFill>
                  <a:schemeClr val="tx1">
                    <a:lumMod val="75000"/>
                    <a:lumOff val="25000"/>
                  </a:schemeClr>
                </a:solidFill>
                <a:latin typeface="微软雅黑" panose="020B0503020204020204" charset="-122"/>
                <a:ea typeface="微软雅黑" panose="020B0503020204020204" charset="-122"/>
                <a:sym typeface="微软雅黑" panose="020B0503020204020204" charset="-122"/>
              </a:rPr>
              <a:t>应用场景</a:t>
            </a:r>
            <a:endParaRPr lang="zh-CN" sz="2400" spc="600" dirty="0">
              <a:solidFill>
                <a:schemeClr val="tx1">
                  <a:lumMod val="75000"/>
                  <a:lumOff val="25000"/>
                </a:schemeClr>
              </a:solidFill>
              <a:latin typeface="微软雅黑" panose="020B0503020204020204" charset="-122"/>
              <a:ea typeface="微软雅黑" panose="020B0503020204020204" charset="-122"/>
              <a:sym typeface="微软雅黑" panose="020B0503020204020204" charset="-122"/>
            </a:endParaRPr>
          </a:p>
        </p:txBody>
      </p:sp>
      <p:sp>
        <p:nvSpPr>
          <p:cNvPr id="5" name="内容占位符 3"/>
          <p:cNvSpPr>
            <a:spLocks noGrp="1"/>
          </p:cNvSpPr>
          <p:nvPr/>
        </p:nvSpPr>
        <p:spPr>
          <a:xfrm>
            <a:off x="1652270" y="1587500"/>
            <a:ext cx="6896735" cy="512635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1800" noProof="1">
                <a:latin typeface="微软雅黑" panose="020B0503020204020204" charset="-122"/>
                <a:ea typeface="微软雅黑" panose="020B0503020204020204" charset="-122"/>
                <a:cs typeface="微软雅黑" panose="020B0503020204020204" charset="-122"/>
              </a:rPr>
              <a:t>业界：（强驱动 </a:t>
            </a:r>
            <a:r>
              <a:rPr lang="en-US" altLang="zh-CN" sz="1800" noProof="1">
                <a:latin typeface="微软雅黑" panose="020B0503020204020204" charset="-122"/>
                <a:ea typeface="微软雅黑" panose="020B0503020204020204" charset="-122"/>
                <a:cs typeface="微软雅黑" panose="020B0503020204020204" charset="-122"/>
              </a:rPr>
              <a:t>&gt;&gt; </a:t>
            </a:r>
            <a:r>
              <a:rPr lang="zh-CN" altLang="en-US" sz="1800" noProof="1">
                <a:latin typeface="微软雅黑" panose="020B0503020204020204" charset="-122"/>
                <a:ea typeface="微软雅黑" panose="020B0503020204020204" charset="-122"/>
                <a:cs typeface="微软雅黑" panose="020B0503020204020204" charset="-122"/>
              </a:rPr>
              <a:t>发展迅速）</a:t>
            </a:r>
            <a:endParaRPr lang="zh-CN" altLang="en-US" sz="1800" noProof="1">
              <a:latin typeface="微软雅黑" panose="020B0503020204020204" charset="-122"/>
              <a:ea typeface="微软雅黑" panose="020B0503020204020204" charset="-122"/>
              <a:cs typeface="微软雅黑" panose="020B0503020204020204" charset="-122"/>
            </a:endParaRPr>
          </a:p>
          <a:p>
            <a:pPr marL="0" indent="0">
              <a:buFontTx/>
              <a:buNone/>
            </a:pPr>
            <a:r>
              <a:rPr lang="zh-CN" altLang="en-US" sz="1800" noProof="1">
                <a:latin typeface="微软雅黑" panose="020B0503020204020204" charset="-122"/>
                <a:ea typeface="微软雅黑" panose="020B0503020204020204" charset="-122"/>
                <a:cs typeface="微软雅黑" panose="020B0503020204020204" charset="-122"/>
              </a:rPr>
              <a:t>金融（信用风险、投资）；互联网（搜索引擎、广告、邮件过滤、自然语言处理）；安全（人脸识别）；智能（无人驾驶）；公共（刑侦系统）</a:t>
            </a:r>
            <a:endParaRPr lang="zh-CN" altLang="en-US" sz="1800" noProof="1">
              <a:latin typeface="微软雅黑" panose="020B0503020204020204" charset="-122"/>
              <a:ea typeface="微软雅黑" panose="020B0503020204020204" charset="-122"/>
              <a:cs typeface="微软雅黑" panose="020B0503020204020204" charset="-122"/>
            </a:endParaRPr>
          </a:p>
          <a:p>
            <a:r>
              <a:rPr lang="zh-CN" altLang="en-US" sz="1800" noProof="1">
                <a:latin typeface="微软雅黑" panose="020B0503020204020204" charset="-122"/>
                <a:ea typeface="微软雅黑" panose="020B0503020204020204" charset="-122"/>
                <a:cs typeface="微软雅黑" panose="020B0503020204020204" charset="-122"/>
              </a:rPr>
              <a:t>学界：</a:t>
            </a:r>
            <a:endParaRPr lang="zh-CN" altLang="en-US" sz="1800" noProof="1">
              <a:latin typeface="微软雅黑" panose="020B0503020204020204" charset="-122"/>
              <a:ea typeface="微软雅黑" panose="020B0503020204020204" charset="-122"/>
              <a:cs typeface="微软雅黑" panose="020B0503020204020204" charset="-122"/>
            </a:endParaRPr>
          </a:p>
          <a:p>
            <a:pPr marL="0" indent="0">
              <a:buFontTx/>
              <a:buNone/>
            </a:pPr>
            <a:r>
              <a:rPr lang="zh-CN" altLang="en-US" sz="1800" noProof="1">
                <a:latin typeface="微软雅黑" panose="020B0503020204020204" charset="-122"/>
                <a:ea typeface="微软雅黑" panose="020B0503020204020204" charset="-122"/>
                <a:cs typeface="微软雅黑" panose="020B0503020204020204" charset="-122"/>
                <a:sym typeface="+mn-ea"/>
              </a:rPr>
              <a:t>医学（诊断）；生物学（基因分析）；物理学（凝聚态）</a:t>
            </a:r>
            <a:endParaRPr lang="zh-CN" altLang="en-US" sz="1800" noProof="1">
              <a:latin typeface="微软雅黑" panose="020B0503020204020204" charset="-122"/>
              <a:ea typeface="微软雅黑" panose="020B0503020204020204" charset="-122"/>
              <a:cs typeface="微软雅黑" panose="020B0503020204020204" charset="-122"/>
              <a:sym typeface="+mn-ea"/>
            </a:endParaRPr>
          </a:p>
          <a:p>
            <a:pPr marL="0" indent="0">
              <a:buFontTx/>
              <a:buNone/>
            </a:pPr>
            <a:r>
              <a:rPr lang="zh-CN" altLang="en-US" sz="1800" b="1" noProof="1">
                <a:latin typeface="微软雅黑" panose="020B0503020204020204" charset="-122"/>
                <a:ea typeface="微软雅黑" panose="020B0503020204020204" charset="-122"/>
                <a:cs typeface="微软雅黑" panose="020B0503020204020204" charset="-122"/>
                <a:sym typeface="+mn-ea"/>
              </a:rPr>
              <a:t>还有</a:t>
            </a:r>
            <a:r>
              <a:rPr lang="en-US" altLang="zh-CN" sz="1800" b="1" noProof="1">
                <a:latin typeface="微软雅黑" panose="020B0503020204020204" charset="-122"/>
                <a:ea typeface="微软雅黑" panose="020B0503020204020204" charset="-122"/>
                <a:cs typeface="微软雅黑" panose="020B0503020204020204" charset="-122"/>
                <a:sym typeface="+mn-ea"/>
              </a:rPr>
              <a:t>...</a:t>
            </a:r>
            <a:endParaRPr lang="en-US" altLang="zh-CN" sz="1800" b="1" noProof="1">
              <a:latin typeface="微软雅黑" panose="020B0503020204020204" charset="-122"/>
              <a:ea typeface="微软雅黑" panose="020B0503020204020204" charset="-122"/>
              <a:cs typeface="微软雅黑" panose="020B0503020204020204"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000" advTm="15000">
        <p:cover dir="d"/>
      </p:transition>
    </mc:Choice>
    <mc:Fallback>
      <p:transition spd="slow" advTm="15000">
        <p:cover dir="d"/>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5"/>
          <p:cNvSpPr/>
          <p:nvPr/>
        </p:nvSpPr>
        <p:spPr>
          <a:xfrm>
            <a:off x="492208" y="426058"/>
            <a:ext cx="324679" cy="324679"/>
          </a:xfrm>
          <a:prstGeom prst="ellipse">
            <a:avLst/>
          </a:prstGeom>
          <a:gradFill flip="none" rotWithShape="1">
            <a:gsLst>
              <a:gs pos="0">
                <a:schemeClr val="accent1"/>
              </a:gs>
              <a:gs pos="100000">
                <a:schemeClr val="accent2"/>
              </a:gs>
            </a:gsLst>
            <a:lin ang="10800000" scaled="1"/>
            <a:tileRect/>
          </a:gradFill>
          <a:ln>
            <a:noFill/>
          </a:ln>
          <a:effectLst>
            <a:outerShdw blurRad="762000" dist="254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360000" bIns="45720" numCol="1" spcCol="0" rtlCol="0" fromWordArt="0" anchor="ctr" anchorCtr="0" forceAA="0" compatLnSpc="1">
            <a:noAutofit/>
          </a:bodyPr>
          <a:p>
            <a:pPr algn="r" defTabSz="914400"/>
            <a:endParaRPr lang="zh-CN" altLang="en-US" sz="1400" b="1">
              <a:latin typeface="微软雅黑" panose="020B0503020204020204" charset="-122"/>
              <a:ea typeface="微软雅黑" panose="020B0503020204020204" charset="-122"/>
              <a:cs typeface="Open Sans" panose="020B0606030504020204" pitchFamily="34" charset="0"/>
              <a:sym typeface="微软雅黑" panose="020B0503020204020204" charset="-122"/>
            </a:endParaRPr>
          </a:p>
        </p:txBody>
      </p:sp>
      <p:sp>
        <p:nvSpPr>
          <p:cNvPr id="12" name="文本框 17"/>
          <p:cNvSpPr txBox="1"/>
          <p:nvPr/>
        </p:nvSpPr>
        <p:spPr>
          <a:xfrm>
            <a:off x="920115" y="381635"/>
            <a:ext cx="6823075" cy="460375"/>
          </a:xfrm>
          <a:prstGeom prst="rect">
            <a:avLst/>
          </a:prstGeom>
          <a:noFill/>
        </p:spPr>
        <p:txBody>
          <a:bodyPr wrap="square" rtlCol="0">
            <a:spAutoFit/>
          </a:bodyPr>
          <a:p>
            <a:pPr algn="just" fontAlgn="auto"/>
            <a:r>
              <a:rPr lang="en-US" sz="2400" spc="600" dirty="0">
                <a:solidFill>
                  <a:schemeClr val="tx1">
                    <a:lumMod val="75000"/>
                    <a:lumOff val="25000"/>
                  </a:schemeClr>
                </a:solidFill>
                <a:latin typeface="微软雅黑" panose="020B0503020204020204" charset="-122"/>
                <a:ea typeface="微软雅黑" panose="020B0503020204020204" charset="-122"/>
                <a:sym typeface="微软雅黑" panose="020B0503020204020204" charset="-122"/>
              </a:rPr>
              <a:t>1.5</a:t>
            </a:r>
            <a:r>
              <a:rPr lang="zh-CN" sz="2400" spc="600" dirty="0">
                <a:solidFill>
                  <a:schemeClr val="tx1">
                    <a:lumMod val="75000"/>
                    <a:lumOff val="25000"/>
                  </a:schemeClr>
                </a:solidFill>
                <a:latin typeface="微软雅黑" panose="020B0503020204020204" charset="-122"/>
                <a:ea typeface="微软雅黑" panose="020B0503020204020204" charset="-122"/>
                <a:sym typeface="微软雅黑" panose="020B0503020204020204" charset="-122"/>
              </a:rPr>
              <a:t>应用场景</a:t>
            </a:r>
            <a:r>
              <a:rPr lang="en-US" altLang="zh-CN" sz="2400" spc="600" dirty="0">
                <a:solidFill>
                  <a:schemeClr val="tx1">
                    <a:lumMod val="75000"/>
                    <a:lumOff val="25000"/>
                  </a:schemeClr>
                </a:solidFill>
                <a:latin typeface="微软雅黑" panose="020B0503020204020204" charset="-122"/>
                <a:ea typeface="微软雅黑" panose="020B0503020204020204" charset="-122"/>
                <a:sym typeface="微软雅黑" panose="020B0503020204020204" charset="-122"/>
              </a:rPr>
              <a:t>·</a:t>
            </a:r>
            <a:r>
              <a:rPr lang="zh-CN" altLang="en-US" sz="2400" spc="600" dirty="0">
                <a:solidFill>
                  <a:schemeClr val="tx1">
                    <a:lumMod val="75000"/>
                    <a:lumOff val="25000"/>
                  </a:schemeClr>
                </a:solidFill>
                <a:latin typeface="微软雅黑" panose="020B0503020204020204" charset="-122"/>
                <a:ea typeface="微软雅黑" panose="020B0503020204020204" charset="-122"/>
                <a:sym typeface="微软雅黑" panose="020B0503020204020204" charset="-122"/>
              </a:rPr>
              <a:t>社会科学</a:t>
            </a:r>
            <a:endParaRPr lang="zh-CN" altLang="en-US" sz="2400" spc="600" dirty="0">
              <a:solidFill>
                <a:schemeClr val="tx1">
                  <a:lumMod val="75000"/>
                  <a:lumOff val="25000"/>
                </a:schemeClr>
              </a:solidFill>
              <a:latin typeface="微软雅黑" panose="020B0503020204020204" charset="-122"/>
              <a:ea typeface="微软雅黑" panose="020B0503020204020204" charset="-122"/>
              <a:sym typeface="微软雅黑" panose="020B0503020204020204" charset="-122"/>
            </a:endParaRPr>
          </a:p>
        </p:txBody>
      </p:sp>
      <p:pic>
        <p:nvPicPr>
          <p:cNvPr id="28674" name="Picture"/>
          <p:cNvPicPr>
            <a:picLocks noGrp="1"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a:xfrm>
            <a:off x="1464945" y="1750378"/>
            <a:ext cx="8572500" cy="2352675"/>
          </a:xfrm>
          <a:prstGeom prst="rect">
            <a:avLst/>
          </a:prstGeom>
        </p:spPr>
      </p:pic>
      <p:sp>
        <p:nvSpPr>
          <p:cNvPr id="2" name="文本框 1"/>
          <p:cNvSpPr txBox="1"/>
          <p:nvPr/>
        </p:nvSpPr>
        <p:spPr>
          <a:xfrm>
            <a:off x="2693670" y="4618355"/>
            <a:ext cx="5646420" cy="922020"/>
          </a:xfrm>
          <a:prstGeom prst="rect">
            <a:avLst/>
          </a:prstGeom>
          <a:noFill/>
        </p:spPr>
        <p:txBody>
          <a:bodyPr wrap="square" rtlCol="0" anchor="t">
            <a:spAutoFit/>
          </a:bodyPr>
          <a:p>
            <a:r>
              <a:rPr lang="zh-CN" altLang="en-US" dirty="0">
                <a:latin typeface="微软雅黑" panose="020B0503020204020204" charset="-122"/>
                <a:ea typeface="微软雅黑" panose="020B0503020204020204" charset="-122"/>
                <a:cs typeface="微软雅黑" panose="020B0503020204020204" charset="-122"/>
                <a:sym typeface="+mn-ea"/>
              </a:rPr>
              <a:t>生成：海量数据</a:t>
            </a:r>
            <a:endParaRPr lang="zh-CN" altLang="en-US" dirty="0">
              <a:latin typeface="微软雅黑" panose="020B0503020204020204" charset="-122"/>
              <a:ea typeface="微软雅黑" panose="020B0503020204020204" charset="-122"/>
              <a:cs typeface="微软雅黑" panose="020B0503020204020204" charset="-122"/>
              <a:sym typeface="+mn-ea"/>
            </a:endParaRPr>
          </a:p>
          <a:p>
            <a:r>
              <a:rPr lang="zh-CN" altLang="en-US" dirty="0">
                <a:latin typeface="微软雅黑" panose="020B0503020204020204" charset="-122"/>
                <a:ea typeface="微软雅黑" panose="020B0503020204020204" charset="-122"/>
                <a:cs typeface="微软雅黑" panose="020B0503020204020204" charset="-122"/>
                <a:sym typeface="+mn-ea"/>
              </a:rPr>
              <a:t>预测：由果溯因</a:t>
            </a:r>
            <a:endParaRPr lang="zh-CN" altLang="en-US" dirty="0">
              <a:latin typeface="微软雅黑" panose="020B0503020204020204" charset="-122"/>
              <a:ea typeface="微软雅黑" panose="020B0503020204020204" charset="-122"/>
              <a:cs typeface="微软雅黑" panose="020B0503020204020204" charset="-122"/>
              <a:sym typeface="+mn-ea"/>
            </a:endParaRPr>
          </a:p>
          <a:p>
            <a:r>
              <a:rPr lang="zh-CN" altLang="en-US" dirty="0">
                <a:latin typeface="微软雅黑" panose="020B0503020204020204" charset="-122"/>
                <a:ea typeface="微软雅黑" panose="020B0503020204020204" charset="-122"/>
                <a:cs typeface="微软雅黑" panose="020B0503020204020204" charset="-122"/>
                <a:sym typeface="+mn-ea"/>
              </a:rPr>
              <a:t>因果识别：前景广阔 （ </a:t>
            </a:r>
            <a:r>
              <a:rPr lang="en-US" altLang="zh-CN" dirty="0">
                <a:latin typeface="微软雅黑" panose="020B0503020204020204" charset="-122"/>
                <a:ea typeface="微软雅黑" panose="020B0503020204020204" charset="-122"/>
                <a:cs typeface="微软雅黑" panose="020B0503020204020204" charset="-122"/>
                <a:sym typeface="+mn-ea"/>
              </a:rPr>
              <a:t>“</a:t>
            </a:r>
            <a:r>
              <a:rPr lang="zh-CN" altLang="en-US" dirty="0">
                <a:latin typeface="微软雅黑" panose="020B0503020204020204" charset="-122"/>
                <a:ea typeface="微软雅黑" panose="020B0503020204020204" charset="-122"/>
                <a:cs typeface="微软雅黑" panose="020B0503020204020204" charset="-122"/>
                <a:sym typeface="+mn-ea"/>
              </a:rPr>
              <a:t>因果识别革命</a:t>
            </a:r>
            <a:r>
              <a:rPr lang="en-US" altLang="zh-CN" dirty="0">
                <a:latin typeface="微软雅黑" panose="020B0503020204020204" charset="-122"/>
                <a:ea typeface="微软雅黑" panose="020B0503020204020204" charset="-122"/>
                <a:cs typeface="微软雅黑" panose="020B0503020204020204" charset="-122"/>
                <a:sym typeface="+mn-ea"/>
              </a:rPr>
              <a:t>”</a:t>
            </a:r>
            <a:r>
              <a:rPr lang="zh-CN" altLang="en-US" dirty="0">
                <a:latin typeface="微软雅黑" panose="020B0503020204020204" charset="-122"/>
                <a:ea typeface="微软雅黑" panose="020B0503020204020204" charset="-122"/>
                <a:cs typeface="微软雅黑" panose="020B0503020204020204" charset="-122"/>
                <a:sym typeface="+mn-ea"/>
              </a:rPr>
              <a:t>）</a:t>
            </a:r>
            <a:endParaRPr lang="zh-CN" altLang="en-US">
              <a:latin typeface="微软雅黑" panose="020B0503020204020204" charset="-122"/>
              <a:ea typeface="微软雅黑" panose="020B0503020204020204" charset="-122"/>
              <a:cs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slow" p14:dur="1000" advTm="15000">
        <p:cover dir="d"/>
      </p:transition>
    </mc:Choice>
    <mc:Fallback>
      <p:transition spd="slow" advTm="15000">
        <p:cover dir="d"/>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5"/>
          <p:cNvSpPr/>
          <p:nvPr/>
        </p:nvSpPr>
        <p:spPr>
          <a:xfrm>
            <a:off x="492208" y="426058"/>
            <a:ext cx="324679" cy="324679"/>
          </a:xfrm>
          <a:prstGeom prst="ellipse">
            <a:avLst/>
          </a:prstGeom>
          <a:gradFill flip="none" rotWithShape="1">
            <a:gsLst>
              <a:gs pos="0">
                <a:schemeClr val="accent1"/>
              </a:gs>
              <a:gs pos="100000">
                <a:schemeClr val="accent2"/>
              </a:gs>
            </a:gsLst>
            <a:lin ang="10800000" scaled="1"/>
            <a:tileRect/>
          </a:gradFill>
          <a:ln>
            <a:noFill/>
          </a:ln>
          <a:effectLst>
            <a:outerShdw blurRad="762000" dist="254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360000" bIns="45720" numCol="1" spcCol="0" rtlCol="0" fromWordArt="0" anchor="ctr" anchorCtr="0" forceAA="0" compatLnSpc="1">
            <a:noAutofit/>
          </a:bodyPr>
          <a:p>
            <a:pPr algn="r" defTabSz="914400"/>
            <a:endParaRPr lang="zh-CN" altLang="en-US" sz="1400" b="1">
              <a:latin typeface="微软雅黑" panose="020B0503020204020204" charset="-122"/>
              <a:ea typeface="微软雅黑" panose="020B0503020204020204" charset="-122"/>
              <a:cs typeface="Open Sans" panose="020B0606030504020204" pitchFamily="34" charset="0"/>
              <a:sym typeface="微软雅黑" panose="020B0503020204020204" charset="-122"/>
            </a:endParaRPr>
          </a:p>
        </p:txBody>
      </p:sp>
      <p:sp>
        <p:nvSpPr>
          <p:cNvPr id="12" name="文本框 17"/>
          <p:cNvSpPr txBox="1"/>
          <p:nvPr/>
        </p:nvSpPr>
        <p:spPr>
          <a:xfrm>
            <a:off x="920115" y="381635"/>
            <a:ext cx="6823075" cy="460375"/>
          </a:xfrm>
          <a:prstGeom prst="rect">
            <a:avLst/>
          </a:prstGeom>
          <a:noFill/>
        </p:spPr>
        <p:txBody>
          <a:bodyPr wrap="square" rtlCol="0">
            <a:spAutoFit/>
          </a:bodyPr>
          <a:p>
            <a:pPr algn="just" fontAlgn="auto"/>
            <a:r>
              <a:rPr lang="en-US" sz="2400" spc="600" dirty="0">
                <a:solidFill>
                  <a:schemeClr val="tx1">
                    <a:lumMod val="75000"/>
                    <a:lumOff val="25000"/>
                  </a:schemeClr>
                </a:solidFill>
                <a:latin typeface="微软雅黑" panose="020B0503020204020204" charset="-122"/>
                <a:ea typeface="微软雅黑" panose="020B0503020204020204" charset="-122"/>
                <a:sym typeface="微软雅黑" panose="020B0503020204020204" charset="-122"/>
              </a:rPr>
              <a:t>1.5</a:t>
            </a:r>
            <a:r>
              <a:rPr lang="zh-CN" sz="2400" spc="600" dirty="0">
                <a:solidFill>
                  <a:schemeClr val="tx1">
                    <a:lumMod val="75000"/>
                    <a:lumOff val="25000"/>
                  </a:schemeClr>
                </a:solidFill>
                <a:latin typeface="微软雅黑" panose="020B0503020204020204" charset="-122"/>
                <a:ea typeface="微软雅黑" panose="020B0503020204020204" charset="-122"/>
                <a:sym typeface="微软雅黑" panose="020B0503020204020204" charset="-122"/>
              </a:rPr>
              <a:t>应用场景</a:t>
            </a:r>
            <a:r>
              <a:rPr lang="en-US" altLang="zh-CN" sz="2400" spc="600" dirty="0">
                <a:solidFill>
                  <a:schemeClr val="tx1">
                    <a:lumMod val="75000"/>
                    <a:lumOff val="25000"/>
                  </a:schemeClr>
                </a:solidFill>
                <a:latin typeface="微软雅黑" panose="020B0503020204020204" charset="-122"/>
                <a:ea typeface="微软雅黑" panose="020B0503020204020204" charset="-122"/>
                <a:sym typeface="微软雅黑" panose="020B0503020204020204" charset="-122"/>
              </a:rPr>
              <a:t>·</a:t>
            </a:r>
            <a:r>
              <a:rPr lang="zh-CN" altLang="en-US" sz="2400" spc="600" dirty="0">
                <a:solidFill>
                  <a:schemeClr val="tx1">
                    <a:lumMod val="75000"/>
                    <a:lumOff val="25000"/>
                  </a:schemeClr>
                </a:solidFill>
                <a:latin typeface="微软雅黑" panose="020B0503020204020204" charset="-122"/>
                <a:ea typeface="微软雅黑" panose="020B0503020204020204" charset="-122"/>
                <a:sym typeface="微软雅黑" panose="020B0503020204020204" charset="-122"/>
              </a:rPr>
              <a:t>社会科学</a:t>
            </a:r>
            <a:endParaRPr lang="zh-CN" altLang="en-US" sz="2400" spc="600" dirty="0">
              <a:solidFill>
                <a:schemeClr val="tx1">
                  <a:lumMod val="75000"/>
                  <a:lumOff val="25000"/>
                </a:schemeClr>
              </a:solidFill>
              <a:latin typeface="微软雅黑" panose="020B0503020204020204" charset="-122"/>
              <a:ea typeface="微软雅黑" panose="020B0503020204020204" charset="-122"/>
              <a:sym typeface="微软雅黑" panose="020B0503020204020204" charset="-122"/>
            </a:endParaRPr>
          </a:p>
        </p:txBody>
      </p:sp>
      <p:sp>
        <p:nvSpPr>
          <p:cNvPr id="3" name="文本框 2"/>
          <p:cNvSpPr txBox="1"/>
          <p:nvPr/>
        </p:nvSpPr>
        <p:spPr>
          <a:xfrm>
            <a:off x="1016635" y="1062355"/>
            <a:ext cx="3230880" cy="460375"/>
          </a:xfrm>
          <a:prstGeom prst="rect">
            <a:avLst/>
          </a:prstGeom>
          <a:noFill/>
        </p:spPr>
        <p:txBody>
          <a:bodyPr wrap="none" rtlCol="0" anchor="t">
            <a:spAutoFit/>
          </a:bodyPr>
          <a:p>
            <a:r>
              <a:rPr lang="zh-CN" altLang="en-US" sz="2400" dirty="0">
                <a:sym typeface="+mn-ea"/>
              </a:rPr>
              <a:t>例子一：剑桥分析公司</a:t>
            </a:r>
            <a:endParaRPr lang="zh-CN" altLang="en-US" sz="2400" dirty="0">
              <a:sym typeface="+mn-ea"/>
            </a:endParaRPr>
          </a:p>
        </p:txBody>
      </p:sp>
      <p:sp>
        <p:nvSpPr>
          <p:cNvPr id="29700" name="内容占位符 15"/>
          <p:cNvSpPr>
            <a:spLocks noGrp="1" noChangeArrowheads="1"/>
          </p:cNvSpPr>
          <p:nvPr/>
        </p:nvSpPr>
        <p:spPr>
          <a:xfrm>
            <a:off x="1555909" y="1584484"/>
            <a:ext cx="8304213" cy="14335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Tx/>
              <a:buNone/>
            </a:pPr>
            <a:r>
              <a:rPr lang="en-US" altLang="zh-CN" sz="1800" dirty="0">
                <a:latin typeface="微软雅黑" panose="020B0503020204020204" charset="-122"/>
                <a:ea typeface="微软雅黑" panose="020B0503020204020204" charset="-122"/>
                <a:cs typeface="微软雅黑" panose="020B0503020204020204" charset="-122"/>
              </a:rPr>
              <a:t>“</a:t>
            </a:r>
            <a:r>
              <a:rPr lang="zh-CN" altLang="en-US" sz="1800" dirty="0">
                <a:latin typeface="微软雅黑" panose="020B0503020204020204" charset="-122"/>
                <a:ea typeface="微软雅黑" panose="020B0503020204020204" charset="-122"/>
                <a:cs typeface="微软雅黑" panose="020B0503020204020204" charset="-122"/>
              </a:rPr>
              <a:t>我们CA能够形成一个模型，来预测美国每一个成年人的个性。</a:t>
            </a:r>
            <a:r>
              <a:rPr lang="en-US" altLang="zh-CN" sz="1800" dirty="0">
                <a:latin typeface="微软雅黑" panose="020B0503020204020204" charset="-122"/>
                <a:ea typeface="微软雅黑" panose="020B0503020204020204" charset="-122"/>
                <a:cs typeface="微软雅黑" panose="020B0503020204020204" charset="-122"/>
              </a:rPr>
              <a:t>”</a:t>
            </a:r>
            <a:r>
              <a:rPr lang="zh-CN" altLang="en-US" sz="1800" dirty="0">
                <a:latin typeface="微软雅黑" panose="020B0503020204020204" charset="-122"/>
                <a:ea typeface="微软雅黑" panose="020B0503020204020204" charset="-122"/>
                <a:cs typeface="微软雅黑" panose="020B0503020204020204" charset="-122"/>
              </a:rPr>
              <a:t> </a:t>
            </a:r>
            <a:endParaRPr lang="zh-CN" altLang="en-US" sz="1800" dirty="0">
              <a:latin typeface="微软雅黑" panose="020B0503020204020204" charset="-122"/>
              <a:ea typeface="微软雅黑" panose="020B0503020204020204" charset="-122"/>
              <a:cs typeface="微软雅黑" panose="020B0503020204020204" charset="-122"/>
            </a:endParaRPr>
          </a:p>
          <a:p>
            <a:pPr marL="0" indent="0">
              <a:buFontTx/>
              <a:buNone/>
            </a:pPr>
            <a:r>
              <a:rPr lang="zh-CN" altLang="en-US" sz="1800" dirty="0">
                <a:latin typeface="微软雅黑" panose="020B0503020204020204" charset="-122"/>
                <a:ea typeface="微软雅黑" panose="020B0503020204020204" charset="-122"/>
                <a:cs typeface="微软雅黑" panose="020B0503020204020204" charset="-122"/>
              </a:rPr>
              <a:t>                       </a:t>
            </a:r>
            <a:r>
              <a:rPr lang="en-US" altLang="zh-CN" sz="1800" dirty="0">
                <a:latin typeface="微软雅黑" panose="020B0503020204020204" charset="-122"/>
                <a:ea typeface="微软雅黑" panose="020B0503020204020204" charset="-122"/>
                <a:cs typeface="微软雅黑" panose="020B0503020204020204" charset="-122"/>
              </a:rPr>
              <a:t>   </a:t>
            </a:r>
            <a:r>
              <a:rPr lang="zh-CN" altLang="en-US" sz="1800" dirty="0">
                <a:latin typeface="微软雅黑" panose="020B0503020204020204" charset="-122"/>
                <a:ea typeface="微软雅黑" panose="020B0503020204020204" charset="-122"/>
                <a:cs typeface="微软雅黑" panose="020B0503020204020204" charset="-122"/>
              </a:rPr>
              <a:t> </a:t>
            </a:r>
            <a:r>
              <a:rPr lang="en-US" altLang="zh-CN" sz="1800" dirty="0">
                <a:latin typeface="微软雅黑" panose="020B0503020204020204" charset="-122"/>
                <a:ea typeface="微软雅黑" panose="020B0503020204020204" charset="-122"/>
                <a:cs typeface="微软雅黑" panose="020B0503020204020204" charset="-122"/>
              </a:rPr>
              <a:t>        </a:t>
            </a:r>
            <a:r>
              <a:rPr lang="zh-CN" altLang="en-US" sz="1800" dirty="0">
                <a:latin typeface="微软雅黑" panose="020B0503020204020204" charset="-122"/>
                <a:ea typeface="微软雅黑" panose="020B0503020204020204" charset="-122"/>
                <a:cs typeface="微软雅黑" panose="020B0503020204020204" charset="-122"/>
              </a:rPr>
              <a:t> ——CA首席执行官亚历山大·尼克斯</a:t>
            </a:r>
            <a:endParaRPr lang="zh-CN" altLang="en-US" sz="1800" dirty="0">
              <a:latin typeface="微软雅黑" panose="020B0503020204020204" charset="-122"/>
              <a:ea typeface="微软雅黑" panose="020B0503020204020204" charset="-122"/>
              <a:cs typeface="微软雅黑" panose="020B0503020204020204" charset="-122"/>
            </a:endParaRPr>
          </a:p>
        </p:txBody>
      </p:sp>
      <p:pic>
        <p:nvPicPr>
          <p:cNvPr id="29699" name="Picture"/>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581910" y="2543810"/>
            <a:ext cx="6014720" cy="373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698" name="文本框 3"/>
          <p:cNvSpPr txBox="1">
            <a:spLocks noChangeArrowheads="1"/>
          </p:cNvSpPr>
          <p:nvPr/>
        </p:nvSpPr>
        <p:spPr bwMode="auto">
          <a:xfrm>
            <a:off x="1577817" y="6575902"/>
            <a:ext cx="5773737"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400" dirty="0"/>
              <a:t>（图源：Bryan Bedder/Getty Images NY Times）</a:t>
            </a:r>
            <a:endParaRPr lang="zh-CN" altLang="en-US" sz="1400" dirty="0"/>
          </a:p>
        </p:txBody>
      </p:sp>
    </p:spTree>
  </p:cSld>
  <p:clrMapOvr>
    <a:masterClrMapping/>
  </p:clrMapOvr>
  <mc:AlternateContent xmlns:mc="http://schemas.openxmlformats.org/markup-compatibility/2006">
    <mc:Choice xmlns:p14="http://schemas.microsoft.com/office/powerpoint/2010/main" Requires="p14">
      <p:transition spd="slow" p14:dur="1000" advTm="15000">
        <p:cover dir="d"/>
      </p:transition>
    </mc:Choice>
    <mc:Fallback>
      <p:transition spd="slow" advTm="15000">
        <p:cover dir="d"/>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5"/>
          <p:cNvSpPr/>
          <p:nvPr/>
        </p:nvSpPr>
        <p:spPr>
          <a:xfrm>
            <a:off x="492208" y="426058"/>
            <a:ext cx="324679" cy="324679"/>
          </a:xfrm>
          <a:prstGeom prst="ellipse">
            <a:avLst/>
          </a:prstGeom>
          <a:gradFill flip="none" rotWithShape="1">
            <a:gsLst>
              <a:gs pos="0">
                <a:schemeClr val="accent1"/>
              </a:gs>
              <a:gs pos="100000">
                <a:schemeClr val="accent2"/>
              </a:gs>
            </a:gsLst>
            <a:lin ang="10800000" scaled="1"/>
            <a:tileRect/>
          </a:gradFill>
          <a:ln>
            <a:noFill/>
          </a:ln>
          <a:effectLst>
            <a:outerShdw blurRad="762000" dist="254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360000" bIns="45720" numCol="1" spcCol="0" rtlCol="0" fromWordArt="0" anchor="ctr" anchorCtr="0" forceAA="0" compatLnSpc="1">
            <a:noAutofit/>
          </a:bodyPr>
          <a:p>
            <a:pPr algn="r" defTabSz="914400"/>
            <a:endParaRPr lang="zh-CN" altLang="en-US" sz="1400" b="1">
              <a:latin typeface="微软雅黑" panose="020B0503020204020204" charset="-122"/>
              <a:ea typeface="微软雅黑" panose="020B0503020204020204" charset="-122"/>
              <a:cs typeface="Open Sans" panose="020B0606030504020204" pitchFamily="34" charset="0"/>
              <a:sym typeface="微软雅黑" panose="020B0503020204020204" charset="-122"/>
            </a:endParaRPr>
          </a:p>
        </p:txBody>
      </p:sp>
      <p:sp>
        <p:nvSpPr>
          <p:cNvPr id="12" name="文本框 17"/>
          <p:cNvSpPr txBox="1"/>
          <p:nvPr/>
        </p:nvSpPr>
        <p:spPr>
          <a:xfrm>
            <a:off x="920115" y="381635"/>
            <a:ext cx="6823075" cy="460375"/>
          </a:xfrm>
          <a:prstGeom prst="rect">
            <a:avLst/>
          </a:prstGeom>
          <a:noFill/>
        </p:spPr>
        <p:txBody>
          <a:bodyPr wrap="square" rtlCol="0">
            <a:spAutoFit/>
          </a:bodyPr>
          <a:p>
            <a:pPr algn="just" fontAlgn="auto"/>
            <a:r>
              <a:rPr lang="en-US" sz="2400" spc="600" dirty="0">
                <a:solidFill>
                  <a:schemeClr val="tx1">
                    <a:lumMod val="75000"/>
                    <a:lumOff val="25000"/>
                  </a:schemeClr>
                </a:solidFill>
                <a:latin typeface="微软雅黑" panose="020B0503020204020204" charset="-122"/>
                <a:ea typeface="微软雅黑" panose="020B0503020204020204" charset="-122"/>
                <a:sym typeface="微软雅黑" panose="020B0503020204020204" charset="-122"/>
              </a:rPr>
              <a:t>1.5</a:t>
            </a:r>
            <a:r>
              <a:rPr lang="zh-CN" sz="2400" spc="600" dirty="0">
                <a:solidFill>
                  <a:schemeClr val="tx1">
                    <a:lumMod val="75000"/>
                    <a:lumOff val="25000"/>
                  </a:schemeClr>
                </a:solidFill>
                <a:latin typeface="微软雅黑" panose="020B0503020204020204" charset="-122"/>
                <a:ea typeface="微软雅黑" panose="020B0503020204020204" charset="-122"/>
                <a:sym typeface="微软雅黑" panose="020B0503020204020204" charset="-122"/>
              </a:rPr>
              <a:t>应用场景</a:t>
            </a:r>
            <a:r>
              <a:rPr lang="en-US" altLang="zh-CN" sz="2400" spc="600" dirty="0">
                <a:solidFill>
                  <a:schemeClr val="tx1">
                    <a:lumMod val="75000"/>
                    <a:lumOff val="25000"/>
                  </a:schemeClr>
                </a:solidFill>
                <a:latin typeface="微软雅黑" panose="020B0503020204020204" charset="-122"/>
                <a:ea typeface="微软雅黑" panose="020B0503020204020204" charset="-122"/>
                <a:sym typeface="微软雅黑" panose="020B0503020204020204" charset="-122"/>
              </a:rPr>
              <a:t>·</a:t>
            </a:r>
            <a:r>
              <a:rPr lang="zh-CN" altLang="en-US" sz="2400" spc="600" dirty="0">
                <a:solidFill>
                  <a:schemeClr val="tx1">
                    <a:lumMod val="75000"/>
                    <a:lumOff val="25000"/>
                  </a:schemeClr>
                </a:solidFill>
                <a:latin typeface="微软雅黑" panose="020B0503020204020204" charset="-122"/>
                <a:ea typeface="微软雅黑" panose="020B0503020204020204" charset="-122"/>
                <a:sym typeface="微软雅黑" panose="020B0503020204020204" charset="-122"/>
              </a:rPr>
              <a:t>社会科学</a:t>
            </a:r>
            <a:endParaRPr lang="zh-CN" altLang="en-US" sz="2400" spc="600" dirty="0">
              <a:solidFill>
                <a:schemeClr val="tx1">
                  <a:lumMod val="75000"/>
                  <a:lumOff val="25000"/>
                </a:schemeClr>
              </a:solidFill>
              <a:latin typeface="微软雅黑" panose="020B0503020204020204" charset="-122"/>
              <a:ea typeface="微软雅黑" panose="020B0503020204020204" charset="-122"/>
              <a:sym typeface="微软雅黑" panose="020B0503020204020204" charset="-122"/>
            </a:endParaRPr>
          </a:p>
        </p:txBody>
      </p:sp>
      <p:sp>
        <p:nvSpPr>
          <p:cNvPr id="3" name="文本框 2"/>
          <p:cNvSpPr txBox="1"/>
          <p:nvPr/>
        </p:nvSpPr>
        <p:spPr>
          <a:xfrm>
            <a:off x="920115" y="1018540"/>
            <a:ext cx="3230880" cy="460375"/>
          </a:xfrm>
          <a:prstGeom prst="rect">
            <a:avLst/>
          </a:prstGeom>
          <a:noFill/>
        </p:spPr>
        <p:txBody>
          <a:bodyPr wrap="none" rtlCol="0" anchor="t">
            <a:spAutoFit/>
          </a:bodyPr>
          <a:p>
            <a:r>
              <a:rPr lang="zh-CN" altLang="en-US" sz="2400" dirty="0">
                <a:sym typeface="+mn-ea"/>
              </a:rPr>
              <a:t>例子一：剑桥分析公司</a:t>
            </a:r>
            <a:endParaRPr lang="zh-CN" altLang="en-US" sz="2400"/>
          </a:p>
        </p:txBody>
      </p:sp>
      <p:pic>
        <p:nvPicPr>
          <p:cNvPr id="30723" name="Picture" descr="image-2021020810102652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634808" y="1716564"/>
            <a:ext cx="3921125" cy="5141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内容占位符 2"/>
          <p:cNvSpPr>
            <a:spLocks noGrp="1"/>
          </p:cNvSpPr>
          <p:nvPr/>
        </p:nvSpPr>
        <p:spPr>
          <a:xfrm>
            <a:off x="5886292" y="1892459"/>
            <a:ext cx="4719637" cy="45259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Tx/>
              <a:buNone/>
            </a:pPr>
            <a:r>
              <a:rPr lang="zh-CN" altLang="en-US" sz="1800" noProof="1">
                <a:latin typeface="微软雅黑" panose="020B0503020204020204" charset="-122"/>
                <a:ea typeface="微软雅黑" panose="020B0503020204020204" charset="-122"/>
                <a:cs typeface="微软雅黑" panose="020B0503020204020204" charset="-122"/>
              </a:rPr>
              <a:t>特朗普 </a:t>
            </a:r>
            <a:r>
              <a:rPr lang="en-US" altLang="zh-CN" sz="1800" noProof="1">
                <a:latin typeface="微软雅黑" panose="020B0503020204020204" charset="-122"/>
                <a:ea typeface="微软雅黑" panose="020B0503020204020204" charset="-122"/>
                <a:cs typeface="微软雅黑" panose="020B0503020204020204" charset="-122"/>
              </a:rPr>
              <a:t>vs </a:t>
            </a:r>
            <a:r>
              <a:rPr lang="zh-CN" altLang="en-US" sz="1800" noProof="1">
                <a:latin typeface="微软雅黑" panose="020B0503020204020204" charset="-122"/>
                <a:ea typeface="微软雅黑" panose="020B0503020204020204" charset="-122"/>
                <a:cs typeface="微软雅黑" panose="020B0503020204020204" charset="-122"/>
              </a:rPr>
              <a:t>希拉里 </a:t>
            </a:r>
            <a:endParaRPr lang="zh-CN" altLang="en-US" sz="1800" noProof="1">
              <a:latin typeface="微软雅黑" panose="020B0503020204020204" charset="-122"/>
              <a:ea typeface="微软雅黑" panose="020B0503020204020204" charset="-122"/>
              <a:cs typeface="微软雅黑" panose="020B0503020204020204" charset="-122"/>
            </a:endParaRPr>
          </a:p>
          <a:p>
            <a:pPr marL="0" indent="0">
              <a:buFontTx/>
              <a:buNone/>
            </a:pPr>
            <a:r>
              <a:rPr lang="zh-CN" altLang="en-US" sz="1800" noProof="1">
                <a:latin typeface="微软雅黑" panose="020B0503020204020204" charset="-122"/>
                <a:ea typeface="微软雅黑" panose="020B0503020204020204" charset="-122"/>
                <a:cs typeface="微软雅黑" panose="020B0503020204020204" charset="-122"/>
              </a:rPr>
              <a:t>剑桥分析公司 </a:t>
            </a:r>
            <a:r>
              <a:rPr lang="en-US" altLang="zh-CN" sz="1800" noProof="1">
                <a:latin typeface="微软雅黑" panose="020B0503020204020204" charset="-122"/>
                <a:ea typeface="微软雅黑" panose="020B0503020204020204" charset="-122"/>
                <a:cs typeface="微软雅黑" panose="020B0503020204020204" charset="-122"/>
              </a:rPr>
              <a:t>vs </a:t>
            </a:r>
            <a:r>
              <a:rPr lang="zh-CN" altLang="en-US" sz="1800" noProof="1">
                <a:latin typeface="微软雅黑" panose="020B0503020204020204" charset="-122"/>
                <a:ea typeface="微软雅黑" panose="020B0503020204020204" charset="-122"/>
                <a:cs typeface="微软雅黑" panose="020B0503020204020204" charset="-122"/>
              </a:rPr>
              <a:t>蓝色实验室</a:t>
            </a:r>
            <a:endParaRPr lang="zh-CN" altLang="en-US" sz="1800" noProof="1">
              <a:latin typeface="微软雅黑" panose="020B0503020204020204" charset="-122"/>
              <a:ea typeface="微软雅黑" panose="020B0503020204020204" charset="-122"/>
              <a:cs typeface="微软雅黑" panose="020B0503020204020204" charset="-122"/>
            </a:endParaRPr>
          </a:p>
          <a:p>
            <a:pPr marL="0" indent="0">
              <a:buFontTx/>
              <a:buNone/>
            </a:pPr>
            <a:endParaRPr lang="zh-CN" altLang="en-US" sz="1800" noProof="1">
              <a:latin typeface="微软雅黑" panose="020B0503020204020204" charset="-122"/>
              <a:ea typeface="微软雅黑" panose="020B0503020204020204" charset="-122"/>
              <a:cs typeface="微软雅黑" panose="020B0503020204020204" charset="-122"/>
            </a:endParaRPr>
          </a:p>
          <a:p>
            <a:r>
              <a:rPr lang="zh-CN" altLang="en-US" sz="1800" noProof="1">
                <a:latin typeface="微软雅黑" panose="020B0503020204020204" charset="-122"/>
                <a:ea typeface="微软雅黑" panose="020B0503020204020204" charset="-122"/>
                <a:cs typeface="微软雅黑" panose="020B0503020204020204" charset="-122"/>
              </a:rPr>
              <a:t>关键词：</a:t>
            </a:r>
            <a:endParaRPr lang="en-US" altLang="zh-CN" sz="1800" noProof="1">
              <a:latin typeface="微软雅黑" panose="020B0503020204020204" charset="-122"/>
              <a:ea typeface="微软雅黑" panose="020B0503020204020204" charset="-122"/>
              <a:cs typeface="微软雅黑" panose="020B0503020204020204" charset="-122"/>
            </a:endParaRPr>
          </a:p>
          <a:p>
            <a:pPr marL="0" indent="0">
              <a:buFontTx/>
              <a:buNone/>
            </a:pPr>
            <a:r>
              <a:rPr lang="en-US" altLang="zh-CN" sz="1800" noProof="1">
                <a:latin typeface="微软雅黑" panose="020B0503020204020204" charset="-122"/>
                <a:ea typeface="微软雅黑" panose="020B0503020204020204" charset="-122"/>
                <a:cs typeface="微软雅黑" panose="020B0503020204020204" charset="-122"/>
              </a:rPr>
              <a:t>facebook</a:t>
            </a:r>
            <a:r>
              <a:rPr lang="zh-CN" altLang="en-US" sz="1800" noProof="1">
                <a:latin typeface="微软雅黑" panose="020B0503020204020204" charset="-122"/>
                <a:ea typeface="微软雅黑" panose="020B0503020204020204" charset="-122"/>
                <a:cs typeface="微软雅黑" panose="020B0503020204020204" charset="-122"/>
              </a:rPr>
              <a:t>；心理建模；精准广告</a:t>
            </a:r>
            <a:endParaRPr lang="zh-CN" altLang="en-US" sz="1800" noProof="1">
              <a:latin typeface="微软雅黑" panose="020B0503020204020204" charset="-122"/>
              <a:ea typeface="微软雅黑" panose="020B0503020204020204" charset="-122"/>
              <a:cs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slow" p14:dur="1000" advTm="15000">
        <p:cover dir="d"/>
      </p:transition>
    </mc:Choice>
    <mc:Fallback>
      <p:transition spd="slow" advTm="15000">
        <p:cover dir="d"/>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5"/>
          <p:cNvSpPr/>
          <p:nvPr/>
        </p:nvSpPr>
        <p:spPr>
          <a:xfrm>
            <a:off x="492208" y="426058"/>
            <a:ext cx="324679" cy="324679"/>
          </a:xfrm>
          <a:prstGeom prst="ellipse">
            <a:avLst/>
          </a:prstGeom>
          <a:gradFill flip="none" rotWithShape="1">
            <a:gsLst>
              <a:gs pos="0">
                <a:schemeClr val="accent1"/>
              </a:gs>
              <a:gs pos="100000">
                <a:schemeClr val="accent2"/>
              </a:gs>
            </a:gsLst>
            <a:lin ang="10800000" scaled="1"/>
            <a:tileRect/>
          </a:gradFill>
          <a:ln>
            <a:noFill/>
          </a:ln>
          <a:effectLst>
            <a:outerShdw blurRad="762000" dist="254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360000" bIns="45720" numCol="1" spcCol="0" rtlCol="0" fromWordArt="0" anchor="ctr" anchorCtr="0" forceAA="0" compatLnSpc="1">
            <a:noAutofit/>
          </a:bodyPr>
          <a:p>
            <a:pPr algn="r" defTabSz="914400"/>
            <a:endParaRPr lang="zh-CN" altLang="en-US" sz="1400" b="1">
              <a:latin typeface="微软雅黑" panose="020B0503020204020204" charset="-122"/>
              <a:ea typeface="微软雅黑" panose="020B0503020204020204" charset="-122"/>
              <a:cs typeface="Open Sans" panose="020B0606030504020204" pitchFamily="34" charset="0"/>
              <a:sym typeface="微软雅黑" panose="020B0503020204020204" charset="-122"/>
            </a:endParaRPr>
          </a:p>
        </p:txBody>
      </p:sp>
      <p:sp>
        <p:nvSpPr>
          <p:cNvPr id="12" name="文本框 17"/>
          <p:cNvSpPr txBox="1"/>
          <p:nvPr/>
        </p:nvSpPr>
        <p:spPr>
          <a:xfrm>
            <a:off x="920115" y="381635"/>
            <a:ext cx="6823075" cy="460375"/>
          </a:xfrm>
          <a:prstGeom prst="rect">
            <a:avLst/>
          </a:prstGeom>
          <a:noFill/>
        </p:spPr>
        <p:txBody>
          <a:bodyPr wrap="square" rtlCol="0">
            <a:spAutoFit/>
          </a:bodyPr>
          <a:p>
            <a:pPr algn="just" fontAlgn="auto"/>
            <a:r>
              <a:rPr lang="en-US" sz="2400" spc="600" dirty="0">
                <a:solidFill>
                  <a:schemeClr val="tx1">
                    <a:lumMod val="75000"/>
                    <a:lumOff val="25000"/>
                  </a:schemeClr>
                </a:solidFill>
                <a:latin typeface="微软雅黑" panose="020B0503020204020204" charset="-122"/>
                <a:ea typeface="微软雅黑" panose="020B0503020204020204" charset="-122"/>
                <a:sym typeface="微软雅黑" panose="020B0503020204020204" charset="-122"/>
              </a:rPr>
              <a:t>1.5</a:t>
            </a:r>
            <a:r>
              <a:rPr lang="zh-CN" sz="2400" spc="600" dirty="0">
                <a:solidFill>
                  <a:schemeClr val="tx1">
                    <a:lumMod val="75000"/>
                    <a:lumOff val="25000"/>
                  </a:schemeClr>
                </a:solidFill>
                <a:latin typeface="微软雅黑" panose="020B0503020204020204" charset="-122"/>
                <a:ea typeface="微软雅黑" panose="020B0503020204020204" charset="-122"/>
                <a:sym typeface="微软雅黑" panose="020B0503020204020204" charset="-122"/>
              </a:rPr>
              <a:t>应用场景</a:t>
            </a:r>
            <a:r>
              <a:rPr lang="en-US" altLang="zh-CN" sz="2400" spc="600" dirty="0">
                <a:solidFill>
                  <a:schemeClr val="tx1">
                    <a:lumMod val="75000"/>
                    <a:lumOff val="25000"/>
                  </a:schemeClr>
                </a:solidFill>
                <a:latin typeface="微软雅黑" panose="020B0503020204020204" charset="-122"/>
                <a:ea typeface="微软雅黑" panose="020B0503020204020204" charset="-122"/>
                <a:sym typeface="微软雅黑" panose="020B0503020204020204" charset="-122"/>
              </a:rPr>
              <a:t>·</a:t>
            </a:r>
            <a:r>
              <a:rPr lang="zh-CN" altLang="en-US" sz="2400" spc="600" dirty="0">
                <a:solidFill>
                  <a:schemeClr val="tx1">
                    <a:lumMod val="75000"/>
                    <a:lumOff val="25000"/>
                  </a:schemeClr>
                </a:solidFill>
                <a:latin typeface="微软雅黑" panose="020B0503020204020204" charset="-122"/>
                <a:ea typeface="微软雅黑" panose="020B0503020204020204" charset="-122"/>
                <a:sym typeface="微软雅黑" panose="020B0503020204020204" charset="-122"/>
              </a:rPr>
              <a:t>社会科学</a:t>
            </a:r>
            <a:endParaRPr lang="zh-CN" altLang="en-US" sz="2400" spc="600" dirty="0">
              <a:solidFill>
                <a:schemeClr val="tx1">
                  <a:lumMod val="75000"/>
                  <a:lumOff val="25000"/>
                </a:schemeClr>
              </a:solidFill>
              <a:latin typeface="微软雅黑" panose="020B0503020204020204" charset="-122"/>
              <a:ea typeface="微软雅黑" panose="020B0503020204020204" charset="-122"/>
              <a:sym typeface="微软雅黑" panose="020B0503020204020204" charset="-122"/>
            </a:endParaRPr>
          </a:p>
        </p:txBody>
      </p:sp>
      <p:sp>
        <p:nvSpPr>
          <p:cNvPr id="5" name="文本框 4"/>
          <p:cNvSpPr txBox="1"/>
          <p:nvPr/>
        </p:nvSpPr>
        <p:spPr>
          <a:xfrm>
            <a:off x="1076960" y="1283335"/>
            <a:ext cx="2485390" cy="460375"/>
          </a:xfrm>
          <a:prstGeom prst="rect">
            <a:avLst/>
          </a:prstGeom>
          <a:noFill/>
        </p:spPr>
        <p:txBody>
          <a:bodyPr wrap="none" rtlCol="0" anchor="t">
            <a:spAutoFit/>
          </a:bodyPr>
          <a:p>
            <a:r>
              <a:rPr lang="zh-CN" altLang="en-US" sz="2400" dirty="0">
                <a:sym typeface="+mn-ea"/>
              </a:rPr>
              <a:t>机器学习 → 政治</a:t>
            </a:r>
            <a:endParaRPr lang="zh-CN" altLang="en-US" sz="2400"/>
          </a:p>
        </p:txBody>
      </p:sp>
      <p:pic>
        <p:nvPicPr>
          <p:cNvPr id="31746" name="内容占位符 3"/>
          <p:cNvPicPr>
            <a:picLocks noGrp="1"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a:xfrm>
            <a:off x="1726248" y="2268538"/>
            <a:ext cx="4378325" cy="2886075"/>
          </a:xfrm>
          <a:prstGeom prst="rect">
            <a:avLst/>
          </a:prstGeom>
        </p:spPr>
      </p:pic>
      <p:pic>
        <p:nvPicPr>
          <p:cNvPr id="31748" name="图片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79198" y="2526506"/>
            <a:ext cx="4403725" cy="2370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5"/>
          <p:cNvSpPr/>
          <p:nvPr/>
        </p:nvSpPr>
        <p:spPr>
          <a:xfrm>
            <a:off x="3249930" y="5481320"/>
            <a:ext cx="5692140" cy="1198880"/>
          </a:xfrm>
          <a:prstGeom prst="rect">
            <a:avLst/>
          </a:prstGeom>
          <a:noFill/>
          <a:ln>
            <a:noFill/>
          </a:ln>
        </p:spPr>
        <p:txBody>
          <a:bodyPr wrap="none">
            <a:spAutoFit/>
            <a:scene3d>
              <a:camera prst="orthographicFront"/>
              <a:lightRig rig="threePt" dir="t"/>
            </a:scene3d>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7200" b="1" noProof="1">
                <a:ln w="6600">
                  <a:solidFill>
                    <a:schemeClr val="accent2"/>
                  </a:solidFill>
                  <a:prstDash val="solid"/>
                </a:ln>
                <a:solidFill>
                  <a:srgbClr val="FFFFFF"/>
                </a:solidFill>
                <a:effectLst>
                  <a:outerShdw dist="38100" dir="2700000" algn="tl" rotWithShape="0">
                    <a:schemeClr val="accent2"/>
                  </a:outerShdw>
                </a:effectLst>
              </a:rPr>
              <a:t>怎么发生的？</a:t>
            </a:r>
            <a:endParaRPr lang="zh-CN" altLang="en-US" sz="7200" b="1" noProof="1">
              <a:ln w="6600">
                <a:solidFill>
                  <a:schemeClr val="accent2"/>
                </a:solidFill>
                <a:prstDash val="solid"/>
              </a:ln>
              <a:solidFill>
                <a:srgbClr val="FFFFFF"/>
              </a:solidFill>
              <a:effectLst>
                <a:outerShdw dist="38100" dir="2700000" algn="tl" rotWithShape="0">
                  <a:schemeClr val="accent2"/>
                </a:outerShdw>
              </a:effectLst>
            </a:endParaRPr>
          </a:p>
        </p:txBody>
      </p:sp>
    </p:spTree>
  </p:cSld>
  <p:clrMapOvr>
    <a:masterClrMapping/>
  </p:clrMapOvr>
  <mc:AlternateContent xmlns:mc="http://schemas.openxmlformats.org/markup-compatibility/2006">
    <mc:Choice xmlns:p14="http://schemas.microsoft.com/office/powerpoint/2010/main" Requires="p14">
      <p:transition spd="slow" p14:dur="1000" advTm="15000">
        <p:cover dir="d"/>
      </p:transition>
    </mc:Choice>
    <mc:Fallback>
      <p:transition spd="slow" advTm="15000">
        <p:cover dir="d"/>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5"/>
          <p:cNvSpPr/>
          <p:nvPr/>
        </p:nvSpPr>
        <p:spPr>
          <a:xfrm>
            <a:off x="492208" y="426058"/>
            <a:ext cx="324679" cy="324679"/>
          </a:xfrm>
          <a:prstGeom prst="ellipse">
            <a:avLst/>
          </a:prstGeom>
          <a:gradFill flip="none" rotWithShape="1">
            <a:gsLst>
              <a:gs pos="0">
                <a:schemeClr val="accent1"/>
              </a:gs>
              <a:gs pos="100000">
                <a:schemeClr val="accent2"/>
              </a:gs>
            </a:gsLst>
            <a:lin ang="10800000" scaled="1"/>
            <a:tileRect/>
          </a:gradFill>
          <a:ln>
            <a:noFill/>
          </a:ln>
          <a:effectLst>
            <a:outerShdw blurRad="762000" dist="254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360000" bIns="45720" numCol="1" spcCol="0" rtlCol="0" fromWordArt="0" anchor="ctr" anchorCtr="0" forceAA="0" compatLnSpc="1">
            <a:noAutofit/>
          </a:bodyPr>
          <a:p>
            <a:pPr algn="r" defTabSz="914400"/>
            <a:endParaRPr lang="zh-CN" altLang="en-US" sz="1400" b="1">
              <a:latin typeface="微软雅黑" panose="020B0503020204020204" charset="-122"/>
              <a:ea typeface="微软雅黑" panose="020B0503020204020204" charset="-122"/>
              <a:cs typeface="Open Sans" panose="020B0606030504020204" pitchFamily="34" charset="0"/>
              <a:sym typeface="微软雅黑" panose="020B0503020204020204" charset="-122"/>
            </a:endParaRPr>
          </a:p>
        </p:txBody>
      </p:sp>
      <p:sp>
        <p:nvSpPr>
          <p:cNvPr id="12" name="文本框 17"/>
          <p:cNvSpPr txBox="1"/>
          <p:nvPr/>
        </p:nvSpPr>
        <p:spPr>
          <a:xfrm>
            <a:off x="920115" y="381635"/>
            <a:ext cx="6823075" cy="460375"/>
          </a:xfrm>
          <a:prstGeom prst="rect">
            <a:avLst/>
          </a:prstGeom>
          <a:noFill/>
        </p:spPr>
        <p:txBody>
          <a:bodyPr wrap="square" rtlCol="0">
            <a:spAutoFit/>
          </a:bodyPr>
          <a:p>
            <a:pPr algn="just" fontAlgn="auto"/>
            <a:r>
              <a:rPr lang="en-US" sz="2400" spc="600" dirty="0">
                <a:solidFill>
                  <a:schemeClr val="tx1">
                    <a:lumMod val="75000"/>
                    <a:lumOff val="25000"/>
                  </a:schemeClr>
                </a:solidFill>
                <a:latin typeface="微软雅黑" panose="020B0503020204020204" charset="-122"/>
                <a:ea typeface="微软雅黑" panose="020B0503020204020204" charset="-122"/>
                <a:sym typeface="微软雅黑" panose="020B0503020204020204" charset="-122"/>
              </a:rPr>
              <a:t>1.5</a:t>
            </a:r>
            <a:r>
              <a:rPr lang="zh-CN" sz="2400" spc="600" dirty="0">
                <a:solidFill>
                  <a:schemeClr val="tx1">
                    <a:lumMod val="75000"/>
                    <a:lumOff val="25000"/>
                  </a:schemeClr>
                </a:solidFill>
                <a:latin typeface="微软雅黑" panose="020B0503020204020204" charset="-122"/>
                <a:ea typeface="微软雅黑" panose="020B0503020204020204" charset="-122"/>
                <a:sym typeface="微软雅黑" panose="020B0503020204020204" charset="-122"/>
              </a:rPr>
              <a:t>应用场景</a:t>
            </a:r>
            <a:r>
              <a:rPr lang="en-US" altLang="zh-CN" sz="2400" spc="600" dirty="0">
                <a:solidFill>
                  <a:schemeClr val="tx1">
                    <a:lumMod val="75000"/>
                    <a:lumOff val="25000"/>
                  </a:schemeClr>
                </a:solidFill>
                <a:latin typeface="微软雅黑" panose="020B0503020204020204" charset="-122"/>
                <a:ea typeface="微软雅黑" panose="020B0503020204020204" charset="-122"/>
                <a:sym typeface="微软雅黑" panose="020B0503020204020204" charset="-122"/>
              </a:rPr>
              <a:t>·</a:t>
            </a:r>
            <a:r>
              <a:rPr lang="zh-CN" altLang="en-US" sz="2400" spc="600" dirty="0">
                <a:solidFill>
                  <a:schemeClr val="tx1">
                    <a:lumMod val="75000"/>
                    <a:lumOff val="25000"/>
                  </a:schemeClr>
                </a:solidFill>
                <a:latin typeface="微软雅黑" panose="020B0503020204020204" charset="-122"/>
                <a:ea typeface="微软雅黑" panose="020B0503020204020204" charset="-122"/>
                <a:sym typeface="微软雅黑" panose="020B0503020204020204" charset="-122"/>
              </a:rPr>
              <a:t>社会科学</a:t>
            </a:r>
            <a:endParaRPr lang="zh-CN" altLang="en-US" sz="2400" spc="600" dirty="0">
              <a:solidFill>
                <a:schemeClr val="tx1">
                  <a:lumMod val="75000"/>
                  <a:lumOff val="25000"/>
                </a:schemeClr>
              </a:solidFill>
              <a:latin typeface="微软雅黑" panose="020B0503020204020204" charset="-122"/>
              <a:ea typeface="微软雅黑" panose="020B0503020204020204" charset="-122"/>
              <a:sym typeface="微软雅黑" panose="020B0503020204020204" charset="-122"/>
            </a:endParaRPr>
          </a:p>
        </p:txBody>
      </p:sp>
      <p:sp>
        <p:nvSpPr>
          <p:cNvPr id="5" name="文本框 4"/>
          <p:cNvSpPr txBox="1"/>
          <p:nvPr/>
        </p:nvSpPr>
        <p:spPr>
          <a:xfrm>
            <a:off x="1076960" y="1283335"/>
            <a:ext cx="1402080" cy="460375"/>
          </a:xfrm>
          <a:prstGeom prst="rect">
            <a:avLst/>
          </a:prstGeom>
          <a:noFill/>
        </p:spPr>
        <p:txBody>
          <a:bodyPr wrap="none" rtlCol="0" anchor="t">
            <a:spAutoFit/>
          </a:bodyPr>
          <a:p>
            <a:r>
              <a:rPr lang="zh-CN" altLang="en-US" sz="2400"/>
              <a:t>建立模型</a:t>
            </a:r>
            <a:endParaRPr lang="zh-CN" altLang="en-US" sz="2400"/>
          </a:p>
        </p:txBody>
      </p:sp>
      <p:pic>
        <p:nvPicPr>
          <p:cNvPr id="32770" name="Picture" descr="image-20210208113143121"/>
          <p:cNvPicPr>
            <a:picLocks noGrp="1" noChangeAspect="1" noChangeArrowheads="1"/>
          </p:cNvPicPr>
          <p:nvPr/>
        </p:nvPicPr>
        <p:blipFill>
          <a:blip r:embed="rId1">
            <a:extLst>
              <a:ext uri="{28A0092B-C50C-407E-A947-70E740481C1C}">
                <a14:useLocalDpi xmlns:a14="http://schemas.microsoft.com/office/drawing/2010/main" val="0"/>
              </a:ext>
            </a:extLst>
          </a:blip>
          <a:srcRect l="3329" t="7309" r="3371" b="6468"/>
          <a:stretch>
            <a:fillRect/>
          </a:stretch>
        </p:blipFill>
        <p:spPr>
          <a:xfrm>
            <a:off x="2682240" y="1731010"/>
            <a:ext cx="7089775" cy="512699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advTm="15000">
        <p:cover dir="d"/>
      </p:transition>
    </mc:Choice>
    <mc:Fallback>
      <p:transition spd="slow" advTm="15000">
        <p:cover dir="d"/>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 name="文本框 8" descr="e7d195523061f1c0c989bbdf341b111e769f2ee359bd8df638E53E9931A62DC22263A6E1A75FFBC630BB5D77BA969D9175F253EB94D93A1189E24A7D909BAD0376573965191318DE1FD009565C070D0758BE63ED47B2EDEA90557AF5557698B3C970B7156711F56A817E054E0F6C1C4A122430A250CE9C515ABA2065CACC41450FAD86564000734B172F27CA8E080E88"/>
          <p:cNvSpPr txBox="1"/>
          <p:nvPr>
            <p:custDataLst>
              <p:tags r:id="rId1"/>
            </p:custDataLst>
          </p:nvPr>
        </p:nvSpPr>
        <p:spPr>
          <a:xfrm>
            <a:off x="3928745" y="1131570"/>
            <a:ext cx="4333240" cy="417195"/>
          </a:xfrm>
          <a:prstGeom prst="rect">
            <a:avLst/>
          </a:prstGeom>
          <a:noFill/>
          <a:ln>
            <a:noFill/>
          </a:ln>
          <a:effectLst/>
        </p:spPr>
        <p:txBody>
          <a:bodyPr wrap="square" lIns="48735" tIns="24367" rIns="48735" bIns="24367" rtlCol="0">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marL="0" marR="0" lvl="0" indent="0" algn="ctr" defTabSz="731520" eaLnBrk="1" fontAlgn="auto" latinLnBrk="0" hangingPunct="1">
              <a:lnSpc>
                <a:spcPct val="100000"/>
              </a:lnSpc>
              <a:spcBef>
                <a:spcPts val="0"/>
              </a:spcBef>
              <a:spcAft>
                <a:spcPts val="0"/>
              </a:spcAft>
              <a:buClrTx/>
              <a:buSzTx/>
              <a:buFontTx/>
              <a:buNone/>
              <a:defRPr/>
            </a:pPr>
            <a:r>
              <a:rPr kumimoji="0" lang="zh-CN" altLang="en-US" sz="2400" u="none" strike="noStrike" cap="none" spc="600" normalizeH="0" baseline="0" dirty="0">
                <a:solidFill>
                  <a:schemeClr val="tx1">
                    <a:lumMod val="75000"/>
                    <a:lumOff val="25000"/>
                  </a:schemeClr>
                </a:solidFill>
                <a:latin typeface="微软雅黑" panose="020B0503020204020204" charset="-122"/>
                <a:ea typeface="微软雅黑" panose="020B0503020204020204" charset="-122"/>
                <a:cs typeface="+mn-cs"/>
              </a:rPr>
              <a:t>例子引入</a:t>
            </a:r>
            <a:endParaRPr kumimoji="0" lang="zh-CN" altLang="en-US" sz="2400" u="none" strike="noStrike" kern="0" cap="none" spc="0" normalizeH="0" baseline="0" noProof="0" dirty="0">
              <a:ln>
                <a:noFill/>
              </a:ln>
              <a:solidFill>
                <a:schemeClr val="tx1"/>
              </a:solidFill>
              <a:effectLst/>
              <a:uLnTx/>
              <a:uFillTx/>
              <a:latin typeface="微软雅黑 Light" panose="020B0502040204020203" charset="-122"/>
              <a:ea typeface="微软雅黑 Light" panose="020B0502040204020203" charset="-122"/>
              <a:cs typeface="微软雅黑 Light" panose="020B0502040204020203" charset="-122"/>
            </a:endParaRPr>
          </a:p>
        </p:txBody>
      </p:sp>
      <p:sp>
        <p:nvSpPr>
          <p:cNvPr id="4" name="内容占位符 2"/>
          <p:cNvSpPr>
            <a:spLocks noGrp="1"/>
          </p:cNvSpPr>
          <p:nvPr/>
        </p:nvSpPr>
        <p:spPr>
          <a:xfrm>
            <a:off x="795020" y="1706880"/>
            <a:ext cx="10602595" cy="4769485"/>
          </a:xfrm>
          <a:prstGeom prst="rect">
            <a:avLst/>
          </a:prstGeom>
        </p:spPr>
        <p:txBody>
          <a:bodyPr vert="horz" lIns="91440" tIns="45720" rIns="91440" bIns="45720" rtlCol="0">
            <a:normAutofit fontScale="9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zh-CN" altLang="zh-CN" sz="2220" dirty="0">
                <a:latin typeface="微软雅黑" panose="020B0503020204020204" charset="-122"/>
                <a:ea typeface="微软雅黑" panose="020B0503020204020204" charset="-122"/>
                <a:cs typeface="微软雅黑" panose="020B0503020204020204" charset="-122"/>
              </a:rPr>
              <a:t>“我是一位欧洲裔美国中产阶级妇女，人到中年的异性恋者，有自己的立场和观点，和罗伯特·考克斯相亲相爱</a:t>
            </a:r>
            <a:r>
              <a:rPr lang="en-US" altLang="zh-CN" sz="2220" dirty="0">
                <a:latin typeface="微软雅黑" panose="020B0503020204020204" charset="-122"/>
                <a:ea typeface="微软雅黑" panose="020B0503020204020204" charset="-122"/>
                <a:cs typeface="微软雅黑" panose="020B0503020204020204" charset="-122"/>
              </a:rPr>
              <a:t>30</a:t>
            </a:r>
            <a:r>
              <a:rPr lang="zh-CN" altLang="zh-CN" sz="2220" dirty="0">
                <a:latin typeface="微软雅黑" panose="020B0503020204020204" charset="-122"/>
                <a:ea typeface="微软雅黑" panose="020B0503020204020204" charset="-122"/>
                <a:cs typeface="微软雅黑" panose="020B0503020204020204" charset="-122"/>
              </a:rPr>
              <a:t>年。”</a:t>
            </a:r>
            <a:r>
              <a:rPr lang="en-US" altLang="zh-CN" sz="2220" dirty="0">
                <a:latin typeface="微软雅黑" panose="020B0503020204020204" charset="-122"/>
                <a:ea typeface="微软雅黑" panose="020B0503020204020204" charset="-122"/>
                <a:cs typeface="微软雅黑" panose="020B0503020204020204" charset="-122"/>
              </a:rPr>
              <a:t>    ——</a:t>
            </a:r>
            <a:r>
              <a:rPr lang="zh-CN" altLang="zh-CN" sz="2220" dirty="0">
                <a:latin typeface="微软雅黑" panose="020B0503020204020204" charset="-122"/>
                <a:ea typeface="微软雅黑" panose="020B0503020204020204" charset="-122"/>
                <a:cs typeface="微软雅黑" panose="020B0503020204020204" charset="-122"/>
              </a:rPr>
              <a:t>茱莉亚·</a:t>
            </a:r>
            <a:r>
              <a:rPr lang="en-US" altLang="zh-CN" sz="2220" dirty="0">
                <a:latin typeface="微软雅黑" panose="020B0503020204020204" charset="-122"/>
                <a:ea typeface="微软雅黑" panose="020B0503020204020204" charset="-122"/>
                <a:cs typeface="微软雅黑" panose="020B0503020204020204" charset="-122"/>
              </a:rPr>
              <a:t>T</a:t>
            </a:r>
            <a:r>
              <a:rPr lang="zh-CN" altLang="zh-CN" sz="2220" dirty="0">
                <a:latin typeface="微软雅黑" panose="020B0503020204020204" charset="-122"/>
                <a:ea typeface="微软雅黑" panose="020B0503020204020204" charset="-122"/>
                <a:cs typeface="微软雅黑" panose="020B0503020204020204" charset="-122"/>
              </a:rPr>
              <a:t>·伍德《性别化的人生》</a:t>
            </a:r>
            <a:endParaRPr lang="en-US" altLang="zh-CN" sz="2400" dirty="0">
              <a:latin typeface="楷体" panose="02010609060101010101" pitchFamily="49" charset="-122"/>
              <a:ea typeface="楷体" panose="02010609060101010101" pitchFamily="49" charset="-122"/>
            </a:endParaRPr>
          </a:p>
          <a:p>
            <a:pPr>
              <a:lnSpc>
                <a:spcPct val="100000"/>
              </a:lnSpc>
            </a:pPr>
            <a:endParaRPr lang="en-US" altLang="zh-CN" sz="2400" dirty="0">
              <a:latin typeface="楷体" panose="02010609060101010101" pitchFamily="49" charset="-122"/>
              <a:ea typeface="楷体" panose="02010609060101010101" pitchFamily="49" charset="-122"/>
            </a:endParaRPr>
          </a:p>
          <a:p>
            <a:pPr>
              <a:lnSpc>
                <a:spcPct val="100000"/>
              </a:lnSpc>
            </a:pPr>
            <a:endParaRPr lang="en-US" altLang="zh-CN" sz="2400" dirty="0">
              <a:latin typeface="楷体" panose="02010609060101010101" pitchFamily="49" charset="-122"/>
              <a:ea typeface="楷体" panose="02010609060101010101" pitchFamily="49" charset="-122"/>
            </a:endParaRPr>
          </a:p>
          <a:p>
            <a:pPr>
              <a:lnSpc>
                <a:spcPct val="100000"/>
              </a:lnSpc>
            </a:pPr>
            <a:endParaRPr lang="en-US" altLang="zh-CN" sz="2400" dirty="0">
              <a:latin typeface="楷体" panose="02010609060101010101" pitchFamily="49" charset="-122"/>
              <a:ea typeface="楷体" panose="02010609060101010101" pitchFamily="49" charset="-122"/>
            </a:endParaRPr>
          </a:p>
          <a:p>
            <a:pPr>
              <a:lnSpc>
                <a:spcPct val="100000"/>
              </a:lnSpc>
            </a:pPr>
            <a:endParaRPr lang="en-US" altLang="zh-CN" sz="2400" dirty="0">
              <a:latin typeface="楷体" panose="02010609060101010101" pitchFamily="49" charset="-122"/>
              <a:ea typeface="楷体" panose="02010609060101010101" pitchFamily="49" charset="-122"/>
            </a:endParaRPr>
          </a:p>
          <a:p>
            <a:pPr>
              <a:lnSpc>
                <a:spcPct val="100000"/>
              </a:lnSpc>
            </a:pPr>
            <a:endParaRPr lang="zh-CN" altLang="zh-CN" dirty="0">
              <a:latin typeface="楷体" panose="02010609060101010101" pitchFamily="49" charset="-122"/>
              <a:ea typeface="楷体" panose="02010609060101010101" pitchFamily="49" charset="-122"/>
            </a:endParaRPr>
          </a:p>
          <a:p>
            <a:pPr>
              <a:lnSpc>
                <a:spcPct val="100000"/>
              </a:lnSpc>
            </a:pPr>
            <a:r>
              <a:rPr lang="zh-CN" altLang="en-US" sz="2665" dirty="0">
                <a:latin typeface="微软雅黑" panose="020B0503020204020204" charset="-122"/>
                <a:ea typeface="微软雅黑" panose="020B0503020204020204" charset="-122"/>
                <a:cs typeface="微软雅黑" panose="020B0503020204020204" charset="-122"/>
              </a:rPr>
              <a:t>人</a:t>
            </a:r>
            <a:r>
              <a:rPr lang="zh-CN" altLang="zh-CN" sz="2665" dirty="0">
                <a:latin typeface="微软雅黑" panose="020B0503020204020204" charset="-122"/>
                <a:ea typeface="微软雅黑" panose="020B0503020204020204" charset="-122"/>
                <a:cs typeface="微软雅黑" panose="020B0503020204020204" charset="-122"/>
              </a:rPr>
              <a:t>是会总结经验教训的动物</a:t>
            </a:r>
            <a:r>
              <a:rPr lang="zh-CN" altLang="en-US" sz="2665" dirty="0">
                <a:latin typeface="微软雅黑" panose="020B0503020204020204" charset="-122"/>
                <a:ea typeface="微软雅黑" panose="020B0503020204020204" charset="-122"/>
                <a:cs typeface="微软雅黑" panose="020B0503020204020204" charset="-122"/>
              </a:rPr>
              <a:t>，</a:t>
            </a:r>
            <a:r>
              <a:rPr lang="zh-CN" altLang="zh-CN" sz="2665" dirty="0">
                <a:latin typeface="微软雅黑" panose="020B0503020204020204" charset="-122"/>
                <a:ea typeface="微软雅黑" panose="020B0503020204020204" charset="-122"/>
                <a:cs typeface="微软雅黑" panose="020B0503020204020204" charset="-122"/>
              </a:rPr>
              <a:t>会将经验教训运用在下次做判断、解决问题的时候。但是，受限于人类的计算能力，我们需要借助于一些工具帮助我们。于是，人们就有了“让机器也学会总结经验教训”的想法，机器学习因此产生。</a:t>
            </a:r>
            <a:endParaRPr lang="zh-CN" altLang="zh-CN" sz="2665" dirty="0">
              <a:latin typeface="微软雅黑" panose="020B0503020204020204" charset="-122"/>
              <a:ea typeface="微软雅黑" panose="020B0503020204020204" charset="-122"/>
              <a:cs typeface="微软雅黑" panose="020B0503020204020204" charset="-122"/>
            </a:endParaRPr>
          </a:p>
        </p:txBody>
      </p:sp>
      <p:pic>
        <p:nvPicPr>
          <p:cNvPr id="5" name="图片 4"/>
          <p:cNvPicPr>
            <a:picLocks noChangeAspect="1"/>
          </p:cNvPicPr>
          <p:nvPr/>
        </p:nvPicPr>
        <p:blipFill>
          <a:blip r:embed="rId2"/>
          <a:stretch>
            <a:fillRect/>
          </a:stretch>
        </p:blipFill>
        <p:spPr>
          <a:xfrm>
            <a:off x="526415" y="2756535"/>
            <a:ext cx="10673715" cy="2000885"/>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5"/>
          <p:cNvSpPr/>
          <p:nvPr/>
        </p:nvSpPr>
        <p:spPr>
          <a:xfrm>
            <a:off x="492208" y="426058"/>
            <a:ext cx="324679" cy="324679"/>
          </a:xfrm>
          <a:prstGeom prst="ellipse">
            <a:avLst/>
          </a:prstGeom>
          <a:gradFill flip="none" rotWithShape="1">
            <a:gsLst>
              <a:gs pos="0">
                <a:schemeClr val="accent1"/>
              </a:gs>
              <a:gs pos="100000">
                <a:schemeClr val="accent2"/>
              </a:gs>
            </a:gsLst>
            <a:lin ang="10800000" scaled="1"/>
            <a:tileRect/>
          </a:gradFill>
          <a:ln>
            <a:noFill/>
          </a:ln>
          <a:effectLst>
            <a:outerShdw blurRad="762000" dist="254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360000" bIns="45720" numCol="1" spcCol="0" rtlCol="0" fromWordArt="0" anchor="ctr" anchorCtr="0" forceAA="0" compatLnSpc="1">
            <a:noAutofit/>
          </a:bodyPr>
          <a:p>
            <a:pPr algn="r" defTabSz="914400"/>
            <a:endParaRPr lang="zh-CN" altLang="en-US" sz="1400" b="1">
              <a:latin typeface="微软雅黑" panose="020B0503020204020204" charset="-122"/>
              <a:ea typeface="微软雅黑" panose="020B0503020204020204" charset="-122"/>
              <a:cs typeface="Open Sans" panose="020B0606030504020204" pitchFamily="34" charset="0"/>
              <a:sym typeface="微软雅黑" panose="020B0503020204020204" charset="-122"/>
            </a:endParaRPr>
          </a:p>
        </p:txBody>
      </p:sp>
      <p:sp>
        <p:nvSpPr>
          <p:cNvPr id="12" name="文本框 17"/>
          <p:cNvSpPr txBox="1"/>
          <p:nvPr/>
        </p:nvSpPr>
        <p:spPr>
          <a:xfrm>
            <a:off x="920115" y="381635"/>
            <a:ext cx="6823075" cy="460375"/>
          </a:xfrm>
          <a:prstGeom prst="rect">
            <a:avLst/>
          </a:prstGeom>
          <a:noFill/>
        </p:spPr>
        <p:txBody>
          <a:bodyPr wrap="square" rtlCol="0">
            <a:spAutoFit/>
          </a:bodyPr>
          <a:p>
            <a:pPr algn="just" fontAlgn="auto"/>
            <a:r>
              <a:rPr lang="en-US" sz="2400" spc="600" dirty="0">
                <a:solidFill>
                  <a:schemeClr val="tx1">
                    <a:lumMod val="75000"/>
                    <a:lumOff val="25000"/>
                  </a:schemeClr>
                </a:solidFill>
                <a:latin typeface="微软雅黑" panose="020B0503020204020204" charset="-122"/>
                <a:ea typeface="微软雅黑" panose="020B0503020204020204" charset="-122"/>
                <a:sym typeface="微软雅黑" panose="020B0503020204020204" charset="-122"/>
              </a:rPr>
              <a:t>1.5</a:t>
            </a:r>
            <a:r>
              <a:rPr lang="zh-CN" sz="2400" spc="600" dirty="0">
                <a:solidFill>
                  <a:schemeClr val="tx1">
                    <a:lumMod val="75000"/>
                    <a:lumOff val="25000"/>
                  </a:schemeClr>
                </a:solidFill>
                <a:latin typeface="微软雅黑" panose="020B0503020204020204" charset="-122"/>
                <a:ea typeface="微软雅黑" panose="020B0503020204020204" charset="-122"/>
                <a:sym typeface="微软雅黑" panose="020B0503020204020204" charset="-122"/>
              </a:rPr>
              <a:t>应用场景</a:t>
            </a:r>
            <a:r>
              <a:rPr lang="en-US" altLang="zh-CN" sz="2400" spc="600" dirty="0">
                <a:solidFill>
                  <a:schemeClr val="tx1">
                    <a:lumMod val="75000"/>
                    <a:lumOff val="25000"/>
                  </a:schemeClr>
                </a:solidFill>
                <a:latin typeface="微软雅黑" panose="020B0503020204020204" charset="-122"/>
                <a:ea typeface="微软雅黑" panose="020B0503020204020204" charset="-122"/>
                <a:sym typeface="微软雅黑" panose="020B0503020204020204" charset="-122"/>
              </a:rPr>
              <a:t>·</a:t>
            </a:r>
            <a:r>
              <a:rPr lang="zh-CN" altLang="en-US" sz="2400" spc="600" dirty="0">
                <a:solidFill>
                  <a:schemeClr val="tx1">
                    <a:lumMod val="75000"/>
                    <a:lumOff val="25000"/>
                  </a:schemeClr>
                </a:solidFill>
                <a:latin typeface="微软雅黑" panose="020B0503020204020204" charset="-122"/>
                <a:ea typeface="微软雅黑" panose="020B0503020204020204" charset="-122"/>
                <a:sym typeface="微软雅黑" panose="020B0503020204020204" charset="-122"/>
              </a:rPr>
              <a:t>社会科学</a:t>
            </a:r>
            <a:endParaRPr lang="zh-CN" altLang="en-US" sz="2400" spc="600" dirty="0">
              <a:solidFill>
                <a:schemeClr val="tx1">
                  <a:lumMod val="75000"/>
                  <a:lumOff val="25000"/>
                </a:schemeClr>
              </a:solidFill>
              <a:latin typeface="微软雅黑" panose="020B0503020204020204" charset="-122"/>
              <a:ea typeface="微软雅黑" panose="020B0503020204020204" charset="-122"/>
              <a:sym typeface="微软雅黑" panose="020B0503020204020204" charset="-122"/>
            </a:endParaRPr>
          </a:p>
        </p:txBody>
      </p:sp>
      <p:sp>
        <p:nvSpPr>
          <p:cNvPr id="5" name="文本框 4"/>
          <p:cNvSpPr txBox="1"/>
          <p:nvPr/>
        </p:nvSpPr>
        <p:spPr>
          <a:xfrm>
            <a:off x="1076960" y="1283335"/>
            <a:ext cx="1402080" cy="460375"/>
          </a:xfrm>
          <a:prstGeom prst="rect">
            <a:avLst/>
          </a:prstGeom>
          <a:noFill/>
        </p:spPr>
        <p:txBody>
          <a:bodyPr wrap="none" rtlCol="0" anchor="t">
            <a:spAutoFit/>
          </a:bodyPr>
          <a:p>
            <a:r>
              <a:rPr lang="zh-CN" altLang="en-US" sz="2400"/>
              <a:t>发挥作用</a:t>
            </a:r>
            <a:endParaRPr lang="zh-CN" altLang="en-US" sz="2400"/>
          </a:p>
        </p:txBody>
      </p:sp>
      <p:pic>
        <p:nvPicPr>
          <p:cNvPr id="33794" name="Picture" descr="image-20210208113249918"/>
          <p:cNvPicPr>
            <a:picLocks noGrp="1"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a:xfrm>
            <a:off x="1872298" y="1805147"/>
            <a:ext cx="8886825" cy="4814887"/>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advTm="15000">
        <p:cover dir="d"/>
      </p:transition>
    </mc:Choice>
    <mc:Fallback>
      <p:transition spd="slow" advTm="15000">
        <p:cover dir="d"/>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5"/>
          <p:cNvSpPr/>
          <p:nvPr/>
        </p:nvSpPr>
        <p:spPr>
          <a:xfrm>
            <a:off x="492208" y="426058"/>
            <a:ext cx="324679" cy="324679"/>
          </a:xfrm>
          <a:prstGeom prst="ellipse">
            <a:avLst/>
          </a:prstGeom>
          <a:gradFill flip="none" rotWithShape="1">
            <a:gsLst>
              <a:gs pos="0">
                <a:schemeClr val="accent1"/>
              </a:gs>
              <a:gs pos="100000">
                <a:schemeClr val="accent2"/>
              </a:gs>
            </a:gsLst>
            <a:lin ang="10800000" scaled="1"/>
            <a:tileRect/>
          </a:gradFill>
          <a:ln>
            <a:noFill/>
          </a:ln>
          <a:effectLst>
            <a:outerShdw blurRad="762000" dist="254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360000" bIns="45720" numCol="1" spcCol="0" rtlCol="0" fromWordArt="0" anchor="ctr" anchorCtr="0" forceAA="0" compatLnSpc="1">
            <a:noAutofit/>
          </a:bodyPr>
          <a:p>
            <a:pPr algn="r" defTabSz="914400"/>
            <a:endParaRPr lang="zh-CN" altLang="en-US" sz="1400" b="1">
              <a:latin typeface="微软雅黑" panose="020B0503020204020204" charset="-122"/>
              <a:ea typeface="微软雅黑" panose="020B0503020204020204" charset="-122"/>
              <a:cs typeface="Open Sans" panose="020B0606030504020204" pitchFamily="34" charset="0"/>
              <a:sym typeface="微软雅黑" panose="020B0503020204020204" charset="-122"/>
            </a:endParaRPr>
          </a:p>
        </p:txBody>
      </p:sp>
      <p:sp>
        <p:nvSpPr>
          <p:cNvPr id="12" name="文本框 17"/>
          <p:cNvSpPr txBox="1"/>
          <p:nvPr/>
        </p:nvSpPr>
        <p:spPr>
          <a:xfrm>
            <a:off x="920115" y="381635"/>
            <a:ext cx="6823075" cy="460375"/>
          </a:xfrm>
          <a:prstGeom prst="rect">
            <a:avLst/>
          </a:prstGeom>
          <a:noFill/>
        </p:spPr>
        <p:txBody>
          <a:bodyPr wrap="square" rtlCol="0">
            <a:spAutoFit/>
          </a:bodyPr>
          <a:p>
            <a:pPr algn="just" fontAlgn="auto"/>
            <a:r>
              <a:rPr lang="en-US" sz="2400" spc="600" dirty="0">
                <a:solidFill>
                  <a:schemeClr val="tx1">
                    <a:lumMod val="75000"/>
                    <a:lumOff val="25000"/>
                  </a:schemeClr>
                </a:solidFill>
                <a:latin typeface="微软雅黑" panose="020B0503020204020204" charset="-122"/>
                <a:ea typeface="微软雅黑" panose="020B0503020204020204" charset="-122"/>
                <a:sym typeface="微软雅黑" panose="020B0503020204020204" charset="-122"/>
              </a:rPr>
              <a:t>1.5</a:t>
            </a:r>
            <a:r>
              <a:rPr lang="zh-CN" sz="2400" spc="600" dirty="0">
                <a:solidFill>
                  <a:schemeClr val="tx1">
                    <a:lumMod val="75000"/>
                    <a:lumOff val="25000"/>
                  </a:schemeClr>
                </a:solidFill>
                <a:latin typeface="微软雅黑" panose="020B0503020204020204" charset="-122"/>
                <a:ea typeface="微软雅黑" panose="020B0503020204020204" charset="-122"/>
                <a:sym typeface="微软雅黑" panose="020B0503020204020204" charset="-122"/>
              </a:rPr>
              <a:t>应用场景</a:t>
            </a:r>
            <a:r>
              <a:rPr lang="en-US" altLang="zh-CN" sz="2400" spc="600" dirty="0">
                <a:solidFill>
                  <a:schemeClr val="tx1">
                    <a:lumMod val="75000"/>
                    <a:lumOff val="25000"/>
                  </a:schemeClr>
                </a:solidFill>
                <a:latin typeface="微软雅黑" panose="020B0503020204020204" charset="-122"/>
                <a:ea typeface="微软雅黑" panose="020B0503020204020204" charset="-122"/>
                <a:sym typeface="微软雅黑" panose="020B0503020204020204" charset="-122"/>
              </a:rPr>
              <a:t>·</a:t>
            </a:r>
            <a:r>
              <a:rPr lang="zh-CN" altLang="en-US" sz="2400" spc="600" dirty="0">
                <a:solidFill>
                  <a:schemeClr val="tx1">
                    <a:lumMod val="75000"/>
                    <a:lumOff val="25000"/>
                  </a:schemeClr>
                </a:solidFill>
                <a:latin typeface="微软雅黑" panose="020B0503020204020204" charset="-122"/>
                <a:ea typeface="微软雅黑" panose="020B0503020204020204" charset="-122"/>
                <a:sym typeface="微软雅黑" panose="020B0503020204020204" charset="-122"/>
              </a:rPr>
              <a:t>社会科学</a:t>
            </a:r>
            <a:endParaRPr lang="zh-CN" altLang="en-US" sz="2400" spc="600" dirty="0">
              <a:solidFill>
                <a:schemeClr val="tx1">
                  <a:lumMod val="75000"/>
                  <a:lumOff val="25000"/>
                </a:schemeClr>
              </a:solidFill>
              <a:latin typeface="微软雅黑" panose="020B0503020204020204" charset="-122"/>
              <a:ea typeface="微软雅黑" panose="020B0503020204020204" charset="-122"/>
              <a:sym typeface="微软雅黑" panose="020B0503020204020204" charset="-122"/>
            </a:endParaRPr>
          </a:p>
        </p:txBody>
      </p:sp>
      <p:sp>
        <p:nvSpPr>
          <p:cNvPr id="5" name="文本框 4"/>
          <p:cNvSpPr txBox="1"/>
          <p:nvPr/>
        </p:nvSpPr>
        <p:spPr>
          <a:xfrm>
            <a:off x="1076960" y="1283335"/>
            <a:ext cx="792480" cy="460375"/>
          </a:xfrm>
          <a:prstGeom prst="rect">
            <a:avLst/>
          </a:prstGeom>
          <a:noFill/>
        </p:spPr>
        <p:txBody>
          <a:bodyPr wrap="none" rtlCol="0" anchor="t">
            <a:spAutoFit/>
          </a:bodyPr>
          <a:p>
            <a:pPr algn="l"/>
            <a:r>
              <a:rPr lang="zh-CN" altLang="en-US" sz="2400" dirty="0">
                <a:sym typeface="+mn-ea"/>
              </a:rPr>
              <a:t>思考</a:t>
            </a:r>
            <a:endParaRPr lang="zh-CN" altLang="en-US" sz="2400"/>
          </a:p>
        </p:txBody>
      </p:sp>
      <p:sp>
        <p:nvSpPr>
          <p:cNvPr id="3" name="内容占位符 2"/>
          <p:cNvSpPr>
            <a:spLocks noGrp="1"/>
          </p:cNvSpPr>
          <p:nvPr/>
        </p:nvSpPr>
        <p:spPr>
          <a:xfrm>
            <a:off x="816610" y="2102961"/>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1800" noProof="1"/>
              <a:t>意大利政治竞选、乌克兰颜色革命、肯尼亚总统选举、英国脱欧......</a:t>
            </a:r>
            <a:endParaRPr lang="zh-CN" altLang="en-US" sz="1800" noProof="1"/>
          </a:p>
          <a:p>
            <a:endParaRPr lang="zh-CN" altLang="en-US" noProof="1"/>
          </a:p>
          <a:p>
            <a:endParaRPr lang="zh-CN" altLang="en-US" noProof="1"/>
          </a:p>
          <a:p>
            <a:pPr marL="0" indent="0">
              <a:buFontTx/>
              <a:buNone/>
            </a:pPr>
            <a:endParaRPr lang="zh-CN" altLang="en-US" noProof="1"/>
          </a:p>
        </p:txBody>
      </p:sp>
      <p:pic>
        <p:nvPicPr>
          <p:cNvPr id="2" name="图片 1"/>
          <p:cNvPicPr>
            <a:picLocks noChangeAspect="1"/>
          </p:cNvPicPr>
          <p:nvPr/>
        </p:nvPicPr>
        <p:blipFill>
          <a:blip r:embed="rId1"/>
          <a:stretch>
            <a:fillRect/>
          </a:stretch>
        </p:blipFill>
        <p:spPr>
          <a:xfrm>
            <a:off x="1709420" y="2942590"/>
            <a:ext cx="8505190" cy="267271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advTm="15000">
        <p:cover dir="d"/>
      </p:transition>
    </mc:Choice>
    <mc:Fallback>
      <p:transition spd="slow" advTm="15000">
        <p:cover dir="d"/>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5"/>
          <p:cNvSpPr/>
          <p:nvPr/>
        </p:nvSpPr>
        <p:spPr>
          <a:xfrm>
            <a:off x="492208" y="426058"/>
            <a:ext cx="324679" cy="324679"/>
          </a:xfrm>
          <a:prstGeom prst="ellipse">
            <a:avLst/>
          </a:prstGeom>
          <a:gradFill flip="none" rotWithShape="1">
            <a:gsLst>
              <a:gs pos="0">
                <a:schemeClr val="accent1"/>
              </a:gs>
              <a:gs pos="100000">
                <a:schemeClr val="accent2"/>
              </a:gs>
            </a:gsLst>
            <a:lin ang="10800000" scaled="1"/>
            <a:tileRect/>
          </a:gradFill>
          <a:ln>
            <a:noFill/>
          </a:ln>
          <a:effectLst>
            <a:outerShdw blurRad="762000" dist="254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360000" bIns="45720" numCol="1" spcCol="0" rtlCol="0" fromWordArt="0" anchor="ctr" anchorCtr="0" forceAA="0" compatLnSpc="1">
            <a:noAutofit/>
          </a:bodyPr>
          <a:p>
            <a:pPr algn="r" defTabSz="914400"/>
            <a:endParaRPr lang="zh-CN" altLang="en-US" sz="1400" b="1">
              <a:latin typeface="微软雅黑" panose="020B0503020204020204" charset="-122"/>
              <a:ea typeface="微软雅黑" panose="020B0503020204020204" charset="-122"/>
              <a:cs typeface="Open Sans" panose="020B0606030504020204" pitchFamily="34" charset="0"/>
              <a:sym typeface="微软雅黑" panose="020B0503020204020204" charset="-122"/>
            </a:endParaRPr>
          </a:p>
        </p:txBody>
      </p:sp>
      <p:sp>
        <p:nvSpPr>
          <p:cNvPr id="12" name="文本框 17"/>
          <p:cNvSpPr txBox="1"/>
          <p:nvPr/>
        </p:nvSpPr>
        <p:spPr>
          <a:xfrm>
            <a:off x="920115" y="381635"/>
            <a:ext cx="6823075" cy="460375"/>
          </a:xfrm>
          <a:prstGeom prst="rect">
            <a:avLst/>
          </a:prstGeom>
          <a:noFill/>
        </p:spPr>
        <p:txBody>
          <a:bodyPr wrap="square" rtlCol="0">
            <a:spAutoFit/>
          </a:bodyPr>
          <a:p>
            <a:pPr algn="just" fontAlgn="auto"/>
            <a:r>
              <a:rPr lang="en-US" sz="2400" spc="600" dirty="0">
                <a:solidFill>
                  <a:schemeClr val="tx1">
                    <a:lumMod val="75000"/>
                    <a:lumOff val="25000"/>
                  </a:schemeClr>
                </a:solidFill>
                <a:latin typeface="微软雅黑" panose="020B0503020204020204" charset="-122"/>
                <a:ea typeface="微软雅黑" panose="020B0503020204020204" charset="-122"/>
                <a:sym typeface="微软雅黑" panose="020B0503020204020204" charset="-122"/>
              </a:rPr>
              <a:t>1.5</a:t>
            </a:r>
            <a:r>
              <a:rPr lang="zh-CN" sz="2400" spc="600" dirty="0">
                <a:solidFill>
                  <a:schemeClr val="tx1">
                    <a:lumMod val="75000"/>
                    <a:lumOff val="25000"/>
                  </a:schemeClr>
                </a:solidFill>
                <a:latin typeface="微软雅黑" panose="020B0503020204020204" charset="-122"/>
                <a:ea typeface="微软雅黑" panose="020B0503020204020204" charset="-122"/>
                <a:sym typeface="微软雅黑" panose="020B0503020204020204" charset="-122"/>
              </a:rPr>
              <a:t>应用场景</a:t>
            </a:r>
            <a:r>
              <a:rPr lang="en-US" altLang="zh-CN" sz="2400" spc="600" dirty="0">
                <a:solidFill>
                  <a:schemeClr val="tx1">
                    <a:lumMod val="75000"/>
                    <a:lumOff val="25000"/>
                  </a:schemeClr>
                </a:solidFill>
                <a:latin typeface="微软雅黑" panose="020B0503020204020204" charset="-122"/>
                <a:ea typeface="微软雅黑" panose="020B0503020204020204" charset="-122"/>
                <a:sym typeface="微软雅黑" panose="020B0503020204020204" charset="-122"/>
              </a:rPr>
              <a:t>·</a:t>
            </a:r>
            <a:r>
              <a:rPr lang="zh-CN" altLang="en-US" sz="2400" spc="600" dirty="0">
                <a:solidFill>
                  <a:schemeClr val="tx1">
                    <a:lumMod val="75000"/>
                    <a:lumOff val="25000"/>
                  </a:schemeClr>
                </a:solidFill>
                <a:latin typeface="微软雅黑" panose="020B0503020204020204" charset="-122"/>
                <a:ea typeface="微软雅黑" panose="020B0503020204020204" charset="-122"/>
                <a:sym typeface="微软雅黑" panose="020B0503020204020204" charset="-122"/>
              </a:rPr>
              <a:t>社会科学</a:t>
            </a:r>
            <a:endParaRPr lang="zh-CN" altLang="en-US" sz="2400" spc="600" dirty="0">
              <a:solidFill>
                <a:schemeClr val="tx1">
                  <a:lumMod val="75000"/>
                  <a:lumOff val="25000"/>
                </a:schemeClr>
              </a:solidFill>
              <a:latin typeface="微软雅黑" panose="020B0503020204020204" charset="-122"/>
              <a:ea typeface="微软雅黑" panose="020B0503020204020204" charset="-122"/>
              <a:sym typeface="微软雅黑" panose="020B0503020204020204" charset="-122"/>
            </a:endParaRPr>
          </a:p>
        </p:txBody>
      </p:sp>
      <p:sp>
        <p:nvSpPr>
          <p:cNvPr id="5" name="文本框 4"/>
          <p:cNvSpPr txBox="1"/>
          <p:nvPr/>
        </p:nvSpPr>
        <p:spPr>
          <a:xfrm>
            <a:off x="1076960" y="1283335"/>
            <a:ext cx="2316480" cy="460375"/>
          </a:xfrm>
          <a:prstGeom prst="rect">
            <a:avLst/>
          </a:prstGeom>
          <a:noFill/>
        </p:spPr>
        <p:txBody>
          <a:bodyPr wrap="none" rtlCol="0" anchor="t">
            <a:spAutoFit/>
          </a:bodyPr>
          <a:p>
            <a:pPr algn="l"/>
            <a:r>
              <a:rPr lang="zh-CN" altLang="en-US" sz="2400"/>
              <a:t>例子二：经济学</a:t>
            </a:r>
            <a:endParaRPr lang="zh-CN" altLang="en-US" sz="2400"/>
          </a:p>
        </p:txBody>
      </p:sp>
      <p:pic>
        <p:nvPicPr>
          <p:cNvPr id="35844" name="图片 5"/>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706721" y="1804988"/>
            <a:ext cx="8777288" cy="1235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文本框 5"/>
          <p:cNvSpPr txBox="1"/>
          <p:nvPr/>
        </p:nvSpPr>
        <p:spPr>
          <a:xfrm>
            <a:off x="1892300" y="3487420"/>
            <a:ext cx="8056245" cy="2030095"/>
          </a:xfrm>
          <a:prstGeom prst="rect">
            <a:avLst/>
          </a:prstGeom>
          <a:noFill/>
        </p:spPr>
        <p:txBody>
          <a:bodyPr wrap="square" rtlCol="0" anchor="t">
            <a:spAutoFit/>
          </a:bodyPr>
          <a:p>
            <a:pPr marL="0" indent="0">
              <a:buFontTx/>
              <a:buNone/>
            </a:pPr>
            <a:r>
              <a:rPr lang="zh-CN" altLang="en-US" dirty="0">
                <a:sym typeface="+mn-ea"/>
              </a:rPr>
              <a:t>国内经济学研究存在的问题：</a:t>
            </a:r>
            <a:endParaRPr lang="zh-CN" altLang="en-US" dirty="0">
              <a:sym typeface="+mn-ea"/>
            </a:endParaRPr>
          </a:p>
          <a:p>
            <a:pPr marL="457200" lvl="1" indent="0">
              <a:buFontTx/>
              <a:buNone/>
            </a:pPr>
            <a:r>
              <a:rPr lang="zh-CN" altLang="en-US" dirty="0">
                <a:sym typeface="+mn-ea"/>
              </a:rPr>
              <a:t>1. 研究跟不上技术形势： e.g. 刚从从第一产业转移出的劳动力，已经快被技术取代了，但没有被关注</a:t>
            </a:r>
            <a:endParaRPr lang="zh-CN" altLang="en-US" dirty="0">
              <a:sym typeface="+mn-ea"/>
            </a:endParaRPr>
          </a:p>
          <a:p>
            <a:pPr marL="457200" lvl="1" indent="0">
              <a:buFontTx/>
              <a:buNone/>
            </a:pPr>
            <a:r>
              <a:rPr lang="zh-CN" altLang="en-US" dirty="0">
                <a:sym typeface="+mn-ea"/>
              </a:rPr>
              <a:t>2. 青年经济学者仍局限于主流范畴：研究文献问题，不够关注当下中国发生的变化，前沿课题缺乏原创观点</a:t>
            </a:r>
            <a:endParaRPr lang="zh-CN" altLang="en-US" dirty="0">
              <a:sym typeface="+mn-ea"/>
            </a:endParaRPr>
          </a:p>
          <a:p>
            <a:pPr marL="457200" lvl="1" indent="0">
              <a:buFontTx/>
              <a:buNone/>
            </a:pPr>
            <a:r>
              <a:rPr lang="zh-CN" altLang="en-US" dirty="0">
                <a:sym typeface="+mn-ea"/>
              </a:rPr>
              <a:t>3. 大学教材与现实脱节：停留在曼昆、萨缪尔森，缺乏大数据、AI、智慧城市、共享经济、平台经济等等先进的内容。</a:t>
            </a:r>
            <a:endParaRPr lang="zh-CN" altLang="en-US"/>
          </a:p>
        </p:txBody>
      </p:sp>
      <p:sp>
        <p:nvSpPr>
          <p:cNvPr id="35845" name="文本框 6"/>
          <p:cNvSpPr txBox="1">
            <a:spLocks noChangeArrowheads="1"/>
          </p:cNvSpPr>
          <p:nvPr/>
        </p:nvSpPr>
        <p:spPr bwMode="auto">
          <a:xfrm>
            <a:off x="1707039" y="6551772"/>
            <a:ext cx="8240712"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400" dirty="0"/>
              <a:t>内容来源于“经济学家圈”《双循环与十四五》系列对张军教授的采访</a:t>
            </a:r>
            <a:endParaRPr lang="zh-CN" altLang="en-US" sz="1400" dirty="0"/>
          </a:p>
        </p:txBody>
      </p:sp>
    </p:spTree>
  </p:cSld>
  <p:clrMapOvr>
    <a:masterClrMapping/>
  </p:clrMapOvr>
  <mc:AlternateContent xmlns:mc="http://schemas.openxmlformats.org/markup-compatibility/2006">
    <mc:Choice xmlns:p14="http://schemas.microsoft.com/office/powerpoint/2010/main" Requires="p14">
      <p:transition spd="slow" p14:dur="1000" advTm="15000">
        <p:cover dir="d"/>
      </p:transition>
    </mc:Choice>
    <mc:Fallback>
      <p:transition spd="slow" advTm="15000">
        <p:cover dir="d"/>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5"/>
          <p:cNvSpPr/>
          <p:nvPr/>
        </p:nvSpPr>
        <p:spPr>
          <a:xfrm>
            <a:off x="492208" y="426058"/>
            <a:ext cx="324679" cy="324679"/>
          </a:xfrm>
          <a:prstGeom prst="ellipse">
            <a:avLst/>
          </a:prstGeom>
          <a:gradFill flip="none" rotWithShape="1">
            <a:gsLst>
              <a:gs pos="0">
                <a:schemeClr val="accent1"/>
              </a:gs>
              <a:gs pos="100000">
                <a:schemeClr val="accent2"/>
              </a:gs>
            </a:gsLst>
            <a:lin ang="10800000" scaled="1"/>
            <a:tileRect/>
          </a:gradFill>
          <a:ln>
            <a:noFill/>
          </a:ln>
          <a:effectLst>
            <a:outerShdw blurRad="762000" dist="254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360000" bIns="45720" numCol="1" spcCol="0" rtlCol="0" fromWordArt="0" anchor="ctr" anchorCtr="0" forceAA="0" compatLnSpc="1">
            <a:noAutofit/>
          </a:bodyPr>
          <a:p>
            <a:pPr algn="r" defTabSz="914400"/>
            <a:endParaRPr lang="zh-CN" altLang="en-US" sz="1400" b="1">
              <a:latin typeface="微软雅黑" panose="020B0503020204020204" charset="-122"/>
              <a:ea typeface="微软雅黑" panose="020B0503020204020204" charset="-122"/>
              <a:cs typeface="Open Sans" panose="020B0606030504020204" pitchFamily="34" charset="0"/>
              <a:sym typeface="微软雅黑" panose="020B0503020204020204" charset="-122"/>
            </a:endParaRPr>
          </a:p>
        </p:txBody>
      </p:sp>
      <p:sp>
        <p:nvSpPr>
          <p:cNvPr id="12" name="文本框 17"/>
          <p:cNvSpPr txBox="1"/>
          <p:nvPr/>
        </p:nvSpPr>
        <p:spPr>
          <a:xfrm>
            <a:off x="920115" y="381635"/>
            <a:ext cx="6823075" cy="460375"/>
          </a:xfrm>
          <a:prstGeom prst="rect">
            <a:avLst/>
          </a:prstGeom>
          <a:noFill/>
        </p:spPr>
        <p:txBody>
          <a:bodyPr wrap="square" rtlCol="0">
            <a:spAutoFit/>
          </a:bodyPr>
          <a:p>
            <a:pPr algn="just" fontAlgn="auto"/>
            <a:r>
              <a:rPr lang="en-US" sz="2400" spc="600" dirty="0">
                <a:solidFill>
                  <a:schemeClr val="tx1">
                    <a:lumMod val="75000"/>
                    <a:lumOff val="25000"/>
                  </a:schemeClr>
                </a:solidFill>
                <a:latin typeface="微软雅黑" panose="020B0503020204020204" charset="-122"/>
                <a:ea typeface="微软雅黑" panose="020B0503020204020204" charset="-122"/>
                <a:sym typeface="微软雅黑" panose="020B0503020204020204" charset="-122"/>
              </a:rPr>
              <a:t>1.6</a:t>
            </a:r>
            <a:r>
              <a:rPr lang="zh-CN" altLang="en-US" sz="2400" spc="600" dirty="0">
                <a:solidFill>
                  <a:schemeClr val="tx1">
                    <a:lumMod val="75000"/>
                    <a:lumOff val="25000"/>
                  </a:schemeClr>
                </a:solidFill>
                <a:latin typeface="微软雅黑" panose="020B0503020204020204" charset="-122"/>
                <a:ea typeface="微软雅黑" panose="020B0503020204020204" charset="-122"/>
                <a:sym typeface="微软雅黑" panose="020B0503020204020204" charset="-122"/>
              </a:rPr>
              <a:t>未来与挑战</a:t>
            </a:r>
            <a:endParaRPr lang="zh-CN" altLang="en-US" sz="2400" spc="600" dirty="0">
              <a:solidFill>
                <a:schemeClr val="tx1">
                  <a:lumMod val="75000"/>
                  <a:lumOff val="25000"/>
                </a:schemeClr>
              </a:solidFill>
              <a:latin typeface="微软雅黑" panose="020B0503020204020204" charset="-122"/>
              <a:ea typeface="微软雅黑" panose="020B0503020204020204" charset="-122"/>
              <a:sym typeface="微软雅黑" panose="020B0503020204020204" charset="-122"/>
            </a:endParaRPr>
          </a:p>
        </p:txBody>
      </p:sp>
      <p:pic>
        <p:nvPicPr>
          <p:cNvPr id="36867" name="内容占位符 4"/>
          <p:cNvPicPr>
            <a:picLocks noGrp="1"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a:xfrm>
            <a:off x="2813527" y="1375887"/>
            <a:ext cx="6878637" cy="4579937"/>
          </a:xfrm>
          <a:prstGeom prst="rect">
            <a:avLst/>
          </a:prstGeom>
        </p:spPr>
      </p:pic>
      <p:sp>
        <p:nvSpPr>
          <p:cNvPr id="36868" name="文本框 5"/>
          <p:cNvSpPr txBox="1">
            <a:spLocks noChangeArrowheads="1"/>
          </p:cNvSpPr>
          <p:nvPr/>
        </p:nvSpPr>
        <p:spPr bwMode="auto">
          <a:xfrm>
            <a:off x="1735296" y="6489700"/>
            <a:ext cx="721518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dirty="0"/>
              <a:t>图源：https://www.sohu.com/a/226500621_629440</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1000" advTm="15000">
        <p:cover dir="d"/>
      </p:transition>
    </mc:Choice>
    <mc:Fallback>
      <p:transition spd="slow" advTm="15000">
        <p:cover dir="d"/>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5"/>
          <p:cNvSpPr/>
          <p:nvPr/>
        </p:nvSpPr>
        <p:spPr>
          <a:xfrm>
            <a:off x="492208" y="426058"/>
            <a:ext cx="324679" cy="324679"/>
          </a:xfrm>
          <a:prstGeom prst="ellipse">
            <a:avLst/>
          </a:prstGeom>
          <a:gradFill flip="none" rotWithShape="1">
            <a:gsLst>
              <a:gs pos="0">
                <a:schemeClr val="accent1"/>
              </a:gs>
              <a:gs pos="100000">
                <a:schemeClr val="accent2"/>
              </a:gs>
            </a:gsLst>
            <a:lin ang="10800000" scaled="1"/>
            <a:tileRect/>
          </a:gradFill>
          <a:ln>
            <a:noFill/>
          </a:ln>
          <a:effectLst>
            <a:outerShdw blurRad="762000" dist="254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360000" bIns="45720" numCol="1" spcCol="0" rtlCol="0" fromWordArt="0" anchor="ctr" anchorCtr="0" forceAA="0" compatLnSpc="1">
            <a:noAutofit/>
          </a:bodyPr>
          <a:p>
            <a:pPr algn="r" defTabSz="914400"/>
            <a:endParaRPr lang="zh-CN" altLang="en-US" sz="1400" b="1">
              <a:latin typeface="微软雅黑" panose="020B0503020204020204" charset="-122"/>
              <a:ea typeface="微软雅黑" panose="020B0503020204020204" charset="-122"/>
              <a:cs typeface="Open Sans" panose="020B0606030504020204" pitchFamily="34" charset="0"/>
              <a:sym typeface="微软雅黑" panose="020B0503020204020204" charset="-122"/>
            </a:endParaRPr>
          </a:p>
        </p:txBody>
      </p:sp>
      <p:sp>
        <p:nvSpPr>
          <p:cNvPr id="12" name="文本框 17"/>
          <p:cNvSpPr txBox="1"/>
          <p:nvPr/>
        </p:nvSpPr>
        <p:spPr>
          <a:xfrm>
            <a:off x="920115" y="381635"/>
            <a:ext cx="6823075" cy="460375"/>
          </a:xfrm>
          <a:prstGeom prst="rect">
            <a:avLst/>
          </a:prstGeom>
          <a:noFill/>
        </p:spPr>
        <p:txBody>
          <a:bodyPr wrap="square" rtlCol="0">
            <a:spAutoFit/>
          </a:bodyPr>
          <a:p>
            <a:pPr algn="just" fontAlgn="auto"/>
            <a:r>
              <a:rPr lang="en-US" sz="2400" spc="600" dirty="0">
                <a:solidFill>
                  <a:schemeClr val="tx1">
                    <a:lumMod val="75000"/>
                    <a:lumOff val="25000"/>
                  </a:schemeClr>
                </a:solidFill>
                <a:latin typeface="微软雅黑" panose="020B0503020204020204" charset="-122"/>
                <a:ea typeface="微软雅黑" panose="020B0503020204020204" charset="-122"/>
                <a:sym typeface="微软雅黑" panose="020B0503020204020204" charset="-122"/>
              </a:rPr>
              <a:t>1.6.1</a:t>
            </a:r>
            <a:r>
              <a:rPr lang="zh-CN" altLang="en-US" sz="2400" spc="600" dirty="0">
                <a:solidFill>
                  <a:schemeClr val="tx1">
                    <a:lumMod val="75000"/>
                    <a:lumOff val="25000"/>
                  </a:schemeClr>
                </a:solidFill>
                <a:latin typeface="微软雅黑" panose="020B0503020204020204" charset="-122"/>
                <a:ea typeface="微软雅黑" panose="020B0503020204020204" charset="-122"/>
                <a:sym typeface="微软雅黑" panose="020B0503020204020204" charset="-122"/>
              </a:rPr>
              <a:t>未来</a:t>
            </a:r>
            <a:endParaRPr lang="zh-CN" altLang="en-US" sz="2400" spc="600" dirty="0">
              <a:solidFill>
                <a:schemeClr val="tx1">
                  <a:lumMod val="75000"/>
                  <a:lumOff val="25000"/>
                </a:schemeClr>
              </a:solidFill>
              <a:latin typeface="微软雅黑" panose="020B0503020204020204" charset="-122"/>
              <a:ea typeface="微软雅黑" panose="020B0503020204020204" charset="-122"/>
              <a:sym typeface="微软雅黑" panose="020B0503020204020204" charset="-122"/>
            </a:endParaRPr>
          </a:p>
        </p:txBody>
      </p:sp>
      <p:sp>
        <p:nvSpPr>
          <p:cNvPr id="2" name="文本框 1"/>
          <p:cNvSpPr txBox="1"/>
          <p:nvPr/>
        </p:nvSpPr>
        <p:spPr>
          <a:xfrm>
            <a:off x="1516380" y="1874520"/>
            <a:ext cx="5631180" cy="1198880"/>
          </a:xfrm>
          <a:prstGeom prst="rect">
            <a:avLst/>
          </a:prstGeom>
          <a:noFill/>
        </p:spPr>
        <p:txBody>
          <a:bodyPr wrap="square" rtlCol="0" anchor="t">
            <a:spAutoFit/>
          </a:bodyPr>
          <a:p>
            <a:pPr marL="285750" indent="-285750">
              <a:buFont typeface="Arial" panose="020B0604020202020204" pitchFamily="34" charset="0"/>
              <a:buChar char="•"/>
            </a:pPr>
            <a:r>
              <a:rPr lang="zh-CN" altLang="en-US" dirty="0">
                <a:latin typeface="微软雅黑" panose="020B0503020204020204" charset="-122"/>
                <a:ea typeface="微软雅黑" panose="020B0503020204020204" charset="-122"/>
                <a:cs typeface="微软雅黑" panose="020B0503020204020204" charset="-122"/>
                <a:sym typeface="+mn-ea"/>
              </a:rPr>
              <a:t>拓展研究边界：海量数据</a:t>
            </a:r>
            <a:endParaRPr lang="zh-CN" altLang="en-US" dirty="0">
              <a:latin typeface="微软雅黑" panose="020B0503020204020204" charset="-122"/>
              <a:ea typeface="微软雅黑" panose="020B0503020204020204" charset="-122"/>
              <a:cs typeface="微软雅黑" panose="020B0503020204020204" charset="-122"/>
              <a:sym typeface="+mn-ea"/>
            </a:endParaRPr>
          </a:p>
          <a:p>
            <a:pPr marL="285750" indent="-285750">
              <a:buFont typeface="Arial" panose="020B0604020202020204" pitchFamily="34" charset="0"/>
              <a:buChar char="•"/>
            </a:pPr>
            <a:r>
              <a:rPr lang="zh-CN" altLang="en-US" dirty="0">
                <a:latin typeface="微软雅黑" panose="020B0503020204020204" charset="-122"/>
                <a:ea typeface="微软雅黑" panose="020B0503020204020204" charset="-122"/>
                <a:cs typeface="微软雅黑" panose="020B0503020204020204" charset="-122"/>
                <a:sym typeface="+mn-ea"/>
              </a:rPr>
              <a:t>前景广阔：蓝海</a:t>
            </a:r>
            <a:endParaRPr lang="zh-CN" altLang="en-US" dirty="0">
              <a:latin typeface="微软雅黑" panose="020B0503020204020204" charset="-122"/>
              <a:ea typeface="微软雅黑" panose="020B0503020204020204" charset="-122"/>
              <a:cs typeface="微软雅黑" panose="020B0503020204020204" charset="-122"/>
              <a:sym typeface="+mn-ea"/>
            </a:endParaRPr>
          </a:p>
          <a:p>
            <a:endParaRPr lang="en-US" altLang="zh-CN" dirty="0">
              <a:latin typeface="微软雅黑" panose="020B0503020204020204" charset="-122"/>
              <a:ea typeface="微软雅黑" panose="020B0503020204020204" charset="-122"/>
              <a:cs typeface="微软雅黑" panose="020B0503020204020204" charset="-122"/>
            </a:endParaRPr>
          </a:p>
          <a:p>
            <a:pPr marL="285750" indent="-285750">
              <a:buFont typeface="Arial" panose="020B0604020202020204" pitchFamily="34" charset="0"/>
              <a:buChar char="•"/>
            </a:pPr>
            <a:r>
              <a:rPr lang="zh-CN" altLang="en-US" dirty="0">
                <a:latin typeface="微软雅黑" panose="020B0503020204020204" charset="-122"/>
                <a:ea typeface="微软雅黑" panose="020B0503020204020204" charset="-122"/>
                <a:cs typeface="微软雅黑" panose="020B0503020204020204" charset="-122"/>
                <a:sym typeface="+mn-ea"/>
              </a:rPr>
              <a:t>和业界相比</a:t>
            </a:r>
            <a:r>
              <a:rPr lang="en-US" altLang="zh-CN" dirty="0">
                <a:latin typeface="微软雅黑" panose="020B0503020204020204" charset="-122"/>
                <a:ea typeface="微软雅黑" panose="020B0503020204020204" charset="-122"/>
                <a:cs typeface="微软雅黑" panose="020B0503020204020204" charset="-122"/>
                <a:sym typeface="+mn-ea"/>
              </a:rPr>
              <a:t>...</a:t>
            </a:r>
            <a:endParaRPr lang="zh-CN" altLang="en-US">
              <a:latin typeface="微软雅黑" panose="020B0503020204020204" charset="-122"/>
              <a:ea typeface="微软雅黑" panose="020B0503020204020204" charset="-122"/>
              <a:cs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slow" p14:dur="1000" advTm="15000">
        <p:cover dir="d"/>
      </p:transition>
    </mc:Choice>
    <mc:Fallback>
      <p:transition spd="slow" advTm="15000">
        <p:cover dir="d"/>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5"/>
          <p:cNvSpPr/>
          <p:nvPr/>
        </p:nvSpPr>
        <p:spPr>
          <a:xfrm>
            <a:off x="492208" y="426058"/>
            <a:ext cx="324679" cy="324679"/>
          </a:xfrm>
          <a:prstGeom prst="ellipse">
            <a:avLst/>
          </a:prstGeom>
          <a:gradFill flip="none" rotWithShape="1">
            <a:gsLst>
              <a:gs pos="0">
                <a:schemeClr val="accent1"/>
              </a:gs>
              <a:gs pos="100000">
                <a:schemeClr val="accent2"/>
              </a:gs>
            </a:gsLst>
            <a:lin ang="10800000" scaled="1"/>
            <a:tileRect/>
          </a:gradFill>
          <a:ln>
            <a:noFill/>
          </a:ln>
          <a:effectLst>
            <a:outerShdw blurRad="762000" dist="254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360000" bIns="45720" numCol="1" spcCol="0" rtlCol="0" fromWordArt="0" anchor="ctr" anchorCtr="0" forceAA="0" compatLnSpc="1">
            <a:noAutofit/>
          </a:bodyPr>
          <a:p>
            <a:pPr algn="r" defTabSz="914400"/>
            <a:endParaRPr lang="zh-CN" altLang="en-US" sz="1400" b="1">
              <a:latin typeface="微软雅黑" panose="020B0503020204020204" charset="-122"/>
              <a:ea typeface="微软雅黑" panose="020B0503020204020204" charset="-122"/>
              <a:cs typeface="Open Sans" panose="020B0606030504020204" pitchFamily="34" charset="0"/>
              <a:sym typeface="微软雅黑" panose="020B0503020204020204" charset="-122"/>
            </a:endParaRPr>
          </a:p>
        </p:txBody>
      </p:sp>
      <p:sp>
        <p:nvSpPr>
          <p:cNvPr id="12" name="文本框 17"/>
          <p:cNvSpPr txBox="1"/>
          <p:nvPr/>
        </p:nvSpPr>
        <p:spPr>
          <a:xfrm>
            <a:off x="920115" y="381635"/>
            <a:ext cx="6823075" cy="460375"/>
          </a:xfrm>
          <a:prstGeom prst="rect">
            <a:avLst/>
          </a:prstGeom>
          <a:noFill/>
        </p:spPr>
        <p:txBody>
          <a:bodyPr wrap="square" rtlCol="0">
            <a:spAutoFit/>
          </a:bodyPr>
          <a:p>
            <a:pPr algn="just" fontAlgn="auto"/>
            <a:r>
              <a:rPr lang="en-US" sz="2400" spc="600" dirty="0">
                <a:solidFill>
                  <a:schemeClr val="tx1">
                    <a:lumMod val="75000"/>
                    <a:lumOff val="25000"/>
                  </a:schemeClr>
                </a:solidFill>
                <a:latin typeface="微软雅黑" panose="020B0503020204020204" charset="-122"/>
                <a:ea typeface="微软雅黑" panose="020B0503020204020204" charset="-122"/>
                <a:sym typeface="微软雅黑" panose="020B0503020204020204" charset="-122"/>
              </a:rPr>
              <a:t>1.6.2</a:t>
            </a:r>
            <a:r>
              <a:rPr lang="zh-CN" altLang="en-US" sz="2400" spc="600" dirty="0">
                <a:solidFill>
                  <a:schemeClr val="tx1">
                    <a:lumMod val="75000"/>
                    <a:lumOff val="25000"/>
                  </a:schemeClr>
                </a:solidFill>
                <a:latin typeface="微软雅黑" panose="020B0503020204020204" charset="-122"/>
                <a:ea typeface="微软雅黑" panose="020B0503020204020204" charset="-122"/>
                <a:sym typeface="微软雅黑" panose="020B0503020204020204" charset="-122"/>
              </a:rPr>
              <a:t>挑战</a:t>
            </a:r>
            <a:endParaRPr lang="zh-CN" altLang="en-US" sz="2400" spc="600" dirty="0">
              <a:solidFill>
                <a:schemeClr val="tx1">
                  <a:lumMod val="75000"/>
                  <a:lumOff val="25000"/>
                </a:schemeClr>
              </a:solidFill>
              <a:latin typeface="微软雅黑" panose="020B0503020204020204" charset="-122"/>
              <a:ea typeface="微软雅黑" panose="020B0503020204020204" charset="-122"/>
              <a:sym typeface="微软雅黑" panose="020B0503020204020204" charset="-122"/>
            </a:endParaRPr>
          </a:p>
        </p:txBody>
      </p:sp>
      <p:sp>
        <p:nvSpPr>
          <p:cNvPr id="2" name="文本框 1"/>
          <p:cNvSpPr txBox="1"/>
          <p:nvPr/>
        </p:nvSpPr>
        <p:spPr>
          <a:xfrm>
            <a:off x="1516380" y="1874520"/>
            <a:ext cx="5631180" cy="2030095"/>
          </a:xfrm>
          <a:prstGeom prst="rect">
            <a:avLst/>
          </a:prstGeom>
          <a:noFill/>
        </p:spPr>
        <p:txBody>
          <a:bodyPr wrap="square" rtlCol="0" anchor="t">
            <a:spAutoFit/>
          </a:bodyPr>
          <a:p>
            <a:pPr marL="0" indent="0">
              <a:buFontTx/>
              <a:buNone/>
            </a:pPr>
            <a:r>
              <a:rPr lang="zh-CN" altLang="en-US" dirty="0">
                <a:sym typeface="+mn-ea"/>
              </a:rPr>
              <a:t>机器学习在社会科学应用的局限：</a:t>
            </a:r>
            <a:endParaRPr lang="zh-CN" altLang="en-US" dirty="0">
              <a:sym typeface="+mn-ea"/>
            </a:endParaRPr>
          </a:p>
          <a:p>
            <a:pPr marL="971550" lvl="1" indent="-514350">
              <a:buFont typeface="Arial" panose="020B0604020202020204" pitchFamily="34" charset="0"/>
              <a:buAutoNum type="arabicPeriod"/>
            </a:pPr>
            <a:r>
              <a:rPr lang="zh-CN" altLang="en-US" dirty="0">
                <a:sym typeface="+mn-ea"/>
              </a:rPr>
              <a:t>难以突破传统框架</a:t>
            </a:r>
            <a:endParaRPr lang="zh-CN" altLang="en-US" dirty="0">
              <a:sym typeface="+mn-ea"/>
            </a:endParaRPr>
          </a:p>
          <a:p>
            <a:pPr marL="1257300" lvl="2" indent="-342900"/>
            <a:r>
              <a:rPr lang="zh-CN" altLang="en-US" dirty="0">
                <a:sym typeface="+mn-ea"/>
              </a:rPr>
              <a:t>数据生成：研究方法未变革</a:t>
            </a:r>
            <a:endParaRPr lang="zh-CN" altLang="en-US" dirty="0">
              <a:sym typeface="+mn-ea"/>
            </a:endParaRPr>
          </a:p>
          <a:p>
            <a:pPr marL="1257300" lvl="2" indent="-342900"/>
            <a:r>
              <a:rPr lang="zh-CN" altLang="en-US" dirty="0">
                <a:sym typeface="+mn-ea"/>
              </a:rPr>
              <a:t>预测：缺乏原创</a:t>
            </a:r>
            <a:endParaRPr lang="zh-CN" altLang="en-US" dirty="0">
              <a:sym typeface="+mn-ea"/>
            </a:endParaRPr>
          </a:p>
          <a:p>
            <a:pPr marL="1257300" lvl="2" indent="-342900"/>
            <a:r>
              <a:rPr lang="zh-CN" altLang="en-US" dirty="0">
                <a:sym typeface="+mn-ea"/>
              </a:rPr>
              <a:t>因果识别：未被广泛接受和使用</a:t>
            </a:r>
            <a:endParaRPr lang="zh-CN" altLang="en-US" dirty="0">
              <a:sym typeface="+mn-ea"/>
            </a:endParaRPr>
          </a:p>
          <a:p>
            <a:pPr marL="1714500" lvl="3" indent="-342900">
              <a:buFontTx/>
              <a:buChar char="•"/>
            </a:pPr>
            <a:r>
              <a:rPr lang="zh-CN" altLang="en-US" dirty="0">
                <a:sym typeface="+mn-ea"/>
              </a:rPr>
              <a:t>缺乏变革的动力</a:t>
            </a:r>
            <a:endParaRPr lang="zh-CN" altLang="en-US" dirty="0">
              <a:sym typeface="+mn-ea"/>
            </a:endParaRPr>
          </a:p>
          <a:p>
            <a:pPr marL="1714500" lvl="3" indent="-342900">
              <a:buFontTx/>
              <a:buChar char="•"/>
            </a:pPr>
            <a:r>
              <a:rPr lang="zh-CN" altLang="en-US" dirty="0">
                <a:sym typeface="+mn-ea"/>
              </a:rPr>
              <a:t>社会科学研究样本过少</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000" advTm="15000">
        <p:cover dir="d"/>
      </p:transition>
    </mc:Choice>
    <mc:Fallback>
      <p:transition spd="slow" advTm="15000">
        <p:cover dir="d"/>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5"/>
          <p:cNvSpPr/>
          <p:nvPr/>
        </p:nvSpPr>
        <p:spPr>
          <a:xfrm>
            <a:off x="492208" y="426058"/>
            <a:ext cx="324679" cy="324679"/>
          </a:xfrm>
          <a:prstGeom prst="ellipse">
            <a:avLst/>
          </a:prstGeom>
          <a:gradFill flip="none" rotWithShape="1">
            <a:gsLst>
              <a:gs pos="0">
                <a:schemeClr val="accent1"/>
              </a:gs>
              <a:gs pos="100000">
                <a:schemeClr val="accent2"/>
              </a:gs>
            </a:gsLst>
            <a:lin ang="10800000" scaled="1"/>
            <a:tileRect/>
          </a:gradFill>
          <a:ln>
            <a:noFill/>
          </a:ln>
          <a:effectLst>
            <a:outerShdw blurRad="762000" dist="254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360000" bIns="45720" numCol="1" spcCol="0" rtlCol="0" fromWordArt="0" anchor="ctr" anchorCtr="0" forceAA="0" compatLnSpc="1">
            <a:noAutofit/>
          </a:bodyPr>
          <a:p>
            <a:pPr algn="r" defTabSz="914400"/>
            <a:endParaRPr lang="zh-CN" altLang="en-US" sz="1400" b="1">
              <a:latin typeface="微软雅黑" panose="020B0503020204020204" charset="-122"/>
              <a:ea typeface="微软雅黑" panose="020B0503020204020204" charset="-122"/>
              <a:cs typeface="Open Sans" panose="020B0606030504020204" pitchFamily="34" charset="0"/>
              <a:sym typeface="微软雅黑" panose="020B0503020204020204" charset="-122"/>
            </a:endParaRPr>
          </a:p>
        </p:txBody>
      </p:sp>
      <p:sp>
        <p:nvSpPr>
          <p:cNvPr id="12" name="文本框 17"/>
          <p:cNvSpPr txBox="1"/>
          <p:nvPr/>
        </p:nvSpPr>
        <p:spPr>
          <a:xfrm>
            <a:off x="920115" y="381635"/>
            <a:ext cx="6823075" cy="460375"/>
          </a:xfrm>
          <a:prstGeom prst="rect">
            <a:avLst/>
          </a:prstGeom>
          <a:noFill/>
        </p:spPr>
        <p:txBody>
          <a:bodyPr wrap="square" rtlCol="0">
            <a:spAutoFit/>
          </a:bodyPr>
          <a:p>
            <a:pPr algn="just" fontAlgn="auto"/>
            <a:r>
              <a:rPr lang="en-US" sz="2400" spc="600" dirty="0">
                <a:solidFill>
                  <a:schemeClr val="tx1">
                    <a:lumMod val="75000"/>
                    <a:lumOff val="25000"/>
                  </a:schemeClr>
                </a:solidFill>
                <a:latin typeface="微软雅黑" panose="020B0503020204020204" charset="-122"/>
                <a:ea typeface="微软雅黑" panose="020B0503020204020204" charset="-122"/>
                <a:sym typeface="微软雅黑" panose="020B0503020204020204" charset="-122"/>
              </a:rPr>
              <a:t>1.6.2</a:t>
            </a:r>
            <a:r>
              <a:rPr lang="zh-CN" altLang="en-US" sz="2400" spc="600" dirty="0">
                <a:solidFill>
                  <a:schemeClr val="tx1">
                    <a:lumMod val="75000"/>
                    <a:lumOff val="25000"/>
                  </a:schemeClr>
                </a:solidFill>
                <a:latin typeface="微软雅黑" panose="020B0503020204020204" charset="-122"/>
                <a:ea typeface="微软雅黑" panose="020B0503020204020204" charset="-122"/>
                <a:sym typeface="微软雅黑" panose="020B0503020204020204" charset="-122"/>
              </a:rPr>
              <a:t>挑战</a:t>
            </a:r>
            <a:endParaRPr lang="zh-CN" altLang="en-US" sz="2400" spc="600" dirty="0">
              <a:solidFill>
                <a:schemeClr val="tx1">
                  <a:lumMod val="75000"/>
                  <a:lumOff val="25000"/>
                </a:schemeClr>
              </a:solidFill>
              <a:latin typeface="微软雅黑" panose="020B0503020204020204" charset="-122"/>
              <a:ea typeface="微软雅黑" panose="020B0503020204020204" charset="-122"/>
              <a:sym typeface="微软雅黑" panose="020B0503020204020204" charset="-122"/>
            </a:endParaRPr>
          </a:p>
        </p:txBody>
      </p:sp>
      <p:sp>
        <p:nvSpPr>
          <p:cNvPr id="2" name="文本框 1"/>
          <p:cNvSpPr txBox="1"/>
          <p:nvPr/>
        </p:nvSpPr>
        <p:spPr>
          <a:xfrm>
            <a:off x="1516380" y="1874520"/>
            <a:ext cx="8141970" cy="1476375"/>
          </a:xfrm>
          <a:prstGeom prst="rect">
            <a:avLst/>
          </a:prstGeom>
          <a:noFill/>
        </p:spPr>
        <p:txBody>
          <a:bodyPr wrap="square" rtlCol="0" anchor="t">
            <a:spAutoFit/>
          </a:bodyPr>
          <a:p>
            <a:pPr marL="0" indent="0">
              <a:buFontTx/>
              <a:buNone/>
            </a:pPr>
            <a:r>
              <a:rPr lang="en-US" altLang="zh-CN" dirty="0">
                <a:latin typeface="微软雅黑" panose="020B0503020204020204" charset="-122"/>
                <a:ea typeface="微软雅黑" panose="020B0503020204020204" charset="-122"/>
                <a:cs typeface="微软雅黑" panose="020B0503020204020204" charset="-122"/>
                <a:sym typeface="+mn-ea"/>
              </a:rPr>
              <a:t>2. </a:t>
            </a:r>
            <a:r>
              <a:rPr lang="en-US" altLang="zh-CN" dirty="0" err="1">
                <a:latin typeface="微软雅黑" panose="020B0503020204020204" charset="-122"/>
                <a:ea typeface="微软雅黑" panose="020B0503020204020204" charset="-122"/>
                <a:cs typeface="微软雅黑" panose="020B0503020204020204" charset="-122"/>
                <a:sym typeface="+mn-ea"/>
              </a:rPr>
              <a:t>数据资源壁垒</a:t>
            </a:r>
            <a:r>
              <a:rPr lang="en-US" altLang="zh-CN" dirty="0">
                <a:latin typeface="微软雅黑" panose="020B0503020204020204" charset="-122"/>
                <a:ea typeface="微软雅黑" panose="020B0503020204020204" charset="-122"/>
                <a:cs typeface="微软雅黑" panose="020B0503020204020204" charset="-122"/>
                <a:sym typeface="+mn-ea"/>
              </a:rPr>
              <a:t> </a:t>
            </a:r>
            <a:endParaRPr lang="en-US" altLang="zh-CN" dirty="0">
              <a:latin typeface="微软雅黑" panose="020B0503020204020204" charset="-122"/>
              <a:ea typeface="微软雅黑" panose="020B0503020204020204" charset="-122"/>
              <a:cs typeface="微软雅黑" panose="020B0503020204020204" charset="-122"/>
              <a:sym typeface="+mn-ea"/>
            </a:endParaRPr>
          </a:p>
          <a:p>
            <a:pPr lvl="1">
              <a:buFontTx/>
              <a:buChar char="•"/>
            </a:pPr>
            <a:r>
              <a:rPr lang="en-US" altLang="zh-CN" dirty="0">
                <a:latin typeface="微软雅黑" panose="020B0503020204020204" charset="-122"/>
                <a:ea typeface="微软雅黑" panose="020B0503020204020204" charset="-122"/>
                <a:cs typeface="微软雅黑" panose="020B0503020204020204" charset="-122"/>
                <a:sym typeface="+mn-ea"/>
              </a:rPr>
              <a:t> 数据资源“</a:t>
            </a:r>
            <a:r>
              <a:rPr lang="en-US" altLang="zh-CN" dirty="0" err="1">
                <a:latin typeface="微软雅黑" panose="020B0503020204020204" charset="-122"/>
                <a:ea typeface="微软雅黑" panose="020B0503020204020204" charset="-122"/>
                <a:cs typeface="微软雅黑" panose="020B0503020204020204" charset="-122"/>
                <a:sym typeface="+mn-ea"/>
              </a:rPr>
              <a:t>僧多粥少</a:t>
            </a:r>
            <a:r>
              <a:rPr lang="en-US" altLang="zh-CN" dirty="0">
                <a:latin typeface="微软雅黑" panose="020B0503020204020204" charset="-122"/>
                <a:ea typeface="微软雅黑" panose="020B0503020204020204" charset="-122"/>
                <a:cs typeface="微软雅黑" panose="020B0503020204020204" charset="-122"/>
                <a:sym typeface="+mn-ea"/>
              </a:rPr>
              <a:t>”：</a:t>
            </a:r>
            <a:r>
              <a:rPr lang="en-US" altLang="zh-CN" dirty="0" err="1">
                <a:latin typeface="微软雅黑" panose="020B0503020204020204" charset="-122"/>
                <a:ea typeface="微软雅黑" panose="020B0503020204020204" charset="-122"/>
                <a:cs typeface="微软雅黑" panose="020B0503020204020204" charset="-122"/>
                <a:sym typeface="+mn-ea"/>
              </a:rPr>
              <a:t>靠个人或组织关系获得业界&amp;政府组织的数据资源，可能导致不平等</a:t>
            </a:r>
            <a:endParaRPr lang="en-US" altLang="zh-CN" dirty="0">
              <a:latin typeface="微软雅黑" panose="020B0503020204020204" charset="-122"/>
              <a:ea typeface="微软雅黑" panose="020B0503020204020204" charset="-122"/>
              <a:cs typeface="微软雅黑" panose="020B0503020204020204" charset="-122"/>
            </a:endParaRPr>
          </a:p>
          <a:p>
            <a:pPr lvl="1">
              <a:buFontTx/>
              <a:buChar char="•"/>
            </a:pPr>
            <a:r>
              <a:rPr lang="en-US" altLang="zh-CN" dirty="0">
                <a:latin typeface="微软雅黑" panose="020B0503020204020204" charset="-122"/>
                <a:ea typeface="微软雅黑" panose="020B0503020204020204" charset="-122"/>
                <a:cs typeface="微软雅黑" panose="020B0503020204020204" charset="-122"/>
                <a:sym typeface="+mn-ea"/>
              </a:rPr>
              <a:t> </a:t>
            </a:r>
            <a:r>
              <a:rPr lang="en-US" altLang="zh-CN" dirty="0" err="1">
                <a:latin typeface="微软雅黑" panose="020B0503020204020204" charset="-122"/>
                <a:ea typeface="微软雅黑" panose="020B0503020204020204" charset="-122"/>
                <a:cs typeface="微软雅黑" panose="020B0503020204020204" charset="-122"/>
                <a:sym typeface="+mn-ea"/>
              </a:rPr>
              <a:t>研究的可复制性：部分公司（业界）或政府组织不愿公开数据，研究的可复制性降低</a:t>
            </a:r>
            <a:endParaRPr lang="zh-CN" altLang="en-US">
              <a:latin typeface="微软雅黑" panose="020B0503020204020204" charset="-122"/>
              <a:ea typeface="微软雅黑" panose="020B0503020204020204" charset="-122"/>
              <a:cs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slow" p14:dur="1000" advTm="15000">
        <p:cover dir="d"/>
      </p:transition>
    </mc:Choice>
    <mc:Fallback>
      <p:transition spd="slow" advTm="15000">
        <p:cover dir="d"/>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5"/>
          <p:cNvSpPr/>
          <p:nvPr/>
        </p:nvSpPr>
        <p:spPr>
          <a:xfrm>
            <a:off x="492208" y="426058"/>
            <a:ext cx="324679" cy="324679"/>
          </a:xfrm>
          <a:prstGeom prst="ellipse">
            <a:avLst/>
          </a:prstGeom>
          <a:gradFill flip="none" rotWithShape="1">
            <a:gsLst>
              <a:gs pos="0">
                <a:schemeClr val="accent1"/>
              </a:gs>
              <a:gs pos="100000">
                <a:schemeClr val="accent2"/>
              </a:gs>
            </a:gsLst>
            <a:lin ang="10800000" scaled="1"/>
            <a:tileRect/>
          </a:gradFill>
          <a:ln>
            <a:noFill/>
          </a:ln>
          <a:effectLst>
            <a:outerShdw blurRad="762000" dist="254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360000" bIns="45720" numCol="1" spcCol="0" rtlCol="0" fromWordArt="0" anchor="ctr" anchorCtr="0" forceAA="0" compatLnSpc="1">
            <a:noAutofit/>
          </a:bodyPr>
          <a:p>
            <a:pPr algn="r" defTabSz="914400"/>
            <a:endParaRPr lang="zh-CN" altLang="en-US" sz="1400" b="1">
              <a:latin typeface="微软雅黑" panose="020B0503020204020204" charset="-122"/>
              <a:ea typeface="微软雅黑" panose="020B0503020204020204" charset="-122"/>
              <a:cs typeface="Open Sans" panose="020B0606030504020204" pitchFamily="34" charset="0"/>
              <a:sym typeface="微软雅黑" panose="020B0503020204020204" charset="-122"/>
            </a:endParaRPr>
          </a:p>
        </p:txBody>
      </p:sp>
      <p:sp>
        <p:nvSpPr>
          <p:cNvPr id="12" name="文本框 17"/>
          <p:cNvSpPr txBox="1"/>
          <p:nvPr/>
        </p:nvSpPr>
        <p:spPr>
          <a:xfrm>
            <a:off x="920115" y="381635"/>
            <a:ext cx="6823075" cy="460375"/>
          </a:xfrm>
          <a:prstGeom prst="rect">
            <a:avLst/>
          </a:prstGeom>
          <a:noFill/>
        </p:spPr>
        <p:txBody>
          <a:bodyPr wrap="square" rtlCol="0">
            <a:spAutoFit/>
          </a:bodyPr>
          <a:p>
            <a:pPr algn="just" fontAlgn="auto"/>
            <a:r>
              <a:rPr lang="en-US" sz="2400" spc="600" dirty="0">
                <a:solidFill>
                  <a:schemeClr val="tx1">
                    <a:lumMod val="75000"/>
                    <a:lumOff val="25000"/>
                  </a:schemeClr>
                </a:solidFill>
                <a:latin typeface="微软雅黑" panose="020B0503020204020204" charset="-122"/>
                <a:ea typeface="微软雅黑" panose="020B0503020204020204" charset="-122"/>
                <a:sym typeface="微软雅黑" panose="020B0503020204020204" charset="-122"/>
              </a:rPr>
              <a:t>1.6.2</a:t>
            </a:r>
            <a:r>
              <a:rPr lang="zh-CN" altLang="en-US" sz="2400" spc="600" dirty="0">
                <a:solidFill>
                  <a:schemeClr val="tx1">
                    <a:lumMod val="75000"/>
                    <a:lumOff val="25000"/>
                  </a:schemeClr>
                </a:solidFill>
                <a:latin typeface="微软雅黑" panose="020B0503020204020204" charset="-122"/>
                <a:ea typeface="微软雅黑" panose="020B0503020204020204" charset="-122"/>
                <a:sym typeface="微软雅黑" panose="020B0503020204020204" charset="-122"/>
              </a:rPr>
              <a:t>挑战</a:t>
            </a:r>
            <a:endParaRPr lang="zh-CN" altLang="en-US" sz="2400" spc="600" dirty="0">
              <a:solidFill>
                <a:schemeClr val="tx1">
                  <a:lumMod val="75000"/>
                  <a:lumOff val="25000"/>
                </a:schemeClr>
              </a:solidFill>
              <a:latin typeface="微软雅黑" panose="020B0503020204020204" charset="-122"/>
              <a:ea typeface="微软雅黑" panose="020B0503020204020204" charset="-122"/>
              <a:sym typeface="微软雅黑" panose="020B0503020204020204" charset="-122"/>
            </a:endParaRPr>
          </a:p>
        </p:txBody>
      </p:sp>
      <p:sp>
        <p:nvSpPr>
          <p:cNvPr id="2" name="文本框 1"/>
          <p:cNvSpPr txBox="1"/>
          <p:nvPr/>
        </p:nvSpPr>
        <p:spPr>
          <a:xfrm>
            <a:off x="1516380" y="1874520"/>
            <a:ext cx="8893810" cy="1198880"/>
          </a:xfrm>
          <a:prstGeom prst="rect">
            <a:avLst/>
          </a:prstGeom>
          <a:noFill/>
        </p:spPr>
        <p:txBody>
          <a:bodyPr wrap="square" rtlCol="0" anchor="t">
            <a:spAutoFit/>
          </a:bodyPr>
          <a:p>
            <a:pPr marL="0" indent="0">
              <a:buFontTx/>
              <a:buNone/>
            </a:pPr>
            <a:r>
              <a:rPr lang="zh-CN" altLang="en-US" dirty="0">
                <a:latin typeface="微软雅黑" panose="020B0503020204020204" charset="-122"/>
                <a:ea typeface="微软雅黑" panose="020B0503020204020204" charset="-122"/>
                <a:cs typeface="微软雅黑" panose="020B0503020204020204" charset="-122"/>
                <a:sym typeface="+mn-ea"/>
              </a:rPr>
              <a:t>社会科学面对机器学习的挑战：</a:t>
            </a:r>
            <a:endParaRPr lang="zh-CN" altLang="en-US" dirty="0">
              <a:latin typeface="微软雅黑" panose="020B0503020204020204" charset="-122"/>
              <a:ea typeface="微软雅黑" panose="020B0503020204020204" charset="-122"/>
              <a:cs typeface="微软雅黑" panose="020B0503020204020204" charset="-122"/>
              <a:sym typeface="+mn-ea"/>
            </a:endParaRPr>
          </a:p>
          <a:p>
            <a:pPr marL="0" indent="0">
              <a:buFontTx/>
              <a:buAutoNum type="arabicPeriod"/>
            </a:pPr>
            <a:r>
              <a:rPr lang="en-US" altLang="zh-CN" dirty="0">
                <a:latin typeface="微软雅黑" panose="020B0503020204020204" charset="-122"/>
                <a:ea typeface="微软雅黑" panose="020B0503020204020204" charset="-122"/>
                <a:cs typeface="微软雅黑" panose="020B0503020204020204" charset="-122"/>
                <a:sym typeface="+mn-ea"/>
              </a:rPr>
              <a:t> </a:t>
            </a:r>
            <a:r>
              <a:rPr lang="en-US" altLang="zh-CN" dirty="0" err="1">
                <a:latin typeface="微软雅黑" panose="020B0503020204020204" charset="-122"/>
                <a:ea typeface="微软雅黑" panose="020B0503020204020204" charset="-122"/>
                <a:cs typeface="微软雅黑" panose="020B0503020204020204" charset="-122"/>
                <a:sym typeface="+mn-ea"/>
              </a:rPr>
              <a:t>算法的“先天不足</a:t>
            </a:r>
            <a:r>
              <a:rPr lang="en-US" altLang="zh-CN" dirty="0">
                <a:latin typeface="微软雅黑" panose="020B0503020204020204" charset="-122"/>
                <a:ea typeface="微软雅黑" panose="020B0503020204020204" charset="-122"/>
                <a:cs typeface="微软雅黑" panose="020B0503020204020204" charset="-122"/>
                <a:sym typeface="+mn-ea"/>
              </a:rPr>
              <a:t>”</a:t>
            </a:r>
            <a:r>
              <a:rPr lang="zh-CN" altLang="en-US" dirty="0">
                <a:latin typeface="微软雅黑" panose="020B0503020204020204" charset="-122"/>
                <a:ea typeface="微软雅黑" panose="020B0503020204020204" charset="-122"/>
                <a:cs typeface="微软雅黑" panose="020B0503020204020204" charset="-122"/>
                <a:sym typeface="+mn-ea"/>
              </a:rPr>
              <a:t>：是什么</a:t>
            </a:r>
            <a:r>
              <a:rPr lang="en-US" altLang="zh-CN" dirty="0">
                <a:latin typeface="微软雅黑" panose="020B0503020204020204" charset="-122"/>
                <a:ea typeface="微软雅黑" panose="020B0503020204020204" charset="-122"/>
                <a:cs typeface="微软雅黑" panose="020B0503020204020204" charset="-122"/>
                <a:sym typeface="+mn-ea"/>
              </a:rPr>
              <a:t>&gt;</a:t>
            </a:r>
            <a:r>
              <a:rPr lang="zh-CN" altLang="en-US" dirty="0">
                <a:latin typeface="微软雅黑" panose="020B0503020204020204" charset="-122"/>
                <a:ea typeface="微软雅黑" panose="020B0503020204020204" charset="-122"/>
                <a:cs typeface="微软雅黑" panose="020B0503020204020204" charset="-122"/>
                <a:sym typeface="+mn-ea"/>
              </a:rPr>
              <a:t>为什么</a:t>
            </a:r>
            <a:endParaRPr lang="zh-CN" altLang="en-US" dirty="0">
              <a:latin typeface="微软雅黑" panose="020B0503020204020204" charset="-122"/>
              <a:ea typeface="微软雅黑" panose="020B0503020204020204" charset="-122"/>
              <a:cs typeface="微软雅黑" panose="020B0503020204020204" charset="-122"/>
              <a:sym typeface="+mn-ea"/>
            </a:endParaRPr>
          </a:p>
          <a:p>
            <a:pPr marL="0" indent="0">
              <a:buFontTx/>
              <a:buAutoNum type="arabicPeriod"/>
            </a:pPr>
            <a:r>
              <a:rPr lang="zh-CN" altLang="en-US" dirty="0">
                <a:latin typeface="微软雅黑" panose="020B0503020204020204" charset="-122"/>
                <a:ea typeface="微软雅黑" panose="020B0503020204020204" charset="-122"/>
                <a:cs typeface="微软雅黑" panose="020B0503020204020204" charset="-122"/>
                <a:sym typeface="+mn-ea"/>
              </a:rPr>
              <a:t>知识壁垒：双向；合作</a:t>
            </a:r>
            <a:endParaRPr lang="zh-CN" altLang="en-US" dirty="0">
              <a:latin typeface="微软雅黑" panose="020B0503020204020204" charset="-122"/>
              <a:ea typeface="微软雅黑" panose="020B0503020204020204" charset="-122"/>
              <a:cs typeface="微软雅黑" panose="020B0503020204020204" charset="-122"/>
              <a:sym typeface="+mn-ea"/>
            </a:endParaRPr>
          </a:p>
          <a:p>
            <a:pPr marL="0" indent="0">
              <a:buFontTx/>
              <a:buAutoNum type="arabicPeriod"/>
            </a:pPr>
            <a:r>
              <a:rPr lang="zh-CN" altLang="en-US" dirty="0">
                <a:latin typeface="微软雅黑" panose="020B0503020204020204" charset="-122"/>
                <a:ea typeface="微软雅黑" panose="020B0503020204020204" charset="-122"/>
                <a:cs typeface="微软雅黑" panose="020B0503020204020204" charset="-122"/>
                <a:sym typeface="+mn-ea"/>
              </a:rPr>
              <a:t>数据伦理与算法伦理：</a:t>
            </a:r>
            <a:r>
              <a:rPr lang="en-US" altLang="zh-CN" dirty="0">
                <a:latin typeface="微软雅黑" panose="020B0503020204020204" charset="-122"/>
                <a:ea typeface="微软雅黑" panose="020B0503020204020204" charset="-122"/>
                <a:cs typeface="微软雅黑" panose="020B0503020204020204" charset="-122"/>
                <a:sym typeface="+mn-ea"/>
              </a:rPr>
              <a:t>“</a:t>
            </a:r>
            <a:r>
              <a:rPr lang="zh-CN" altLang="en-US" dirty="0">
                <a:latin typeface="微软雅黑" panose="020B0503020204020204" charset="-122"/>
                <a:ea typeface="微软雅黑" panose="020B0503020204020204" charset="-122"/>
                <a:cs typeface="微软雅黑" panose="020B0503020204020204" charset="-122"/>
                <a:sym typeface="+mn-ea"/>
              </a:rPr>
              <a:t>困在算法里的外卖小哥</a:t>
            </a:r>
            <a:r>
              <a:rPr lang="en-US" altLang="zh-CN" dirty="0">
                <a:latin typeface="微软雅黑" panose="020B0503020204020204" charset="-122"/>
                <a:ea typeface="微软雅黑" panose="020B0503020204020204" charset="-122"/>
                <a:cs typeface="微软雅黑" panose="020B0503020204020204" charset="-122"/>
                <a:sym typeface="+mn-ea"/>
              </a:rPr>
              <a:t>”</a:t>
            </a:r>
            <a:r>
              <a:rPr lang="zh-CN" altLang="en-US" dirty="0">
                <a:latin typeface="微软雅黑" panose="020B0503020204020204" charset="-122"/>
                <a:ea typeface="微软雅黑" panose="020B0503020204020204" charset="-122"/>
                <a:cs typeface="微软雅黑" panose="020B0503020204020204" charset="-122"/>
                <a:sym typeface="+mn-ea"/>
              </a:rPr>
              <a:t>、</a:t>
            </a:r>
            <a:r>
              <a:rPr lang="en-US" altLang="zh-CN" dirty="0">
                <a:latin typeface="微软雅黑" panose="020B0503020204020204" charset="-122"/>
                <a:ea typeface="微软雅黑" panose="020B0503020204020204" charset="-122"/>
                <a:cs typeface="微软雅黑" panose="020B0503020204020204" charset="-122"/>
                <a:sym typeface="+mn-ea"/>
              </a:rPr>
              <a:t>“</a:t>
            </a:r>
            <a:r>
              <a:rPr lang="zh-CN" altLang="en-US" dirty="0">
                <a:latin typeface="微软雅黑" panose="020B0503020204020204" charset="-122"/>
                <a:ea typeface="微软雅黑" panose="020B0503020204020204" charset="-122"/>
                <a:cs typeface="微软雅黑" panose="020B0503020204020204" charset="-122"/>
                <a:sym typeface="+mn-ea"/>
              </a:rPr>
              <a:t>信息茧</a:t>
            </a:r>
            <a:r>
              <a:rPr lang="en-US" altLang="zh-CN" dirty="0">
                <a:latin typeface="微软雅黑" panose="020B0503020204020204" charset="-122"/>
                <a:ea typeface="微软雅黑" panose="020B0503020204020204" charset="-122"/>
                <a:cs typeface="微软雅黑" panose="020B0503020204020204" charset="-122"/>
                <a:sym typeface="+mn-ea"/>
              </a:rPr>
              <a:t>”</a:t>
            </a:r>
            <a:r>
              <a:rPr lang="zh-CN" altLang="en-US" dirty="0">
                <a:latin typeface="微软雅黑" panose="020B0503020204020204" charset="-122"/>
                <a:ea typeface="微软雅黑" panose="020B0503020204020204" charset="-122"/>
                <a:cs typeface="微软雅黑" panose="020B0503020204020204" charset="-122"/>
                <a:sym typeface="+mn-ea"/>
              </a:rPr>
              <a:t>；责任</a:t>
            </a:r>
            <a:endParaRPr lang="zh-CN" altLang="en-US">
              <a:latin typeface="微软雅黑" panose="020B0503020204020204" charset="-122"/>
              <a:ea typeface="微软雅黑" panose="020B0503020204020204" charset="-122"/>
              <a:cs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slow" p14:dur="1000" advTm="15000">
        <p:cover dir="d"/>
      </p:transition>
    </mc:Choice>
    <mc:Fallback>
      <p:transition spd="slow" advTm="15000">
        <p:cover dir="d"/>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8" name="图片 7" descr="资源 1"/>
          <p:cNvPicPr>
            <a:picLocks noChangeAspect="1"/>
          </p:cNvPicPr>
          <p:nvPr/>
        </p:nvPicPr>
        <p:blipFill>
          <a:blip r:embed="rId1"/>
          <a:stretch>
            <a:fillRect/>
          </a:stretch>
        </p:blipFill>
        <p:spPr>
          <a:xfrm>
            <a:off x="5518785" y="0"/>
            <a:ext cx="6673215" cy="5852160"/>
          </a:xfrm>
          <a:prstGeom prst="rect">
            <a:avLst/>
          </a:prstGeom>
        </p:spPr>
      </p:pic>
      <p:grpSp>
        <p:nvGrpSpPr>
          <p:cNvPr id="3" name="组合 2"/>
          <p:cNvGrpSpPr/>
          <p:nvPr/>
        </p:nvGrpSpPr>
        <p:grpSpPr>
          <a:xfrm>
            <a:off x="630555" y="2475865"/>
            <a:ext cx="5608320" cy="1476375"/>
            <a:chOff x="993" y="3574"/>
            <a:chExt cx="8832" cy="2325"/>
          </a:xfrm>
        </p:grpSpPr>
        <p:sp>
          <p:nvSpPr>
            <p:cNvPr id="11" name="文本框 10"/>
            <p:cNvSpPr txBox="1"/>
            <p:nvPr/>
          </p:nvSpPr>
          <p:spPr>
            <a:xfrm>
              <a:off x="993" y="3574"/>
              <a:ext cx="8832" cy="1423"/>
            </a:xfrm>
            <a:prstGeom prst="rect">
              <a:avLst/>
            </a:prstGeom>
            <a:noFill/>
          </p:spPr>
          <p:txBody>
            <a:bodyPr wrap="square" rtlCol="0">
              <a:spAutoFit/>
            </a:bodyPr>
            <a:p>
              <a:pPr>
                <a:lnSpc>
                  <a:spcPct val="120000"/>
                </a:lnSpc>
              </a:pPr>
              <a:r>
                <a:rPr lang="en-US" sz="4400">
                  <a:latin typeface="微软雅黑" panose="020B0503020204020204" charset="-122"/>
                  <a:ea typeface="微软雅黑" panose="020B0503020204020204" charset="-122"/>
                  <a:cs typeface="微软雅黑" panose="020B0503020204020204" charset="-122"/>
                </a:rPr>
                <a:t>02 </a:t>
              </a:r>
              <a:r>
                <a:rPr lang="zh-CN" altLang="en-US" sz="4400">
                  <a:latin typeface="微软雅黑" panose="020B0503020204020204" charset="-122"/>
                  <a:ea typeface="微软雅黑" panose="020B0503020204020204" charset="-122"/>
                  <a:cs typeface="微软雅黑" panose="020B0503020204020204" charset="-122"/>
                </a:rPr>
                <a:t>机器学习的方法</a:t>
              </a:r>
              <a:endParaRPr lang="zh-CN" altLang="en-US" sz="4400">
                <a:latin typeface="微软雅黑" panose="020B0503020204020204" charset="-122"/>
                <a:ea typeface="微软雅黑" panose="020B0503020204020204" charset="-122"/>
                <a:cs typeface="微软雅黑" panose="020B0503020204020204" charset="-122"/>
              </a:endParaRPr>
            </a:p>
          </p:txBody>
        </p:sp>
        <p:sp>
          <p:nvSpPr>
            <p:cNvPr id="17" name="PA_矩形 28"/>
            <p:cNvSpPr/>
            <p:nvPr>
              <p:custDataLst>
                <p:tags r:id="rId2"/>
              </p:custDataLst>
            </p:nvPr>
          </p:nvSpPr>
          <p:spPr>
            <a:xfrm>
              <a:off x="993" y="5416"/>
              <a:ext cx="7163" cy="483"/>
            </a:xfrm>
            <a:prstGeom prst="rect">
              <a:avLst/>
            </a:prstGeom>
            <a:ln>
              <a:noFill/>
            </a:ln>
          </p:spPr>
          <p:txBody>
            <a:bodyPr wrap="square">
              <a:spAutoFit/>
            </a:bodyPr>
            <a:p>
              <a:pPr algn="l"/>
              <a:endParaRPr lang="pt-BR" altLang="zh-CN" sz="1400" dirty="0">
                <a:solidFill>
                  <a:schemeClr val="tx1">
                    <a:lumMod val="65000"/>
                    <a:lumOff val="35000"/>
                    <a:alpha val="80000"/>
                  </a:schemeClr>
                </a:solidFill>
                <a:latin typeface="微软雅黑" panose="020B0503020204020204" charset="-122"/>
                <a:ea typeface="微软雅黑" panose="020B0503020204020204" charset="-122"/>
                <a:cs typeface="Open Sans" panose="020B0606030504020204" pitchFamily="34" charset="0"/>
              </a:endParaRPr>
            </a:p>
          </p:txBody>
        </p:sp>
      </p:grpSp>
      <p:pic>
        <p:nvPicPr>
          <p:cNvPr id="2" name="图片 1"/>
          <p:cNvPicPr>
            <a:picLocks noChangeAspect="1"/>
          </p:cNvPicPr>
          <p:nvPr/>
        </p:nvPicPr>
        <p:blipFill>
          <a:blip r:embed="rId3"/>
          <a:stretch>
            <a:fillRect/>
          </a:stretch>
        </p:blipFill>
        <p:spPr>
          <a:xfrm>
            <a:off x="5277485" y="1895475"/>
            <a:ext cx="6267450" cy="3067050"/>
          </a:xfrm>
          <a:prstGeom prst="rect">
            <a:avLst/>
          </a:prstGeom>
        </p:spPr>
      </p:pic>
      <p:sp>
        <p:nvSpPr>
          <p:cNvPr id="4" name="文本框 3"/>
          <p:cNvSpPr txBox="1"/>
          <p:nvPr/>
        </p:nvSpPr>
        <p:spPr>
          <a:xfrm>
            <a:off x="887095" y="3763645"/>
            <a:ext cx="2540000" cy="1198880"/>
          </a:xfrm>
          <a:prstGeom prst="rect">
            <a:avLst/>
          </a:prstGeom>
          <a:noFill/>
        </p:spPr>
        <p:txBody>
          <a:bodyPr wrap="square" rtlCol="0" anchor="t">
            <a:spAutoFit/>
          </a:bodyPr>
          <a:p>
            <a:pPr algn="l"/>
            <a:r>
              <a:rPr lang="en-US" altLang="pt-BR" dirty="0">
                <a:solidFill>
                  <a:schemeClr val="tx1">
                    <a:lumMod val="65000"/>
                    <a:lumOff val="35000"/>
                    <a:alpha val="80000"/>
                  </a:schemeClr>
                </a:solidFill>
                <a:latin typeface="微软雅黑" panose="020B0503020204020204" charset="-122"/>
                <a:ea typeface="微软雅黑" panose="020B0503020204020204" charset="-122"/>
                <a:cs typeface="Open Sans" panose="020B0606030504020204" pitchFamily="34" charset="0"/>
                <a:sym typeface="+mn-ea"/>
              </a:rPr>
              <a:t>2.1 </a:t>
            </a:r>
            <a:r>
              <a:rPr lang="zh-CN" altLang="en-US" dirty="0">
                <a:solidFill>
                  <a:schemeClr val="tx1">
                    <a:lumMod val="65000"/>
                    <a:lumOff val="35000"/>
                    <a:alpha val="80000"/>
                  </a:schemeClr>
                </a:solidFill>
                <a:latin typeface="微软雅黑" panose="020B0503020204020204" charset="-122"/>
                <a:ea typeface="微软雅黑" panose="020B0503020204020204" charset="-122"/>
                <a:cs typeface="Open Sans" panose="020B0606030504020204" pitchFamily="34" charset="0"/>
                <a:sym typeface="+mn-ea"/>
              </a:rPr>
              <a:t>回归分析</a:t>
            </a:r>
            <a:endParaRPr lang="zh-CN" altLang="en-US" dirty="0">
              <a:solidFill>
                <a:schemeClr val="tx1">
                  <a:lumMod val="65000"/>
                  <a:lumOff val="35000"/>
                  <a:alpha val="80000"/>
                </a:schemeClr>
              </a:solidFill>
              <a:latin typeface="微软雅黑" panose="020B0503020204020204" charset="-122"/>
              <a:ea typeface="微软雅黑" panose="020B0503020204020204" charset="-122"/>
              <a:cs typeface="Open Sans" panose="020B0606030504020204" pitchFamily="34" charset="0"/>
            </a:endParaRPr>
          </a:p>
          <a:p>
            <a:pPr algn="l"/>
            <a:r>
              <a:rPr lang="en-US" altLang="zh-CN" dirty="0">
                <a:solidFill>
                  <a:schemeClr val="tx1">
                    <a:lumMod val="65000"/>
                    <a:lumOff val="35000"/>
                    <a:alpha val="80000"/>
                  </a:schemeClr>
                </a:solidFill>
                <a:latin typeface="微软雅黑" panose="020B0503020204020204" charset="-122"/>
                <a:ea typeface="微软雅黑" panose="020B0503020204020204" charset="-122"/>
                <a:cs typeface="Open Sans" panose="020B0606030504020204" pitchFamily="34" charset="0"/>
                <a:sym typeface="+mn-ea"/>
              </a:rPr>
              <a:t>2.2 </a:t>
            </a:r>
            <a:r>
              <a:rPr lang="zh-CN" altLang="en-US" dirty="0">
                <a:solidFill>
                  <a:schemeClr val="tx1">
                    <a:lumMod val="65000"/>
                    <a:lumOff val="35000"/>
                    <a:alpha val="80000"/>
                  </a:schemeClr>
                </a:solidFill>
                <a:latin typeface="微软雅黑" panose="020B0503020204020204" charset="-122"/>
                <a:ea typeface="微软雅黑" panose="020B0503020204020204" charset="-122"/>
                <a:cs typeface="Open Sans" panose="020B0606030504020204" pitchFamily="34" charset="0"/>
                <a:sym typeface="+mn-ea"/>
              </a:rPr>
              <a:t>类别分析</a:t>
            </a:r>
            <a:endParaRPr lang="zh-CN" altLang="en-US" dirty="0">
              <a:solidFill>
                <a:schemeClr val="tx1">
                  <a:lumMod val="65000"/>
                  <a:lumOff val="35000"/>
                  <a:alpha val="80000"/>
                </a:schemeClr>
              </a:solidFill>
              <a:latin typeface="微软雅黑" panose="020B0503020204020204" charset="-122"/>
              <a:ea typeface="微软雅黑" panose="020B0503020204020204" charset="-122"/>
              <a:cs typeface="Open Sans" panose="020B0606030504020204" pitchFamily="34" charset="0"/>
            </a:endParaRPr>
          </a:p>
          <a:p>
            <a:pPr algn="l"/>
            <a:r>
              <a:rPr lang="en-US" altLang="zh-CN" dirty="0">
                <a:solidFill>
                  <a:schemeClr val="tx1">
                    <a:lumMod val="65000"/>
                    <a:lumOff val="35000"/>
                    <a:alpha val="80000"/>
                  </a:schemeClr>
                </a:solidFill>
                <a:latin typeface="微软雅黑" panose="020B0503020204020204" charset="-122"/>
                <a:ea typeface="微软雅黑" panose="020B0503020204020204" charset="-122"/>
                <a:cs typeface="Open Sans" panose="020B0606030504020204" pitchFamily="34" charset="0"/>
                <a:sym typeface="+mn-ea"/>
              </a:rPr>
              <a:t>2.3 </a:t>
            </a:r>
            <a:r>
              <a:rPr lang="zh-CN" altLang="en-US" dirty="0">
                <a:solidFill>
                  <a:schemeClr val="tx1">
                    <a:lumMod val="65000"/>
                    <a:lumOff val="35000"/>
                    <a:alpha val="80000"/>
                  </a:schemeClr>
                </a:solidFill>
                <a:latin typeface="微软雅黑" panose="020B0503020204020204" charset="-122"/>
                <a:ea typeface="微软雅黑" panose="020B0503020204020204" charset="-122"/>
                <a:cs typeface="Open Sans" panose="020B0606030504020204" pitchFamily="34" charset="0"/>
                <a:sym typeface="+mn-ea"/>
              </a:rPr>
              <a:t>聚类分析</a:t>
            </a:r>
            <a:endParaRPr lang="zh-CN" altLang="en-US" dirty="0">
              <a:solidFill>
                <a:schemeClr val="tx1">
                  <a:lumMod val="65000"/>
                  <a:lumOff val="35000"/>
                  <a:alpha val="80000"/>
                </a:schemeClr>
              </a:solidFill>
              <a:latin typeface="微软雅黑" panose="020B0503020204020204" charset="-122"/>
              <a:ea typeface="微软雅黑" panose="020B0503020204020204" charset="-122"/>
              <a:cs typeface="Open Sans" panose="020B0606030504020204" pitchFamily="34" charset="0"/>
            </a:endParaRPr>
          </a:p>
          <a:p>
            <a:pPr algn="l"/>
            <a:r>
              <a:rPr lang="en-US" altLang="zh-CN" dirty="0">
                <a:solidFill>
                  <a:schemeClr val="tx1">
                    <a:lumMod val="65000"/>
                    <a:lumOff val="35000"/>
                    <a:alpha val="80000"/>
                  </a:schemeClr>
                </a:solidFill>
                <a:latin typeface="微软雅黑" panose="020B0503020204020204" charset="-122"/>
                <a:ea typeface="微软雅黑" panose="020B0503020204020204" charset="-122"/>
                <a:cs typeface="Open Sans" panose="020B0606030504020204" pitchFamily="34" charset="0"/>
                <a:sym typeface="+mn-ea"/>
              </a:rPr>
              <a:t>2.4 </a:t>
            </a:r>
            <a:r>
              <a:rPr lang="zh-CN" altLang="en-US" dirty="0">
                <a:solidFill>
                  <a:schemeClr val="tx1">
                    <a:lumMod val="65000"/>
                    <a:lumOff val="35000"/>
                    <a:alpha val="80000"/>
                  </a:schemeClr>
                </a:solidFill>
                <a:latin typeface="微软雅黑" panose="020B0503020204020204" charset="-122"/>
                <a:ea typeface="微软雅黑" panose="020B0503020204020204" charset="-122"/>
                <a:cs typeface="Open Sans" panose="020B0606030504020204" pitchFamily="34" charset="0"/>
                <a:sym typeface="+mn-ea"/>
              </a:rPr>
              <a:t>模型评估</a:t>
            </a:r>
            <a:endParaRPr lang="zh-CN" altLang="en-US"/>
          </a:p>
        </p:txBody>
      </p:sp>
    </p:spTree>
    <p:custDataLst>
      <p:tags r:id="rId4"/>
    </p:custData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5"/>
          <p:cNvSpPr/>
          <p:nvPr/>
        </p:nvSpPr>
        <p:spPr>
          <a:xfrm>
            <a:off x="492208" y="426058"/>
            <a:ext cx="324679" cy="324679"/>
          </a:xfrm>
          <a:prstGeom prst="ellipse">
            <a:avLst/>
          </a:prstGeom>
          <a:gradFill flip="none" rotWithShape="1">
            <a:gsLst>
              <a:gs pos="0">
                <a:schemeClr val="accent1"/>
              </a:gs>
              <a:gs pos="100000">
                <a:schemeClr val="accent2"/>
              </a:gs>
            </a:gsLst>
            <a:lin ang="10800000" scaled="1"/>
            <a:tileRect/>
          </a:gradFill>
          <a:ln>
            <a:noFill/>
          </a:ln>
          <a:effectLst>
            <a:outerShdw blurRad="762000" dist="254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360000" bIns="45720" numCol="1" spcCol="0" rtlCol="0" fromWordArt="0" anchor="ctr" anchorCtr="0" forceAA="0" compatLnSpc="1">
            <a:noAutofit/>
          </a:bodyPr>
          <a:p>
            <a:pPr algn="r" defTabSz="914400"/>
            <a:endParaRPr lang="zh-CN" altLang="en-US" sz="1400" b="1">
              <a:latin typeface="微软雅黑" panose="020B0503020204020204" charset="-122"/>
              <a:ea typeface="微软雅黑" panose="020B0503020204020204" charset="-122"/>
              <a:cs typeface="Open Sans" panose="020B0606030504020204" pitchFamily="34" charset="0"/>
              <a:sym typeface="微软雅黑" panose="020B0503020204020204" charset="-122"/>
            </a:endParaRPr>
          </a:p>
        </p:txBody>
      </p:sp>
      <p:sp>
        <p:nvSpPr>
          <p:cNvPr id="12" name="文本框 17"/>
          <p:cNvSpPr txBox="1"/>
          <p:nvPr/>
        </p:nvSpPr>
        <p:spPr>
          <a:xfrm>
            <a:off x="920115" y="381635"/>
            <a:ext cx="5474335" cy="460375"/>
          </a:xfrm>
          <a:prstGeom prst="rect">
            <a:avLst/>
          </a:prstGeom>
          <a:noFill/>
        </p:spPr>
        <p:txBody>
          <a:bodyPr wrap="square" rtlCol="0">
            <a:spAutoFit/>
          </a:bodyPr>
          <a:p>
            <a:pPr algn="just" fontAlgn="auto"/>
            <a:r>
              <a:rPr lang="en-US" sz="2400" spc="600" dirty="0">
                <a:solidFill>
                  <a:schemeClr val="tx1">
                    <a:lumMod val="75000"/>
                    <a:lumOff val="25000"/>
                  </a:schemeClr>
                </a:solidFill>
                <a:latin typeface="微软雅黑" panose="020B0503020204020204" charset="-122"/>
                <a:ea typeface="微软雅黑" panose="020B0503020204020204" charset="-122"/>
                <a:sym typeface="微软雅黑" panose="020B0503020204020204" charset="-122"/>
              </a:rPr>
              <a:t>2.1</a:t>
            </a:r>
            <a:r>
              <a:rPr lang="zh-CN" altLang="en-US" sz="2400" spc="600" dirty="0">
                <a:solidFill>
                  <a:schemeClr val="tx1">
                    <a:lumMod val="75000"/>
                    <a:lumOff val="25000"/>
                  </a:schemeClr>
                </a:solidFill>
                <a:latin typeface="微软雅黑" panose="020B0503020204020204" charset="-122"/>
                <a:ea typeface="微软雅黑" panose="020B0503020204020204" charset="-122"/>
                <a:sym typeface="微软雅黑" panose="020B0503020204020204" charset="-122"/>
              </a:rPr>
              <a:t>回归分析</a:t>
            </a:r>
            <a:endParaRPr lang="zh-CN" altLang="en-US" sz="2400" spc="600" dirty="0">
              <a:solidFill>
                <a:schemeClr val="tx1">
                  <a:lumMod val="75000"/>
                  <a:lumOff val="25000"/>
                </a:schemeClr>
              </a:solidFill>
              <a:latin typeface="微软雅黑" panose="020B0503020204020204" charset="-122"/>
              <a:ea typeface="微软雅黑" panose="020B0503020204020204" charset="-122"/>
              <a:sym typeface="微软雅黑" panose="020B0503020204020204" charset="-122"/>
            </a:endParaRPr>
          </a:p>
        </p:txBody>
      </p:sp>
      <p:sp>
        <p:nvSpPr>
          <p:cNvPr id="5" name="文本框 4"/>
          <p:cNvSpPr txBox="1"/>
          <p:nvPr/>
        </p:nvSpPr>
        <p:spPr>
          <a:xfrm>
            <a:off x="1235710" y="1254760"/>
            <a:ext cx="8308975" cy="3883660"/>
          </a:xfrm>
          <a:prstGeom prst="rect">
            <a:avLst/>
          </a:prstGeom>
          <a:noFill/>
        </p:spPr>
        <p:txBody>
          <a:bodyPr wrap="square" rtlCol="0" anchor="t">
            <a:spAutoFit/>
          </a:bodyPr>
          <a:p>
            <a:pPr marL="285750" indent="-285750">
              <a:lnSpc>
                <a:spcPct val="110000"/>
              </a:lnSpc>
              <a:buFont typeface="Arial" panose="020B0604020202020204" pitchFamily="34" charset="0"/>
              <a:buChar char="•"/>
            </a:pPr>
            <a:r>
              <a:rPr lang="zh-CN" altLang="en-US" dirty="0">
                <a:latin typeface="微软雅黑" panose="020B0503020204020204" charset="-122"/>
                <a:ea typeface="微软雅黑" panose="020B0503020204020204" charset="-122"/>
                <a:cs typeface="微软雅黑" panose="020B0503020204020204" charset="-122"/>
                <a:sym typeface="+mn-ea"/>
              </a:rPr>
              <a:t>“回归”最早被提出：达尔文的表兄高尔顿（</a:t>
            </a:r>
            <a:r>
              <a:rPr lang="en-US" altLang="zh-CN" dirty="0">
                <a:latin typeface="微软雅黑" panose="020B0503020204020204" charset="-122"/>
                <a:ea typeface="微软雅黑" panose="020B0503020204020204" charset="-122"/>
                <a:cs typeface="微软雅黑" panose="020B0503020204020204" charset="-122"/>
                <a:sym typeface="+mn-ea"/>
              </a:rPr>
              <a:t>Francis Galton</a:t>
            </a:r>
            <a:r>
              <a:rPr lang="zh-CN" altLang="en-US" dirty="0">
                <a:latin typeface="微软雅黑" panose="020B0503020204020204" charset="-122"/>
                <a:ea typeface="微软雅黑" panose="020B0503020204020204" charset="-122"/>
                <a:cs typeface="微软雅黑" panose="020B0503020204020204" charset="-122"/>
                <a:sym typeface="+mn-ea"/>
              </a:rPr>
              <a:t>）。</a:t>
            </a:r>
            <a:endParaRPr lang="en-US" altLang="zh-CN" dirty="0">
              <a:latin typeface="微软雅黑" panose="020B0503020204020204" charset="-122"/>
              <a:ea typeface="微软雅黑" panose="020B0503020204020204" charset="-122"/>
              <a:cs typeface="微软雅黑" panose="020B0503020204020204" charset="-122"/>
            </a:endParaRPr>
          </a:p>
          <a:p>
            <a:pPr marL="0" indent="0">
              <a:lnSpc>
                <a:spcPct val="110000"/>
              </a:lnSpc>
              <a:buNone/>
            </a:pPr>
            <a:r>
              <a:rPr lang="zh-CN" altLang="en-US" dirty="0">
                <a:latin typeface="微软雅黑" panose="020B0503020204020204" charset="-122"/>
                <a:ea typeface="微软雅黑" panose="020B0503020204020204" charset="-122"/>
                <a:cs typeface="微软雅黑" panose="020B0503020204020204" charset="-122"/>
                <a:sym typeface="+mn-ea"/>
              </a:rPr>
              <a:t>他发现身材较高的父母，他们的孩子也较高，但这些孩子的平均身高并没有他们的父母的平均身高高；身材较矮的父母，他们的孩子也较矮，但这些孩子的平均身高却比他们的父母的平均身高高。即</a:t>
            </a:r>
            <a:r>
              <a:rPr lang="zh-CN" altLang="en-US" u="sng" dirty="0">
                <a:latin typeface="微软雅黑" panose="020B0503020204020204" charset="-122"/>
                <a:ea typeface="微软雅黑" panose="020B0503020204020204" charset="-122"/>
                <a:cs typeface="微软雅黑" panose="020B0503020204020204" charset="-122"/>
                <a:sym typeface="+mn-ea"/>
              </a:rPr>
              <a:t>儿子的身高有向他们父辈的平均身高回归的趋势</a:t>
            </a:r>
            <a:r>
              <a:rPr lang="zh-CN" altLang="en-US" dirty="0">
                <a:latin typeface="微软雅黑" panose="020B0503020204020204" charset="-122"/>
                <a:ea typeface="微软雅黑" panose="020B0503020204020204" charset="-122"/>
                <a:cs typeface="微软雅黑" panose="020B0503020204020204" charset="-122"/>
                <a:sym typeface="+mn-ea"/>
              </a:rPr>
              <a:t>。对此的一般解释是</a:t>
            </a:r>
            <a:r>
              <a:rPr lang="en-US" altLang="zh-CN" dirty="0">
                <a:latin typeface="微软雅黑" panose="020B0503020204020204" charset="-122"/>
                <a:ea typeface="微软雅黑" panose="020B0503020204020204" charset="-122"/>
                <a:cs typeface="微软雅黑" panose="020B0503020204020204" charset="-122"/>
                <a:sym typeface="+mn-ea"/>
              </a:rPr>
              <a:t>:</a:t>
            </a:r>
            <a:r>
              <a:rPr lang="zh-CN" altLang="en-US" dirty="0">
                <a:latin typeface="微软雅黑" panose="020B0503020204020204" charset="-122"/>
                <a:ea typeface="微软雅黑" panose="020B0503020204020204" charset="-122"/>
                <a:cs typeface="微软雅黑" panose="020B0503020204020204" charset="-122"/>
                <a:sym typeface="+mn-ea"/>
              </a:rPr>
              <a:t>大自然具有一种约束力，使人类身高的分布相对稳定而不产生两极分化。他发现的这种趋势平均化的现象就是“回归”。 </a:t>
            </a:r>
            <a:endParaRPr lang="en-US" altLang="zh-CN" dirty="0">
              <a:latin typeface="微软雅黑" panose="020B0503020204020204" charset="-122"/>
              <a:ea typeface="微软雅黑" panose="020B0503020204020204" charset="-122"/>
              <a:cs typeface="微软雅黑" panose="020B0503020204020204" charset="-122"/>
            </a:endParaRPr>
          </a:p>
          <a:p>
            <a:pPr marL="0" indent="0">
              <a:lnSpc>
                <a:spcPct val="110000"/>
              </a:lnSpc>
              <a:buNone/>
            </a:pPr>
            <a:endParaRPr lang="en-US" altLang="zh-CN" dirty="0">
              <a:latin typeface="微软雅黑" panose="020B0503020204020204" charset="-122"/>
              <a:ea typeface="微软雅黑" panose="020B0503020204020204" charset="-122"/>
              <a:cs typeface="微软雅黑" panose="020B0503020204020204" charset="-122"/>
            </a:endParaRPr>
          </a:p>
          <a:p>
            <a:pPr marL="285750" indent="-285750">
              <a:lnSpc>
                <a:spcPct val="120000"/>
              </a:lnSpc>
              <a:buFont typeface="Arial" panose="020B0604020202020204" pitchFamily="34" charset="0"/>
              <a:buChar char="•"/>
            </a:pPr>
            <a:r>
              <a:rPr lang="zh-CN" altLang="en-US" dirty="0">
                <a:latin typeface="微软雅黑" panose="020B0503020204020204" charset="-122"/>
                <a:ea typeface="微软雅黑" panose="020B0503020204020204" charset="-122"/>
                <a:cs typeface="微软雅黑" panose="020B0503020204020204" charset="-122"/>
                <a:sym typeface="+mn-ea"/>
              </a:rPr>
              <a:t>回归分析用于预测输入变量（自变量）和输出变量（因变量）之间的关系，特别是当输入变量的值发生变化时，输出变量值随之发生变化。（</a:t>
            </a:r>
            <a:r>
              <a:rPr lang="en-US" altLang="zh-CN" dirty="0">
                <a:latin typeface="微软雅黑" panose="020B0503020204020204" charset="-122"/>
                <a:ea typeface="微软雅黑" panose="020B0503020204020204" charset="-122"/>
                <a:cs typeface="微软雅黑" panose="020B0503020204020204" charset="-122"/>
                <a:sym typeface="+mn-ea"/>
              </a:rPr>
              <a:t>《</a:t>
            </a:r>
            <a:r>
              <a:rPr lang="zh-CN" altLang="en-US" dirty="0">
                <a:latin typeface="微软雅黑" panose="020B0503020204020204" charset="-122"/>
                <a:ea typeface="微软雅黑" panose="020B0503020204020204" charset="-122"/>
                <a:cs typeface="微软雅黑" panose="020B0503020204020204" charset="-122"/>
                <a:sym typeface="+mn-ea"/>
              </a:rPr>
              <a:t>机器学习</a:t>
            </a:r>
            <a:r>
              <a:rPr lang="en-US" altLang="zh-CN" dirty="0">
                <a:latin typeface="微软雅黑" panose="020B0503020204020204" charset="-122"/>
                <a:ea typeface="微软雅黑" panose="020B0503020204020204" charset="-122"/>
                <a:cs typeface="微软雅黑" panose="020B0503020204020204" charset="-122"/>
                <a:sym typeface="+mn-ea"/>
              </a:rPr>
              <a:t>》</a:t>
            </a:r>
            <a:r>
              <a:rPr lang="zh-CN" altLang="en-US" dirty="0">
                <a:latin typeface="微软雅黑" panose="020B0503020204020204" charset="-122"/>
                <a:ea typeface="微软雅黑" panose="020B0503020204020204" charset="-122"/>
                <a:cs typeface="微软雅黑" panose="020B0503020204020204" charset="-122"/>
                <a:sym typeface="+mn-ea"/>
              </a:rPr>
              <a:t>）</a:t>
            </a:r>
            <a:endParaRPr lang="zh-CN" altLang="en-US" dirty="0">
              <a:latin typeface="微软雅黑" panose="020B0503020204020204" charset="-122"/>
              <a:ea typeface="微软雅黑" panose="020B0503020204020204" charset="-122"/>
              <a:cs typeface="微软雅黑" panose="020B0503020204020204" charset="-122"/>
              <a:sym typeface="+mn-ea"/>
            </a:endParaRPr>
          </a:p>
          <a:p>
            <a:pPr marL="285750" indent="-285750">
              <a:lnSpc>
                <a:spcPct val="120000"/>
              </a:lnSpc>
              <a:buFont typeface="Arial" panose="020B0604020202020204" pitchFamily="34" charset="0"/>
              <a:buChar char="•"/>
            </a:pPr>
            <a:r>
              <a:rPr lang="zh-CN" altLang="en-US" dirty="0">
                <a:latin typeface="微软雅黑" panose="020B0503020204020204" charset="-122"/>
                <a:ea typeface="微软雅黑" panose="020B0503020204020204" charset="-122"/>
                <a:cs typeface="微软雅黑" panose="020B0503020204020204" charset="-122"/>
                <a:sym typeface="+mn-ea"/>
              </a:rPr>
              <a:t>回归可以理解成一种简化数据的技术。回归分析的目的是利用变量间的简单函数关系，用自变量对因变量进行“预测”，使“预测值”尽可能地接近因变量的“观测值”。（</a:t>
            </a:r>
            <a:r>
              <a:rPr lang="en-US" altLang="zh-CN" dirty="0">
                <a:latin typeface="微软雅黑" panose="020B0503020204020204" charset="-122"/>
                <a:ea typeface="微软雅黑" panose="020B0503020204020204" charset="-122"/>
                <a:cs typeface="微软雅黑" panose="020B0503020204020204" charset="-122"/>
                <a:sym typeface="+mn-ea"/>
              </a:rPr>
              <a:t>《</a:t>
            </a:r>
            <a:r>
              <a:rPr lang="zh-CN" altLang="en-US" dirty="0">
                <a:latin typeface="微软雅黑" panose="020B0503020204020204" charset="-122"/>
                <a:ea typeface="微软雅黑" panose="020B0503020204020204" charset="-122"/>
                <a:cs typeface="微软雅黑" panose="020B0503020204020204" charset="-122"/>
                <a:sym typeface="+mn-ea"/>
              </a:rPr>
              <a:t>回归分析</a:t>
            </a:r>
            <a:r>
              <a:rPr lang="en-US" altLang="zh-CN" dirty="0">
                <a:latin typeface="微软雅黑" panose="020B0503020204020204" charset="-122"/>
                <a:ea typeface="微软雅黑" panose="020B0503020204020204" charset="-122"/>
                <a:cs typeface="微软雅黑" panose="020B0503020204020204" charset="-122"/>
                <a:sym typeface="+mn-ea"/>
              </a:rPr>
              <a:t>》</a:t>
            </a:r>
            <a:r>
              <a:rPr lang="zh-CN" altLang="en-US" dirty="0">
                <a:latin typeface="微软雅黑" panose="020B0503020204020204" charset="-122"/>
                <a:ea typeface="微软雅黑" panose="020B0503020204020204" charset="-122"/>
                <a:cs typeface="微软雅黑" panose="020B0503020204020204" charset="-122"/>
                <a:sym typeface="+mn-ea"/>
              </a:rPr>
              <a:t>）</a:t>
            </a:r>
            <a:endParaRPr lang="zh-CN" altLang="en-US">
              <a:latin typeface="微软雅黑" panose="020B0503020204020204" charset="-122"/>
              <a:ea typeface="微软雅黑" panose="020B0503020204020204" charset="-122"/>
              <a:cs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slow" p14:dur="1000" advTm="15000">
        <p:cover dir="d"/>
      </p:transition>
    </mc:Choice>
    <mc:Fallback>
      <p:transition spd="slow" advTm="15000">
        <p:cover dir="d"/>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5"/>
          <p:cNvSpPr/>
          <p:nvPr/>
        </p:nvSpPr>
        <p:spPr>
          <a:xfrm>
            <a:off x="492208" y="426058"/>
            <a:ext cx="324679" cy="324679"/>
          </a:xfrm>
          <a:prstGeom prst="ellipse">
            <a:avLst/>
          </a:prstGeom>
          <a:gradFill flip="none" rotWithShape="1">
            <a:gsLst>
              <a:gs pos="0">
                <a:schemeClr val="accent1"/>
              </a:gs>
              <a:gs pos="100000">
                <a:schemeClr val="accent2"/>
              </a:gs>
            </a:gsLst>
            <a:lin ang="10800000" scaled="1"/>
            <a:tileRect/>
          </a:gradFill>
          <a:ln>
            <a:noFill/>
          </a:ln>
          <a:effectLst>
            <a:outerShdw blurRad="762000" dist="254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360000" bIns="45720" numCol="1" spcCol="0" rtlCol="0" fromWordArt="0" anchor="ctr" anchorCtr="0" forceAA="0" compatLnSpc="1">
            <a:noAutofit/>
          </a:bodyPr>
          <a:p>
            <a:pPr algn="r" defTabSz="914400"/>
            <a:endParaRPr lang="zh-CN" altLang="en-US" sz="1400" b="1">
              <a:latin typeface="微软雅黑" panose="020B0503020204020204" charset="-122"/>
              <a:ea typeface="微软雅黑" panose="020B0503020204020204" charset="-122"/>
              <a:cs typeface="Open Sans" panose="020B0606030504020204" pitchFamily="34" charset="0"/>
              <a:sym typeface="微软雅黑" panose="020B0503020204020204" charset="-122"/>
            </a:endParaRPr>
          </a:p>
        </p:txBody>
      </p:sp>
      <p:sp>
        <p:nvSpPr>
          <p:cNvPr id="12" name="文本框 17"/>
          <p:cNvSpPr txBox="1"/>
          <p:nvPr/>
        </p:nvSpPr>
        <p:spPr>
          <a:xfrm>
            <a:off x="920115" y="381635"/>
            <a:ext cx="5474335" cy="460375"/>
          </a:xfrm>
          <a:prstGeom prst="rect">
            <a:avLst/>
          </a:prstGeom>
          <a:noFill/>
        </p:spPr>
        <p:txBody>
          <a:bodyPr wrap="square" rtlCol="0">
            <a:spAutoFit/>
          </a:bodyPr>
          <a:p>
            <a:pPr algn="just" fontAlgn="auto"/>
            <a:r>
              <a:rPr lang="en-US" sz="2400" spc="600" dirty="0">
                <a:solidFill>
                  <a:schemeClr val="tx1">
                    <a:lumMod val="75000"/>
                    <a:lumOff val="25000"/>
                  </a:schemeClr>
                </a:solidFill>
                <a:latin typeface="微软雅黑" panose="020B0503020204020204" charset="-122"/>
                <a:ea typeface="微软雅黑" panose="020B0503020204020204" charset="-122"/>
                <a:sym typeface="微软雅黑" panose="020B0503020204020204" charset="-122"/>
              </a:rPr>
              <a:t>1.1</a:t>
            </a:r>
            <a:r>
              <a:rPr lang="zh-CN" altLang="en-US" sz="2400" spc="600" dirty="0">
                <a:solidFill>
                  <a:schemeClr val="tx1">
                    <a:lumMod val="75000"/>
                    <a:lumOff val="25000"/>
                  </a:schemeClr>
                </a:solidFill>
                <a:latin typeface="微软雅黑" panose="020B0503020204020204" charset="-122"/>
                <a:ea typeface="微软雅黑" panose="020B0503020204020204" charset="-122"/>
                <a:sym typeface="微软雅黑" panose="020B0503020204020204" charset="-122"/>
              </a:rPr>
              <a:t>基本概念</a:t>
            </a:r>
            <a:endParaRPr lang="zh-CN" altLang="en-US" sz="2400" spc="600" dirty="0">
              <a:solidFill>
                <a:schemeClr val="tx1">
                  <a:lumMod val="75000"/>
                  <a:lumOff val="25000"/>
                </a:schemeClr>
              </a:solidFill>
              <a:latin typeface="微软雅黑" panose="020B0503020204020204" charset="-122"/>
              <a:ea typeface="微软雅黑" panose="020B0503020204020204" charset="-122"/>
              <a:sym typeface="微软雅黑" panose="020B0503020204020204" charset="-122"/>
            </a:endParaRPr>
          </a:p>
        </p:txBody>
      </p:sp>
      <p:sp>
        <p:nvSpPr>
          <p:cNvPr id="5" name="文本框 4"/>
          <p:cNvSpPr txBox="1"/>
          <p:nvPr/>
        </p:nvSpPr>
        <p:spPr>
          <a:xfrm>
            <a:off x="1102995" y="1501140"/>
            <a:ext cx="9493250" cy="3856355"/>
          </a:xfrm>
          <a:prstGeom prst="rect">
            <a:avLst/>
          </a:prstGeom>
          <a:noFill/>
        </p:spPr>
        <p:txBody>
          <a:bodyPr wrap="square" rtlCol="0" anchor="t">
            <a:spAutoFit/>
          </a:bodyPr>
          <a:p>
            <a:pPr marL="285750" indent="-285750">
              <a:lnSpc>
                <a:spcPct val="170000"/>
              </a:lnSpc>
              <a:buFont typeface="Arial" panose="020B0604020202020204" pitchFamily="34" charset="0"/>
              <a:buChar char="•"/>
            </a:pPr>
            <a:r>
              <a:rPr lang="zh-CN" altLang="zh-CN" dirty="0">
                <a:latin typeface="微软雅黑" panose="020B0503020204020204" charset="-122"/>
                <a:ea typeface="微软雅黑" panose="020B0503020204020204" charset="-122"/>
                <a:cs typeface="微软雅黑" panose="020B0503020204020204" charset="-122"/>
                <a:sym typeface="+mn-ea"/>
              </a:rPr>
              <a:t>所谓机器学习，就是一门致力于研究如何通过计算的手段，利用来源于数据的经验来改善自身的性能的</a:t>
            </a:r>
            <a:r>
              <a:rPr lang="zh-CN" altLang="en-US" dirty="0">
                <a:latin typeface="微软雅黑" panose="020B0503020204020204" charset="-122"/>
                <a:ea typeface="微软雅黑" panose="020B0503020204020204" charset="-122"/>
                <a:cs typeface="微软雅黑" panose="020B0503020204020204" charset="-122"/>
                <a:sym typeface="+mn-ea"/>
              </a:rPr>
              <a:t>学科</a:t>
            </a:r>
            <a:r>
              <a:rPr lang="zh-CN" altLang="zh-CN" dirty="0">
                <a:latin typeface="微软雅黑" panose="020B0503020204020204" charset="-122"/>
                <a:ea typeface="微软雅黑" panose="020B0503020204020204" charset="-122"/>
                <a:cs typeface="微软雅黑" panose="020B0503020204020204" charset="-122"/>
                <a:sym typeface="+mn-ea"/>
              </a:rPr>
              <a:t>。机器学习所研究的主要内容是在计算机上从数据中产生的模型（</a:t>
            </a:r>
            <a:r>
              <a:rPr lang="en-US" altLang="zh-CN" dirty="0">
                <a:latin typeface="微软雅黑" panose="020B0503020204020204" charset="-122"/>
                <a:ea typeface="微软雅黑" panose="020B0503020204020204" charset="-122"/>
                <a:cs typeface="微软雅黑" panose="020B0503020204020204" charset="-122"/>
                <a:sym typeface="+mn-ea"/>
              </a:rPr>
              <a:t>model</a:t>
            </a:r>
            <a:r>
              <a:rPr lang="zh-CN" altLang="zh-CN" dirty="0">
                <a:latin typeface="微软雅黑" panose="020B0503020204020204" charset="-122"/>
                <a:ea typeface="微软雅黑" panose="020B0503020204020204" charset="-122"/>
                <a:cs typeface="微软雅黑" panose="020B0503020204020204" charset="-122"/>
                <a:sym typeface="+mn-ea"/>
              </a:rPr>
              <a:t>）的算法，即学习算法（</a:t>
            </a:r>
            <a:r>
              <a:rPr lang="en-US" altLang="zh-CN" dirty="0">
                <a:latin typeface="微软雅黑" panose="020B0503020204020204" charset="-122"/>
                <a:ea typeface="微软雅黑" panose="020B0503020204020204" charset="-122"/>
                <a:cs typeface="微软雅黑" panose="020B0503020204020204" charset="-122"/>
                <a:sym typeface="+mn-ea"/>
              </a:rPr>
              <a:t>learning algorithm</a:t>
            </a:r>
            <a:r>
              <a:rPr lang="zh-CN" altLang="zh-CN" dirty="0">
                <a:latin typeface="微软雅黑" panose="020B0503020204020204" charset="-122"/>
                <a:ea typeface="微软雅黑" panose="020B0503020204020204" charset="-122"/>
                <a:cs typeface="微软雅黑" panose="020B0503020204020204" charset="-122"/>
                <a:sym typeface="+mn-ea"/>
              </a:rPr>
              <a:t>），它能根据我们所提供的经验数据产生模型，而我们可以应用模型去判断或解决问题。</a:t>
            </a:r>
            <a:r>
              <a:rPr lang="en-US" altLang="zh-CN" dirty="0">
                <a:latin typeface="微软雅黑" panose="020B0503020204020204" charset="-122"/>
                <a:ea typeface="微软雅黑" panose="020B0503020204020204" charset="-122"/>
                <a:cs typeface="微软雅黑" panose="020B0503020204020204" charset="-122"/>
                <a:sym typeface="+mn-ea"/>
              </a:rPr>
              <a:t>(</a:t>
            </a:r>
            <a:r>
              <a:rPr lang="zh-CN" altLang="zh-CN" dirty="0">
                <a:latin typeface="微软雅黑" panose="020B0503020204020204" charset="-122"/>
                <a:ea typeface="微软雅黑" panose="020B0503020204020204" charset="-122"/>
                <a:cs typeface="微软雅黑" panose="020B0503020204020204" charset="-122"/>
                <a:sym typeface="+mn-ea"/>
              </a:rPr>
              <a:t>周志华，</a:t>
            </a:r>
            <a:r>
              <a:rPr lang="en-US" altLang="zh-CN" dirty="0">
                <a:latin typeface="微软雅黑" panose="020B0503020204020204" charset="-122"/>
                <a:ea typeface="微软雅黑" panose="020B0503020204020204" charset="-122"/>
                <a:cs typeface="微软雅黑" panose="020B0503020204020204" charset="-122"/>
                <a:sym typeface="+mn-ea"/>
              </a:rPr>
              <a:t>2016) </a:t>
            </a:r>
            <a:endParaRPr lang="zh-CN" altLang="zh-CN" dirty="0">
              <a:latin typeface="微软雅黑" panose="020B0503020204020204" charset="-122"/>
              <a:ea typeface="微软雅黑" panose="020B0503020204020204" charset="-122"/>
              <a:cs typeface="微软雅黑" panose="020B0503020204020204" charset="-122"/>
            </a:endParaRPr>
          </a:p>
          <a:p>
            <a:pPr marL="285750" indent="-285750">
              <a:lnSpc>
                <a:spcPct val="170000"/>
              </a:lnSpc>
              <a:buFont typeface="Arial" panose="020B0604020202020204" pitchFamily="34" charset="0"/>
              <a:buChar char="•"/>
            </a:pPr>
            <a:r>
              <a:rPr lang="zh-CN" altLang="zh-CN" dirty="0">
                <a:latin typeface="微软雅黑" panose="020B0503020204020204" charset="-122"/>
                <a:ea typeface="微软雅黑" panose="020B0503020204020204" charset="-122"/>
                <a:cs typeface="微软雅黑" panose="020B0503020204020204" charset="-122"/>
                <a:sym typeface="+mn-ea"/>
              </a:rPr>
              <a:t>机器学习在社会科学语境中的定义：通过开发适用于特定数据的计算机算法，实现聚类、分类及预测等任务 </a:t>
            </a:r>
            <a:r>
              <a:rPr lang="en-US" altLang="zh-CN" dirty="0">
                <a:latin typeface="微软雅黑" panose="020B0503020204020204" charset="-122"/>
                <a:ea typeface="微软雅黑" panose="020B0503020204020204" charset="-122"/>
                <a:cs typeface="微软雅黑" panose="020B0503020204020204" charset="-122"/>
                <a:sym typeface="+mn-ea"/>
              </a:rPr>
              <a:t>(Susan </a:t>
            </a:r>
            <a:r>
              <a:rPr lang="en-US" altLang="zh-CN" dirty="0" err="1">
                <a:latin typeface="微软雅黑" panose="020B0503020204020204" charset="-122"/>
                <a:ea typeface="微软雅黑" panose="020B0503020204020204" charset="-122"/>
                <a:cs typeface="微软雅黑" panose="020B0503020204020204" charset="-122"/>
                <a:sym typeface="+mn-ea"/>
              </a:rPr>
              <a:t>Athey</a:t>
            </a:r>
            <a:r>
              <a:rPr lang="en-US" altLang="zh-CN" dirty="0">
                <a:latin typeface="微软雅黑" panose="020B0503020204020204" charset="-122"/>
                <a:ea typeface="微软雅黑" panose="020B0503020204020204" charset="-122"/>
                <a:cs typeface="微软雅黑" panose="020B0503020204020204" charset="-122"/>
                <a:sym typeface="+mn-ea"/>
              </a:rPr>
              <a:t>)</a:t>
            </a:r>
            <a:r>
              <a:rPr lang="zh-CN" altLang="zh-CN" dirty="0">
                <a:latin typeface="微软雅黑" panose="020B0503020204020204" charset="-122"/>
                <a:ea typeface="微软雅黑" panose="020B0503020204020204" charset="-122"/>
                <a:cs typeface="微软雅黑" panose="020B0503020204020204" charset="-122"/>
                <a:sym typeface="+mn-ea"/>
              </a:rPr>
              <a:t> 。</a:t>
            </a:r>
            <a:r>
              <a:rPr lang="zh-CN" altLang="en-US" dirty="0">
                <a:latin typeface="微软雅黑" panose="020B0503020204020204" charset="-122"/>
                <a:ea typeface="微软雅黑" panose="020B0503020204020204" charset="-122"/>
                <a:cs typeface="微软雅黑" panose="020B0503020204020204" charset="-122"/>
                <a:sym typeface="+mn-ea"/>
              </a:rPr>
              <a:t>即</a:t>
            </a:r>
            <a:r>
              <a:rPr lang="zh-CN" altLang="zh-CN" dirty="0">
                <a:latin typeface="微软雅黑" panose="020B0503020204020204" charset="-122"/>
                <a:ea typeface="微软雅黑" panose="020B0503020204020204" charset="-122"/>
                <a:cs typeface="微软雅黑" panose="020B0503020204020204" charset="-122"/>
                <a:sym typeface="+mn-ea"/>
              </a:rPr>
              <a:t>基于大量的数据特征值，不断优化统计计算程序的性能标准，让程序来实现“学习”，发现数据特征并进行统计预测的任务。</a:t>
            </a:r>
            <a:r>
              <a:rPr lang="en-US" altLang="zh-CN" dirty="0">
                <a:latin typeface="微软雅黑" panose="020B0503020204020204" charset="-122"/>
                <a:ea typeface="微软雅黑" panose="020B0503020204020204" charset="-122"/>
                <a:cs typeface="微软雅黑" panose="020B0503020204020204" charset="-122"/>
                <a:sym typeface="+mn-ea"/>
              </a:rPr>
              <a:t>(</a:t>
            </a:r>
            <a:r>
              <a:rPr lang="zh-CN" altLang="zh-CN" dirty="0">
                <a:latin typeface="微软雅黑" panose="020B0503020204020204" charset="-122"/>
                <a:ea typeface="微软雅黑" panose="020B0503020204020204" charset="-122"/>
                <a:cs typeface="微软雅黑" panose="020B0503020204020204" charset="-122"/>
                <a:sym typeface="+mn-ea"/>
              </a:rPr>
              <a:t>陈云松等，</a:t>
            </a:r>
            <a:r>
              <a:rPr lang="en-US" altLang="zh-CN" dirty="0">
                <a:latin typeface="微软雅黑" panose="020B0503020204020204" charset="-122"/>
                <a:ea typeface="微软雅黑" panose="020B0503020204020204" charset="-122"/>
                <a:cs typeface="微软雅黑" panose="020B0503020204020204" charset="-122"/>
                <a:sym typeface="+mn-ea"/>
              </a:rPr>
              <a:t>2020)</a:t>
            </a:r>
            <a:endParaRPr lang="zh-CN" altLang="en-US">
              <a:latin typeface="微软雅黑" panose="020B0503020204020204" charset="-122"/>
              <a:ea typeface="微软雅黑" panose="020B0503020204020204" charset="-122"/>
              <a:cs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slow" p14:dur="1000" advTm="15000">
        <p:cover dir="d"/>
      </p:transition>
    </mc:Choice>
    <mc:Fallback>
      <p:transition spd="slow" advTm="15000">
        <p:cover dir="d"/>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5"/>
          <p:cNvSpPr/>
          <p:nvPr/>
        </p:nvSpPr>
        <p:spPr>
          <a:xfrm>
            <a:off x="492208" y="426058"/>
            <a:ext cx="324679" cy="324679"/>
          </a:xfrm>
          <a:prstGeom prst="ellipse">
            <a:avLst/>
          </a:prstGeom>
          <a:gradFill flip="none" rotWithShape="1">
            <a:gsLst>
              <a:gs pos="0">
                <a:schemeClr val="accent1"/>
              </a:gs>
              <a:gs pos="100000">
                <a:schemeClr val="accent2"/>
              </a:gs>
            </a:gsLst>
            <a:lin ang="10800000" scaled="1"/>
            <a:tileRect/>
          </a:gradFill>
          <a:ln>
            <a:noFill/>
          </a:ln>
          <a:effectLst>
            <a:outerShdw blurRad="762000" dist="254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360000" bIns="45720" numCol="1" spcCol="0" rtlCol="0" fromWordArt="0" anchor="ctr" anchorCtr="0" forceAA="0" compatLnSpc="1">
            <a:noAutofit/>
          </a:bodyPr>
          <a:p>
            <a:pPr algn="r" defTabSz="914400"/>
            <a:endParaRPr lang="zh-CN" altLang="en-US" sz="1400" b="1">
              <a:latin typeface="微软雅黑" panose="020B0503020204020204" charset="-122"/>
              <a:ea typeface="微软雅黑" panose="020B0503020204020204" charset="-122"/>
              <a:cs typeface="Open Sans" panose="020B0606030504020204" pitchFamily="34" charset="0"/>
              <a:sym typeface="微软雅黑" panose="020B0503020204020204" charset="-122"/>
            </a:endParaRPr>
          </a:p>
        </p:txBody>
      </p:sp>
      <p:sp>
        <p:nvSpPr>
          <p:cNvPr id="12" name="文本框 17"/>
          <p:cNvSpPr txBox="1"/>
          <p:nvPr/>
        </p:nvSpPr>
        <p:spPr>
          <a:xfrm>
            <a:off x="920115" y="381635"/>
            <a:ext cx="5474335" cy="460375"/>
          </a:xfrm>
          <a:prstGeom prst="rect">
            <a:avLst/>
          </a:prstGeom>
          <a:noFill/>
        </p:spPr>
        <p:txBody>
          <a:bodyPr wrap="square" rtlCol="0">
            <a:spAutoFit/>
          </a:bodyPr>
          <a:p>
            <a:pPr algn="just" fontAlgn="auto"/>
            <a:r>
              <a:rPr lang="en-US" sz="2400" spc="600" dirty="0">
                <a:solidFill>
                  <a:schemeClr val="tx1">
                    <a:lumMod val="75000"/>
                    <a:lumOff val="25000"/>
                  </a:schemeClr>
                </a:solidFill>
                <a:latin typeface="微软雅黑" panose="020B0503020204020204" charset="-122"/>
                <a:ea typeface="微软雅黑" panose="020B0503020204020204" charset="-122"/>
                <a:sym typeface="微软雅黑" panose="020B0503020204020204" charset="-122"/>
              </a:rPr>
              <a:t>2.1</a:t>
            </a:r>
            <a:r>
              <a:rPr lang="zh-CN" altLang="en-US" sz="2400" spc="600" dirty="0">
                <a:solidFill>
                  <a:schemeClr val="tx1">
                    <a:lumMod val="75000"/>
                    <a:lumOff val="25000"/>
                  </a:schemeClr>
                </a:solidFill>
                <a:latin typeface="微软雅黑" panose="020B0503020204020204" charset="-122"/>
                <a:ea typeface="微软雅黑" panose="020B0503020204020204" charset="-122"/>
                <a:sym typeface="微软雅黑" panose="020B0503020204020204" charset="-122"/>
              </a:rPr>
              <a:t>回归分析</a:t>
            </a:r>
            <a:endParaRPr lang="zh-CN" altLang="en-US" sz="2400" spc="600" dirty="0">
              <a:solidFill>
                <a:schemeClr val="tx1">
                  <a:lumMod val="75000"/>
                  <a:lumOff val="25000"/>
                </a:schemeClr>
              </a:solidFill>
              <a:latin typeface="微软雅黑" panose="020B0503020204020204" charset="-122"/>
              <a:ea typeface="微软雅黑" panose="020B0503020204020204" charset="-122"/>
              <a:sym typeface="微软雅黑" panose="020B0503020204020204" charset="-122"/>
            </a:endParaRPr>
          </a:p>
        </p:txBody>
      </p:sp>
      <p:sp>
        <p:nvSpPr>
          <p:cNvPr id="2" name="标题 1"/>
          <p:cNvSpPr>
            <a:spLocks noGrp="1"/>
          </p:cNvSpPr>
          <p:nvPr/>
        </p:nvSpPr>
        <p:spPr>
          <a:xfrm>
            <a:off x="920115" y="1181735"/>
            <a:ext cx="3690620" cy="88646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400" dirty="0">
                <a:latin typeface="微软雅黑" panose="020B0503020204020204" charset="-122"/>
                <a:ea typeface="微软雅黑" panose="020B0503020204020204" charset="-122"/>
              </a:rPr>
              <a:t>例子引入：线性回归</a:t>
            </a:r>
            <a:endParaRPr lang="zh-CN" altLang="en-US" sz="2400" dirty="0">
              <a:latin typeface="微软雅黑" panose="020B0503020204020204" charset="-122"/>
              <a:ea typeface="微软雅黑" panose="020B0503020204020204" charset="-122"/>
            </a:endParaRPr>
          </a:p>
        </p:txBody>
      </p:sp>
      <p:sp>
        <p:nvSpPr>
          <p:cNvPr id="3" name="文本框 2"/>
          <p:cNvSpPr txBox="1"/>
          <p:nvPr/>
        </p:nvSpPr>
        <p:spPr>
          <a:xfrm>
            <a:off x="920115" y="2068195"/>
            <a:ext cx="4812030" cy="368300"/>
          </a:xfrm>
          <a:prstGeom prst="rect">
            <a:avLst/>
          </a:prstGeom>
          <a:noFill/>
        </p:spPr>
        <p:txBody>
          <a:bodyPr wrap="none" rtlCol="0" anchor="t">
            <a:spAutoFit/>
          </a:bodyPr>
          <a:p>
            <a:pPr marL="285750" indent="-285750">
              <a:buFont typeface="Arial" panose="020B0604020202020204" pitchFamily="34" charset="0"/>
              <a:buChar char="•"/>
            </a:pPr>
            <a:r>
              <a:rPr lang="zh-CN" altLang="en-US" dirty="0">
                <a:latin typeface="微软雅黑" panose="020B0503020204020204" charset="-122"/>
                <a:ea typeface="微软雅黑" panose="020B0503020204020204" charset="-122"/>
                <a:sym typeface="+mn-ea"/>
              </a:rPr>
              <a:t>在学习中投入时间越多，成绩就会越好吗？</a:t>
            </a:r>
            <a:endParaRPr lang="zh-CN" altLang="en-US" dirty="0">
              <a:latin typeface="微软雅黑" panose="020B0503020204020204" charset="-122"/>
              <a:ea typeface="微软雅黑" panose="020B0503020204020204" charset="-122"/>
              <a:sym typeface="+mn-ea"/>
            </a:endParaRPr>
          </a:p>
        </p:txBody>
      </p:sp>
      <p:grpSp>
        <p:nvGrpSpPr>
          <p:cNvPr id="7" name="组合 6"/>
          <p:cNvGrpSpPr/>
          <p:nvPr/>
        </p:nvGrpSpPr>
        <p:grpSpPr>
          <a:xfrm>
            <a:off x="7905943" y="2905273"/>
            <a:ext cx="1937077" cy="1380793"/>
            <a:chOff x="5599522" y="3013602"/>
            <a:chExt cx="1875934" cy="1539544"/>
          </a:xfrm>
        </p:grpSpPr>
        <p:cxnSp>
          <p:nvCxnSpPr>
            <p:cNvPr id="11" name="直接箭头连接符 10"/>
            <p:cNvCxnSpPr/>
            <p:nvPr/>
          </p:nvCxnSpPr>
          <p:spPr>
            <a:xfrm>
              <a:off x="5599522" y="4543720"/>
              <a:ext cx="187593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3" name="直接箭头连接符 12"/>
            <p:cNvCxnSpPr/>
            <p:nvPr/>
          </p:nvCxnSpPr>
          <p:spPr>
            <a:xfrm flipV="1">
              <a:off x="5599522" y="3013602"/>
              <a:ext cx="0" cy="153954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
        <p:nvSpPr>
          <p:cNvPr id="24" name="椭圆 23"/>
          <p:cNvSpPr/>
          <p:nvPr/>
        </p:nvSpPr>
        <p:spPr>
          <a:xfrm>
            <a:off x="8345376" y="3876938"/>
            <a:ext cx="102279" cy="102279"/>
          </a:xfrm>
          <a:prstGeom prst="ellipse">
            <a:avLst/>
          </a:prstGeom>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5" name="椭圆 24"/>
          <p:cNvSpPr/>
          <p:nvPr/>
        </p:nvSpPr>
        <p:spPr>
          <a:xfrm>
            <a:off x="8719176" y="3561728"/>
            <a:ext cx="102279" cy="102279"/>
          </a:xfrm>
          <a:prstGeom prst="ellipse">
            <a:avLst/>
          </a:prstGeom>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6" name="椭圆 25"/>
          <p:cNvSpPr/>
          <p:nvPr/>
        </p:nvSpPr>
        <p:spPr>
          <a:xfrm>
            <a:off x="8719177" y="3351829"/>
            <a:ext cx="102279" cy="102279"/>
          </a:xfrm>
          <a:prstGeom prst="ellipse">
            <a:avLst/>
          </a:prstGeom>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7" name="椭圆 26"/>
          <p:cNvSpPr/>
          <p:nvPr/>
        </p:nvSpPr>
        <p:spPr>
          <a:xfrm>
            <a:off x="9064522" y="3212281"/>
            <a:ext cx="102279" cy="102279"/>
          </a:xfrm>
          <a:prstGeom prst="ellipse">
            <a:avLst/>
          </a:prstGeom>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cxnSp>
        <p:nvCxnSpPr>
          <p:cNvPr id="30" name="直接连接符 29"/>
          <p:cNvCxnSpPr/>
          <p:nvPr/>
        </p:nvCxnSpPr>
        <p:spPr>
          <a:xfrm flipV="1">
            <a:off x="8272986" y="3127904"/>
            <a:ext cx="892380" cy="989551"/>
          </a:xfrm>
          <a:prstGeom prst="line">
            <a:avLst/>
          </a:prstGeom>
          <a:ln w="19050">
            <a:prstDash val="solid"/>
          </a:ln>
        </p:spPr>
        <p:style>
          <a:lnRef idx="1">
            <a:schemeClr val="dk1"/>
          </a:lnRef>
          <a:fillRef idx="0">
            <a:schemeClr val="dk1"/>
          </a:fillRef>
          <a:effectRef idx="0">
            <a:schemeClr val="dk1"/>
          </a:effectRef>
          <a:fontRef idx="minor">
            <a:schemeClr val="tx1"/>
          </a:fontRef>
        </p:style>
      </p:cxnSp>
      <p:sp>
        <p:nvSpPr>
          <p:cNvPr id="44" name="椭圆 43"/>
          <p:cNvSpPr/>
          <p:nvPr/>
        </p:nvSpPr>
        <p:spPr>
          <a:xfrm>
            <a:off x="8492122" y="3692147"/>
            <a:ext cx="102279" cy="102279"/>
          </a:xfrm>
          <a:prstGeom prst="ellipse">
            <a:avLst/>
          </a:prstGeom>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78" name="文本框 77"/>
          <p:cNvSpPr txBox="1"/>
          <p:nvPr/>
        </p:nvSpPr>
        <p:spPr>
          <a:xfrm>
            <a:off x="7283475" y="2759437"/>
            <a:ext cx="622468" cy="30777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400" dirty="0">
                <a:latin typeface="宋体" panose="02010600030101010101" pitchFamily="2" charset="-122"/>
                <a:ea typeface="宋体" panose="02010600030101010101" pitchFamily="2" charset="-122"/>
              </a:rPr>
              <a:t>成绩</a:t>
            </a:r>
            <a:endParaRPr lang="zh-CN" altLang="en-US" sz="1400" dirty="0">
              <a:latin typeface="宋体" panose="02010600030101010101" pitchFamily="2" charset="-122"/>
              <a:ea typeface="宋体" panose="02010600030101010101" pitchFamily="2" charset="-122"/>
            </a:endParaRPr>
          </a:p>
        </p:txBody>
      </p:sp>
      <p:sp>
        <p:nvSpPr>
          <p:cNvPr id="69" name="文本框 68"/>
          <p:cNvSpPr txBox="1"/>
          <p:nvPr/>
        </p:nvSpPr>
        <p:spPr>
          <a:xfrm>
            <a:off x="9715307" y="4260686"/>
            <a:ext cx="622468" cy="30777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400" dirty="0">
                <a:latin typeface="宋体" panose="02010600030101010101" pitchFamily="2" charset="-122"/>
                <a:ea typeface="宋体" panose="02010600030101010101" pitchFamily="2" charset="-122"/>
              </a:rPr>
              <a:t>时间</a:t>
            </a:r>
            <a:endParaRPr lang="zh-CN" altLang="en-US" sz="1400" dirty="0">
              <a:latin typeface="宋体" panose="02010600030101010101" pitchFamily="2" charset="-122"/>
              <a:ea typeface="宋体" panose="02010600030101010101" pitchFamily="2" charset="-122"/>
            </a:endParaRPr>
          </a:p>
        </p:txBody>
      </p:sp>
      <mc:AlternateContent xmlns:mc="http://schemas.openxmlformats.org/markup-compatibility/2006">
        <mc:Choice xmlns:a14="http://schemas.microsoft.com/office/drawing/2010/main" Requires="a14">
          <p:sp>
            <p:nvSpPr>
              <p:cNvPr id="71" name="文本框 70"/>
              <p:cNvSpPr txBox="1"/>
              <p:nvPr/>
            </p:nvSpPr>
            <p:spPr>
              <a:xfrm>
                <a:off x="514364" y="3876794"/>
                <a:ext cx="4071593" cy="3693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b="1" dirty="0"/>
                  <a:t>成绩</a:t>
                </a:r>
                <a:r>
                  <a:rPr lang="en-US" altLang="zh-CN" b="1" dirty="0"/>
                  <a:t>=β1</a:t>
                </a:r>
                <a:r>
                  <a:rPr lang="zh-CN" altLang="en-US" b="1" dirty="0"/>
                  <a:t>*学习时间</a:t>
                </a:r>
                <a:r>
                  <a:rPr lang="en-US" altLang="zh-CN" b="1" dirty="0"/>
                  <a:t>+</a:t>
                </a:r>
                <a14:m>
                  <m:oMath xmlns:m="http://schemas.openxmlformats.org/officeDocument/2006/math">
                    <m:r>
                      <a:rPr lang="zh-CN" altLang="en-US" b="1" i="1" smtClean="0">
                        <a:latin typeface="Cambria Math" panose="02040503050406030204" pitchFamily="18" charset="0"/>
                      </a:rPr>
                      <m:t>𝜺</m:t>
                    </m:r>
                  </m:oMath>
                </a14:m>
                <a:r>
                  <a:rPr lang="zh-CN" altLang="en-US" b="1" dirty="0"/>
                  <a:t>（其中</a:t>
                </a:r>
                <a14:m>
                  <m:oMath xmlns:m="http://schemas.openxmlformats.org/officeDocument/2006/math">
                    <m:r>
                      <a:rPr lang="zh-CN" altLang="en-US" b="1" i="1">
                        <a:latin typeface="Cambria Math" panose="02040503050406030204" pitchFamily="18" charset="0"/>
                      </a:rPr>
                      <m:t>𝜺</m:t>
                    </m:r>
                  </m:oMath>
                </a14:m>
                <a:r>
                  <a:rPr lang="zh-CN" altLang="en-US" b="1" dirty="0"/>
                  <a:t>表示误差）</a:t>
                </a:r>
                <a:endParaRPr lang="zh-CN" altLang="en-US" b="1" dirty="0"/>
              </a:p>
            </p:txBody>
          </p:sp>
        </mc:Choice>
        <mc:Fallback>
          <p:sp>
            <p:nvSpPr>
              <p:cNvPr id="71" name="文本框 70"/>
              <p:cNvSpPr txBox="1">
                <a:spLocks noRot="1" noChangeAspect="1" noMove="1" noResize="1" noEditPoints="1" noAdjustHandles="1" noChangeArrowheads="1" noChangeShapeType="1" noTextEdit="1"/>
              </p:cNvSpPr>
              <p:nvPr/>
            </p:nvSpPr>
            <p:spPr>
              <a:xfrm>
                <a:off x="514364" y="3876794"/>
                <a:ext cx="4071593" cy="369332"/>
              </a:xfrm>
              <a:prstGeom prst="rect">
                <a:avLst/>
              </a:prstGeom>
              <a:blipFill rotWithShape="1">
                <a:blip r:embed="rId1"/>
                <a:stretch>
                  <a:fillRect t="-32" r="-1903" b="140"/>
                </a:stretch>
              </a:blipFill>
            </p:spPr>
            <p:txBody>
              <a:bodyPr/>
              <a:lstStyle/>
              <a:p>
                <a:r>
                  <a:rPr lang="zh-CN" altLang="en-US">
                    <a:noFill/>
                  </a:rPr>
                  <a:t> </a:t>
                </a:r>
                <a:endParaRPr lang="zh-CN" altLang="en-US">
                  <a:noFill/>
                </a:endParaRPr>
              </a:p>
            </p:txBody>
          </p:sp>
        </mc:Fallback>
      </mc:AlternateContent>
      <p:sp>
        <p:nvSpPr>
          <p:cNvPr id="34" name="箭头: 右 33"/>
          <p:cNvSpPr/>
          <p:nvPr/>
        </p:nvSpPr>
        <p:spPr>
          <a:xfrm>
            <a:off x="4585780" y="3938098"/>
            <a:ext cx="355980" cy="24545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33" name="文本框 32"/>
          <p:cNvSpPr txBox="1"/>
          <p:nvPr/>
        </p:nvSpPr>
        <p:spPr>
          <a:xfrm>
            <a:off x="5083293" y="3876794"/>
            <a:ext cx="1668545" cy="3693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dirty="0"/>
              <a:t>一元线性回归</a:t>
            </a:r>
            <a:endParaRPr lang="zh-CN" altLang="en-US" dirty="0"/>
          </a:p>
        </p:txBody>
      </p:sp>
      <p:sp>
        <p:nvSpPr>
          <p:cNvPr id="88" name="内容占位符 2"/>
          <p:cNvSpPr txBox="1"/>
          <p:nvPr/>
        </p:nvSpPr>
        <p:spPr>
          <a:xfrm>
            <a:off x="975995" y="4286204"/>
            <a:ext cx="10515600" cy="594452"/>
          </a:xfrm>
          <a:prstGeom prst="rect">
            <a:avLst/>
          </a:prstGeom>
        </p:spPr>
        <p:txBody>
          <a:bodyPr vert="horz" lIns="91440" tIns="45720" rIns="91440" bIns="45720" rtlCol="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zh-CN" altLang="en-US" dirty="0">
                <a:latin typeface="微软雅黑" panose="020B0503020204020204" charset="-122"/>
                <a:ea typeface="微软雅黑" panose="020B0503020204020204" charset="-122"/>
              </a:rPr>
              <a:t>或者，学生成绩的高低和授课老师的投入程度有关吗？</a:t>
            </a:r>
            <a:endParaRPr lang="en-US" altLang="zh-CN" sz="2200" dirty="0">
              <a:latin typeface="宋体" panose="02010600030101010101" pitchFamily="2" charset="-122"/>
              <a:ea typeface="宋体" panose="02010600030101010101" pitchFamily="2" charset="-122"/>
            </a:endParaRPr>
          </a:p>
          <a:p>
            <a:pPr marL="0" indent="0">
              <a:buFont typeface="Arial" panose="020B0604020202020204" pitchFamily="34" charset="0"/>
              <a:buNone/>
            </a:pPr>
            <a:endParaRPr lang="en-US" altLang="zh-CN" sz="2200" dirty="0">
              <a:latin typeface="宋体" panose="02010600030101010101" pitchFamily="2" charset="-122"/>
              <a:ea typeface="宋体" panose="02010600030101010101" pitchFamily="2" charset="-122"/>
            </a:endParaRPr>
          </a:p>
        </p:txBody>
      </p:sp>
      <p:pic>
        <p:nvPicPr>
          <p:cNvPr id="14" name="table"/>
          <p:cNvPicPr>
            <a:picLocks noChangeAspect="1"/>
          </p:cNvPicPr>
          <p:nvPr/>
        </p:nvPicPr>
        <p:blipFill>
          <a:blip r:embed="rId2"/>
          <a:stretch>
            <a:fillRect/>
          </a:stretch>
        </p:blipFill>
        <p:spPr>
          <a:xfrm>
            <a:off x="944245" y="4880610"/>
            <a:ext cx="3211830" cy="1275080"/>
          </a:xfrm>
          <a:prstGeom prst="rect">
            <a:avLst/>
          </a:prstGeom>
        </p:spPr>
      </p:pic>
      <p:pic>
        <p:nvPicPr>
          <p:cNvPr id="74" name="图片 73"/>
          <p:cNvPicPr>
            <a:picLocks noChangeAspect="1"/>
          </p:cNvPicPr>
          <p:nvPr/>
        </p:nvPicPr>
        <p:blipFill>
          <a:blip r:embed="rId3"/>
          <a:stretch>
            <a:fillRect/>
          </a:stretch>
        </p:blipFill>
        <p:spPr>
          <a:xfrm>
            <a:off x="2265680" y="4722495"/>
            <a:ext cx="184150" cy="427990"/>
          </a:xfrm>
          <a:prstGeom prst="rect">
            <a:avLst/>
          </a:prstGeom>
        </p:spPr>
      </p:pic>
      <p:pic>
        <p:nvPicPr>
          <p:cNvPr id="75" name="图片 74"/>
          <p:cNvPicPr>
            <a:picLocks noChangeAspect="1"/>
          </p:cNvPicPr>
          <p:nvPr/>
        </p:nvPicPr>
        <p:blipFill>
          <a:blip r:embed="rId4"/>
          <a:stretch>
            <a:fillRect/>
          </a:stretch>
        </p:blipFill>
        <p:spPr>
          <a:xfrm>
            <a:off x="1753870" y="4692650"/>
            <a:ext cx="183515" cy="457835"/>
          </a:xfrm>
          <a:prstGeom prst="rect">
            <a:avLst/>
          </a:prstGeom>
        </p:spPr>
      </p:pic>
      <p:pic>
        <p:nvPicPr>
          <p:cNvPr id="80" name="图片 79"/>
          <p:cNvPicPr>
            <a:picLocks noChangeAspect="1"/>
          </p:cNvPicPr>
          <p:nvPr/>
        </p:nvPicPr>
        <p:blipFill>
          <a:blip r:embed="rId5"/>
          <a:stretch>
            <a:fillRect/>
          </a:stretch>
        </p:blipFill>
        <p:spPr>
          <a:xfrm>
            <a:off x="2788920" y="4722495"/>
            <a:ext cx="200660" cy="427990"/>
          </a:xfrm>
          <a:prstGeom prst="rect">
            <a:avLst/>
          </a:prstGeom>
        </p:spPr>
      </p:pic>
      <p:pic>
        <p:nvPicPr>
          <p:cNvPr id="81" name="图片 80"/>
          <p:cNvPicPr>
            <a:picLocks noChangeAspect="1"/>
          </p:cNvPicPr>
          <p:nvPr/>
        </p:nvPicPr>
        <p:blipFill>
          <a:blip r:embed="rId6"/>
          <a:stretch>
            <a:fillRect/>
          </a:stretch>
        </p:blipFill>
        <p:spPr>
          <a:xfrm>
            <a:off x="3754120" y="4725670"/>
            <a:ext cx="201295" cy="437515"/>
          </a:xfrm>
          <a:prstGeom prst="rect">
            <a:avLst/>
          </a:prstGeom>
        </p:spPr>
      </p:pic>
      <p:pic>
        <p:nvPicPr>
          <p:cNvPr id="19" name="table"/>
          <p:cNvPicPr>
            <a:picLocks noChangeAspect="1"/>
          </p:cNvPicPr>
          <p:nvPr/>
        </p:nvPicPr>
        <p:blipFill>
          <a:blip r:embed="rId7"/>
          <a:stretch>
            <a:fillRect/>
          </a:stretch>
        </p:blipFill>
        <p:spPr>
          <a:xfrm>
            <a:off x="975935" y="2785493"/>
            <a:ext cx="3143370" cy="956466"/>
          </a:xfrm>
          <a:prstGeom prst="rect">
            <a:avLst/>
          </a:prstGeom>
        </p:spPr>
      </p:pic>
      <p:pic>
        <p:nvPicPr>
          <p:cNvPr id="20" name="图片 19"/>
          <p:cNvPicPr>
            <a:picLocks noChangeAspect="1"/>
          </p:cNvPicPr>
          <p:nvPr/>
        </p:nvPicPr>
        <p:blipFill>
          <a:blip r:embed="rId3"/>
          <a:stretch>
            <a:fillRect/>
          </a:stretch>
        </p:blipFill>
        <p:spPr>
          <a:xfrm>
            <a:off x="2263738" y="2613641"/>
            <a:ext cx="184064" cy="428230"/>
          </a:xfrm>
          <a:prstGeom prst="rect">
            <a:avLst/>
          </a:prstGeom>
        </p:spPr>
      </p:pic>
      <p:pic>
        <p:nvPicPr>
          <p:cNvPr id="21" name="图片 20"/>
          <p:cNvPicPr>
            <a:picLocks noChangeAspect="1"/>
          </p:cNvPicPr>
          <p:nvPr/>
        </p:nvPicPr>
        <p:blipFill>
          <a:blip r:embed="rId4"/>
          <a:stretch>
            <a:fillRect/>
          </a:stretch>
        </p:blipFill>
        <p:spPr>
          <a:xfrm>
            <a:off x="1751045" y="2583911"/>
            <a:ext cx="184065" cy="457918"/>
          </a:xfrm>
          <a:prstGeom prst="rect">
            <a:avLst/>
          </a:prstGeom>
        </p:spPr>
      </p:pic>
      <p:pic>
        <p:nvPicPr>
          <p:cNvPr id="22" name="图片 21"/>
          <p:cNvPicPr>
            <a:picLocks noChangeAspect="1"/>
          </p:cNvPicPr>
          <p:nvPr/>
        </p:nvPicPr>
        <p:blipFill>
          <a:blip r:embed="rId5"/>
          <a:stretch>
            <a:fillRect/>
          </a:stretch>
        </p:blipFill>
        <p:spPr>
          <a:xfrm>
            <a:off x="2785858" y="2613599"/>
            <a:ext cx="201520" cy="428231"/>
          </a:xfrm>
          <a:prstGeom prst="rect">
            <a:avLst/>
          </a:prstGeom>
        </p:spPr>
      </p:pic>
      <p:pic>
        <p:nvPicPr>
          <p:cNvPr id="23" name="图片 22"/>
          <p:cNvPicPr>
            <a:picLocks noChangeAspect="1"/>
          </p:cNvPicPr>
          <p:nvPr/>
        </p:nvPicPr>
        <p:blipFill>
          <a:blip r:embed="rId6"/>
          <a:stretch>
            <a:fillRect/>
          </a:stretch>
        </p:blipFill>
        <p:spPr>
          <a:xfrm>
            <a:off x="3752037" y="2617077"/>
            <a:ext cx="201520" cy="437261"/>
          </a:xfrm>
          <a:prstGeom prst="rect">
            <a:avLst/>
          </a:prstGeom>
        </p:spPr>
      </p:pic>
      <mc:AlternateContent xmlns:mc="http://schemas.openxmlformats.org/markup-compatibility/2006">
        <mc:Choice xmlns:a14="http://schemas.microsoft.com/office/drawing/2010/main" Requires="a14">
          <p:sp>
            <p:nvSpPr>
              <p:cNvPr id="28" name="文本框 27"/>
              <p:cNvSpPr txBox="1"/>
              <p:nvPr/>
            </p:nvSpPr>
            <p:spPr>
              <a:xfrm>
                <a:off x="661470" y="6155809"/>
                <a:ext cx="8735461" cy="3693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b="1" dirty="0"/>
                  <a:t>成绩</a:t>
                </a:r>
                <a:r>
                  <a:rPr lang="en-US" altLang="zh-CN" b="1" dirty="0"/>
                  <a:t>=β1</a:t>
                </a:r>
                <a:r>
                  <a:rPr lang="zh-CN" altLang="en-US" b="1" dirty="0"/>
                  <a:t>*学习时间</a:t>
                </a:r>
                <a:r>
                  <a:rPr lang="en-US" altLang="zh-CN" b="1" dirty="0"/>
                  <a:t>+β2</a:t>
                </a:r>
                <a:r>
                  <a:rPr lang="zh-CN" altLang="en-US" b="1" dirty="0"/>
                  <a:t>*所在班级的任课老师在备课中投入的时间</a:t>
                </a:r>
                <a:r>
                  <a:rPr lang="en-US" altLang="zh-CN" b="1" dirty="0"/>
                  <a:t>+</a:t>
                </a:r>
                <a14:m>
                  <m:oMath xmlns:m="http://schemas.openxmlformats.org/officeDocument/2006/math">
                    <m:r>
                      <a:rPr lang="zh-CN" altLang="en-US" b="1" i="0">
                        <a:latin typeface="Cambria Math" panose="02040503050406030204" pitchFamily="18" charset="0"/>
                      </a:rPr>
                      <m:t>𝛆</m:t>
                    </m:r>
                  </m:oMath>
                </a14:m>
                <a:r>
                  <a:rPr lang="zh-CN" altLang="en-US" b="1" dirty="0"/>
                  <a:t>（其中</a:t>
                </a:r>
                <a14:m>
                  <m:oMath xmlns:m="http://schemas.openxmlformats.org/officeDocument/2006/math">
                    <m:r>
                      <a:rPr lang="zh-CN" altLang="en-US" b="1" i="0">
                        <a:latin typeface="Cambria Math" panose="02040503050406030204" pitchFamily="18" charset="0"/>
                      </a:rPr>
                      <m:t>𝛆</m:t>
                    </m:r>
                  </m:oMath>
                </a14:m>
                <a:r>
                  <a:rPr lang="zh-CN" altLang="en-US" b="1" dirty="0"/>
                  <a:t>表示误差）</a:t>
                </a:r>
                <a:endParaRPr lang="zh-CN" altLang="en-US" b="1" dirty="0"/>
              </a:p>
            </p:txBody>
          </p:sp>
        </mc:Choice>
        <mc:Fallback>
          <p:sp>
            <p:nvSpPr>
              <p:cNvPr id="28" name="文本框 27"/>
              <p:cNvSpPr txBox="1">
                <a:spLocks noRot="1" noChangeAspect="1" noMove="1" noResize="1" noEditPoints="1" noAdjustHandles="1" noChangeArrowheads="1" noChangeShapeType="1" noTextEdit="1"/>
              </p:cNvSpPr>
              <p:nvPr/>
            </p:nvSpPr>
            <p:spPr>
              <a:xfrm>
                <a:off x="661470" y="6155809"/>
                <a:ext cx="8735461" cy="369332"/>
              </a:xfrm>
              <a:prstGeom prst="rect">
                <a:avLst/>
              </a:prstGeom>
              <a:blipFill rotWithShape="1">
                <a:blip r:embed="rId8"/>
                <a:stretch>
                  <a:fillRect l="-5" t="-32" r="-136" b="140"/>
                </a:stretch>
              </a:blipFill>
            </p:spPr>
            <p:txBody>
              <a:bodyPr/>
              <a:lstStyle/>
              <a:p>
                <a:r>
                  <a:rPr lang="zh-CN" altLang="en-US">
                    <a:noFill/>
                  </a:rPr>
                  <a:t> </a:t>
                </a:r>
                <a:endParaRPr lang="zh-CN" altLang="en-US">
                  <a:noFill/>
                </a:endParaRPr>
              </a:p>
            </p:txBody>
          </p:sp>
        </mc:Fallback>
      </mc:AlternateContent>
      <p:sp>
        <p:nvSpPr>
          <p:cNvPr id="85" name="箭头: 右 84"/>
          <p:cNvSpPr/>
          <p:nvPr/>
        </p:nvSpPr>
        <p:spPr>
          <a:xfrm>
            <a:off x="9486710" y="6217113"/>
            <a:ext cx="355980" cy="24545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p>
        </p:txBody>
      </p:sp>
      <p:sp>
        <p:nvSpPr>
          <p:cNvPr id="82" name="文本框 81"/>
          <p:cNvSpPr txBox="1"/>
          <p:nvPr/>
        </p:nvSpPr>
        <p:spPr>
          <a:xfrm>
            <a:off x="10000733" y="6092944"/>
            <a:ext cx="1668545" cy="3693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dirty="0"/>
              <a:t>多元线性回归</a:t>
            </a:r>
            <a:endParaRPr lang="zh-CN" altLang="en-US" dirty="0"/>
          </a:p>
        </p:txBody>
      </p:sp>
      <p:sp>
        <p:nvSpPr>
          <p:cNvPr id="116" name="文本框 115"/>
          <p:cNvSpPr txBox="1"/>
          <p:nvPr/>
        </p:nvSpPr>
        <p:spPr>
          <a:xfrm>
            <a:off x="816858" y="6581071"/>
            <a:ext cx="4547374" cy="276999"/>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200" dirty="0">
                <a:latin typeface="楷体" panose="02010609060101010101" pitchFamily="49" charset="-122"/>
                <a:ea typeface="楷体" panose="02010609060101010101" pitchFamily="49" charset="-122"/>
              </a:rPr>
              <a:t>图文参考：</a:t>
            </a:r>
            <a:r>
              <a:rPr lang="en-US" altLang="zh-CN" sz="1200" dirty="0">
                <a:latin typeface="楷体" panose="02010609060101010101" pitchFamily="49" charset="-122"/>
                <a:ea typeface="楷体" panose="02010609060101010101" pitchFamily="49" charset="-122"/>
              </a:rPr>
              <a:t>https://www.bilibili.com/video/BV1gA411i7SR</a:t>
            </a:r>
            <a:endParaRPr lang="zh-CN" altLang="en-US" sz="1200" dirty="0">
              <a:latin typeface="楷体" panose="02010609060101010101" pitchFamily="49" charset="-122"/>
              <a:ea typeface="楷体" panose="02010609060101010101" pitchFamily="49" charset="-122"/>
            </a:endParaRPr>
          </a:p>
        </p:txBody>
      </p:sp>
    </p:spTree>
  </p:cSld>
  <p:clrMapOvr>
    <a:masterClrMapping/>
  </p:clrMapOvr>
  <mc:AlternateContent xmlns:mc="http://schemas.openxmlformats.org/markup-compatibility/2006">
    <mc:Choice xmlns:p14="http://schemas.microsoft.com/office/powerpoint/2010/main" Requires="p14">
      <p:transition spd="slow" p14:dur="1000" advTm="15000">
        <p:cover dir="d"/>
      </p:transition>
    </mc:Choice>
    <mc:Fallback>
      <p:transition spd="slow" advTm="15000">
        <p:cover dir="d"/>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5"/>
          <p:cNvSpPr/>
          <p:nvPr/>
        </p:nvSpPr>
        <p:spPr>
          <a:xfrm>
            <a:off x="492208" y="426058"/>
            <a:ext cx="324679" cy="324679"/>
          </a:xfrm>
          <a:prstGeom prst="ellipse">
            <a:avLst/>
          </a:prstGeom>
          <a:gradFill flip="none" rotWithShape="1">
            <a:gsLst>
              <a:gs pos="0">
                <a:schemeClr val="accent1"/>
              </a:gs>
              <a:gs pos="100000">
                <a:schemeClr val="accent2"/>
              </a:gs>
            </a:gsLst>
            <a:lin ang="10800000" scaled="1"/>
            <a:tileRect/>
          </a:gradFill>
          <a:ln>
            <a:noFill/>
          </a:ln>
          <a:effectLst>
            <a:outerShdw blurRad="762000" dist="254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360000" bIns="45720" numCol="1" spcCol="0" rtlCol="0" fromWordArt="0" anchor="ctr" anchorCtr="0" forceAA="0" compatLnSpc="1">
            <a:noAutofit/>
          </a:bodyPr>
          <a:p>
            <a:pPr algn="r" defTabSz="914400"/>
            <a:endParaRPr lang="zh-CN" altLang="en-US" sz="1400" b="1">
              <a:latin typeface="微软雅黑" panose="020B0503020204020204" charset="-122"/>
              <a:ea typeface="微软雅黑" panose="020B0503020204020204" charset="-122"/>
              <a:cs typeface="Open Sans" panose="020B0606030504020204" pitchFamily="34" charset="0"/>
              <a:sym typeface="微软雅黑" panose="020B0503020204020204" charset="-122"/>
            </a:endParaRPr>
          </a:p>
        </p:txBody>
      </p:sp>
      <p:sp>
        <p:nvSpPr>
          <p:cNvPr id="12" name="文本框 17"/>
          <p:cNvSpPr txBox="1"/>
          <p:nvPr/>
        </p:nvSpPr>
        <p:spPr>
          <a:xfrm>
            <a:off x="920115" y="381635"/>
            <a:ext cx="5474335" cy="460375"/>
          </a:xfrm>
          <a:prstGeom prst="rect">
            <a:avLst/>
          </a:prstGeom>
          <a:noFill/>
        </p:spPr>
        <p:txBody>
          <a:bodyPr wrap="square" rtlCol="0">
            <a:spAutoFit/>
          </a:bodyPr>
          <a:p>
            <a:pPr algn="just" fontAlgn="auto"/>
            <a:r>
              <a:rPr lang="en-US" sz="2400" spc="600" dirty="0">
                <a:solidFill>
                  <a:schemeClr val="tx1">
                    <a:lumMod val="75000"/>
                    <a:lumOff val="25000"/>
                  </a:schemeClr>
                </a:solidFill>
                <a:latin typeface="微软雅黑" panose="020B0503020204020204" charset="-122"/>
                <a:ea typeface="微软雅黑" panose="020B0503020204020204" charset="-122"/>
                <a:sym typeface="微软雅黑" panose="020B0503020204020204" charset="-122"/>
              </a:rPr>
              <a:t>2.1</a:t>
            </a:r>
            <a:r>
              <a:rPr lang="zh-CN" altLang="en-US" sz="2400" spc="600" dirty="0">
                <a:solidFill>
                  <a:schemeClr val="tx1">
                    <a:lumMod val="75000"/>
                    <a:lumOff val="25000"/>
                  </a:schemeClr>
                </a:solidFill>
                <a:latin typeface="微软雅黑" panose="020B0503020204020204" charset="-122"/>
                <a:ea typeface="微软雅黑" panose="020B0503020204020204" charset="-122"/>
                <a:sym typeface="微软雅黑" panose="020B0503020204020204" charset="-122"/>
              </a:rPr>
              <a:t>回归分析</a:t>
            </a:r>
            <a:endParaRPr lang="zh-CN" altLang="en-US" sz="2400" spc="600" dirty="0">
              <a:solidFill>
                <a:schemeClr val="tx1">
                  <a:lumMod val="75000"/>
                  <a:lumOff val="25000"/>
                </a:schemeClr>
              </a:solidFill>
              <a:latin typeface="微软雅黑" panose="020B0503020204020204" charset="-122"/>
              <a:ea typeface="微软雅黑" panose="020B0503020204020204" charset="-122"/>
              <a:sym typeface="微软雅黑" panose="020B0503020204020204" charset="-122"/>
            </a:endParaRPr>
          </a:p>
        </p:txBody>
      </p:sp>
      <p:sp>
        <p:nvSpPr>
          <p:cNvPr id="5" name="Rectangle 3"/>
          <p:cNvSpPr>
            <a:spLocks noChangeArrowheads="1"/>
          </p:cNvSpPr>
          <p:nvPr/>
        </p:nvSpPr>
        <p:spPr bwMode="auto">
          <a:xfrm>
            <a:off x="555625" y="1042670"/>
            <a:ext cx="10801350" cy="70675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eaLnBrk="0" fontAlgn="base" hangingPunct="0">
              <a:spcBef>
                <a:spcPct val="0"/>
              </a:spcBef>
              <a:spcAft>
                <a:spcPct val="0"/>
              </a:spcAft>
            </a:pPr>
            <a:r>
              <a:rPr kumimoji="0" lang="en-US" altLang="zh-CN" sz="2200" b="0" i="0" u="none" strike="noStrike" cap="none" normalizeH="0" baseline="0" dirty="0">
                <a:ln>
                  <a:noFill/>
                </a:ln>
                <a:solidFill>
                  <a:srgbClr val="4D4D4D"/>
                </a:solidFill>
                <a:effectLst/>
                <a:latin typeface="宋体" panose="02010600030101010101" pitchFamily="2" charset="-122"/>
                <a:ea typeface="宋体" panose="02010600030101010101" pitchFamily="2" charset="-122"/>
                <a:cs typeface="Arial" panose="020B0604020202020204" pitchFamily="34" charset="0"/>
              </a:rPr>
              <a:t>    </a:t>
            </a:r>
            <a:r>
              <a:rPr kumimoji="0" lang="zh-CN" altLang="zh-CN" b="0" i="0" u="none" strike="noStrike" cap="none" normalizeH="0" baseline="0" dirty="0">
                <a:ln>
                  <a:noFill/>
                </a:ln>
                <a:solidFill>
                  <a:srgbClr val="4D4D4D"/>
                </a:solidFill>
                <a:effectLst/>
                <a:latin typeface="微软雅黑" panose="020B0503020204020204" charset="-122"/>
                <a:ea typeface="微软雅黑" panose="020B0503020204020204" charset="-122"/>
                <a:cs typeface="微软雅黑" panose="020B0503020204020204" charset="-122"/>
              </a:rPr>
              <a:t>线性回归算法假设特征（</a:t>
            </a:r>
            <a:r>
              <a:rPr kumimoji="0" lang="en-US" altLang="zh-CN" b="0" i="0" u="none" strike="noStrike" cap="none" normalizeH="0" baseline="0" dirty="0">
                <a:ln>
                  <a:noFill/>
                </a:ln>
                <a:solidFill>
                  <a:srgbClr val="4D4D4D"/>
                </a:solidFill>
                <a:effectLst/>
                <a:latin typeface="微软雅黑" panose="020B0503020204020204" charset="-122"/>
                <a:ea typeface="微软雅黑" panose="020B0503020204020204" charset="-122"/>
                <a:cs typeface="微软雅黑" panose="020B0503020204020204" charset="-122"/>
              </a:rPr>
              <a:t>x</a:t>
            </a:r>
            <a:r>
              <a:rPr kumimoji="0" lang="zh-CN" altLang="en-US" b="0" i="0" u="none" strike="noStrike" cap="none" normalizeH="0" baseline="0" dirty="0">
                <a:ln>
                  <a:noFill/>
                </a:ln>
                <a:solidFill>
                  <a:srgbClr val="4D4D4D"/>
                </a:solidFill>
                <a:effectLst/>
                <a:latin typeface="微软雅黑" panose="020B0503020204020204" charset="-122"/>
                <a:ea typeface="微软雅黑" panose="020B0503020204020204" charset="-122"/>
                <a:cs typeface="微软雅黑" panose="020B0503020204020204" charset="-122"/>
              </a:rPr>
              <a:t>）和结果（</a:t>
            </a:r>
            <a:r>
              <a:rPr kumimoji="0" lang="en-US" altLang="zh-CN" b="0" i="0" u="none" strike="noStrike" cap="none" normalizeH="0" baseline="0" dirty="0">
                <a:ln>
                  <a:noFill/>
                </a:ln>
                <a:solidFill>
                  <a:srgbClr val="4D4D4D"/>
                </a:solidFill>
                <a:effectLst/>
                <a:latin typeface="微软雅黑" panose="020B0503020204020204" charset="-122"/>
                <a:ea typeface="微软雅黑" panose="020B0503020204020204" charset="-122"/>
                <a:cs typeface="微软雅黑" panose="020B0503020204020204" charset="-122"/>
              </a:rPr>
              <a:t>y</a:t>
            </a:r>
            <a:r>
              <a:rPr kumimoji="0" lang="zh-CN" altLang="en-US" b="0" i="0" u="none" strike="noStrike" cap="none" normalizeH="0" baseline="0" dirty="0">
                <a:ln>
                  <a:noFill/>
                </a:ln>
                <a:solidFill>
                  <a:srgbClr val="4D4D4D"/>
                </a:solidFill>
                <a:effectLst/>
                <a:latin typeface="微软雅黑" panose="020B0503020204020204" charset="-122"/>
                <a:ea typeface="微软雅黑" panose="020B0503020204020204" charset="-122"/>
                <a:cs typeface="微软雅黑" panose="020B0503020204020204" charset="-122"/>
              </a:rPr>
              <a:t>）满足线性关系。这就意味着可以将输入项分别乘以一些常量（</a:t>
            </a:r>
            <a:r>
              <a:rPr kumimoji="0" lang="en-US" altLang="zh-CN" b="0" i="0" u="none" strike="noStrike" cap="none" normalizeH="0" baseline="0" dirty="0">
                <a:ln>
                  <a:noFill/>
                </a:ln>
                <a:solidFill>
                  <a:srgbClr val="4D4D4D"/>
                </a:solidFill>
                <a:effectLst/>
                <a:latin typeface="微软雅黑" panose="020B0503020204020204" charset="-122"/>
                <a:ea typeface="微软雅黑" panose="020B0503020204020204" charset="-122"/>
                <a:cs typeface="微软雅黑" panose="020B0503020204020204" charset="-122"/>
              </a:rPr>
              <a:t>β</a:t>
            </a:r>
            <a:r>
              <a:rPr kumimoji="0" lang="zh-CN" altLang="en-US" b="0" i="0" u="none" strike="noStrike" cap="none" normalizeH="0" baseline="0" dirty="0">
                <a:ln>
                  <a:noFill/>
                </a:ln>
                <a:solidFill>
                  <a:srgbClr val="4D4D4D"/>
                </a:solidFill>
                <a:effectLst/>
                <a:latin typeface="微软雅黑" panose="020B0503020204020204" charset="-122"/>
                <a:ea typeface="微软雅黑" panose="020B0503020204020204" charset="-122"/>
                <a:cs typeface="微软雅黑" panose="020B0503020204020204" charset="-122"/>
              </a:rPr>
              <a:t>），再将结果加起来得到输出。简单来说，线性回归的目标是已知</a:t>
            </a:r>
            <a:r>
              <a:rPr kumimoji="0" lang="en-US" altLang="zh-CN" b="0" i="0" u="none" strike="noStrike" cap="none" normalizeH="0" baseline="0" dirty="0">
                <a:ln>
                  <a:noFill/>
                </a:ln>
                <a:solidFill>
                  <a:srgbClr val="4D4D4D"/>
                </a:solidFill>
                <a:effectLst/>
                <a:latin typeface="微软雅黑" panose="020B0503020204020204" charset="-122"/>
                <a:ea typeface="微软雅黑" panose="020B0503020204020204" charset="-122"/>
                <a:cs typeface="微软雅黑" panose="020B0503020204020204" charset="-122"/>
              </a:rPr>
              <a:t>x</a:t>
            </a:r>
            <a:r>
              <a:rPr kumimoji="0" lang="zh-CN" altLang="en-US" b="0" i="0" u="none" strike="noStrike" cap="none" normalizeH="0" baseline="0" dirty="0">
                <a:ln>
                  <a:noFill/>
                </a:ln>
                <a:solidFill>
                  <a:srgbClr val="4D4D4D"/>
                </a:solidFill>
                <a:effectLst/>
                <a:latin typeface="微软雅黑" panose="020B0503020204020204" charset="-122"/>
                <a:ea typeface="微软雅黑" panose="020B0503020204020204" charset="-122"/>
                <a:cs typeface="微软雅黑" panose="020B0503020204020204" charset="-122"/>
              </a:rPr>
              <a:t>和</a:t>
            </a:r>
            <a:r>
              <a:rPr kumimoji="0" lang="en-US" altLang="zh-CN" b="0" i="0" u="none" strike="noStrike" cap="none" normalizeH="0" baseline="0" dirty="0">
                <a:ln>
                  <a:noFill/>
                </a:ln>
                <a:solidFill>
                  <a:srgbClr val="4D4D4D"/>
                </a:solidFill>
                <a:effectLst/>
                <a:latin typeface="微软雅黑" panose="020B0503020204020204" charset="-122"/>
                <a:ea typeface="微软雅黑" panose="020B0503020204020204" charset="-122"/>
                <a:cs typeface="微软雅黑" panose="020B0503020204020204" charset="-122"/>
              </a:rPr>
              <a:t>y</a:t>
            </a:r>
            <a:r>
              <a:rPr kumimoji="0" lang="zh-CN" altLang="en-US" b="0" i="0" u="none" strike="noStrike" cap="none" normalizeH="0" baseline="0" dirty="0">
                <a:ln>
                  <a:noFill/>
                </a:ln>
                <a:solidFill>
                  <a:srgbClr val="4D4D4D"/>
                </a:solidFill>
                <a:effectLst/>
                <a:latin typeface="微软雅黑" panose="020B0503020204020204" charset="-122"/>
                <a:ea typeface="微软雅黑" panose="020B0503020204020204" charset="-122"/>
                <a:cs typeface="微软雅黑" panose="020B0503020204020204" charset="-122"/>
              </a:rPr>
              <a:t>的情况下，估计</a:t>
            </a:r>
            <a:r>
              <a:rPr kumimoji="0" lang="en-US" altLang="zh-CN" b="0" i="0" u="none" strike="noStrike" cap="none" normalizeH="0" baseline="0" dirty="0">
                <a:ln>
                  <a:noFill/>
                </a:ln>
                <a:solidFill>
                  <a:srgbClr val="4D4D4D"/>
                </a:solidFill>
                <a:effectLst/>
                <a:latin typeface="微软雅黑" panose="020B0503020204020204" charset="-122"/>
                <a:ea typeface="微软雅黑" panose="020B0503020204020204" charset="-122"/>
                <a:cs typeface="微软雅黑" panose="020B0503020204020204" charset="-122"/>
              </a:rPr>
              <a:t>β</a:t>
            </a:r>
            <a:r>
              <a:rPr kumimoji="0" lang="zh-CN" altLang="en-US" b="0" i="0" u="none" strike="noStrike" cap="none" normalizeH="0" baseline="0" dirty="0">
                <a:ln>
                  <a:noFill/>
                </a:ln>
                <a:solidFill>
                  <a:srgbClr val="4D4D4D"/>
                </a:solidFill>
                <a:effectLst/>
                <a:latin typeface="微软雅黑" panose="020B0503020204020204" charset="-122"/>
                <a:ea typeface="微软雅黑" panose="020B0503020204020204" charset="-122"/>
                <a:cs typeface="微软雅黑" panose="020B0503020204020204" charset="-122"/>
              </a:rPr>
              <a:t>的值。</a:t>
            </a:r>
            <a:endParaRPr kumimoji="0" lang="zh-CN" altLang="en-US" b="0" i="0" u="none" strike="noStrike" cap="none" normalizeH="0" baseline="0" dirty="0">
              <a:ln>
                <a:noFill/>
              </a:ln>
              <a:solidFill>
                <a:schemeClr val="tx1"/>
              </a:solidFill>
              <a:effectLst/>
              <a:latin typeface="微软雅黑" panose="020B0503020204020204" charset="-122"/>
              <a:ea typeface="微软雅黑" panose="020B0503020204020204" charset="-122"/>
              <a:cs typeface="微软雅黑" panose="020B0503020204020204" charset="-122"/>
            </a:endParaRPr>
          </a:p>
        </p:txBody>
      </p:sp>
      <p:pic>
        <p:nvPicPr>
          <p:cNvPr id="29" name="图片 28"/>
          <p:cNvPicPr/>
          <p:nvPr/>
        </p:nvPicPr>
        <p:blipFill>
          <a:blip r:embed="rId2">
            <a:extLst>
              <a:ext uri="{28A0092B-C50C-407E-A947-70E740481C1C}">
                <a14:useLocalDpi xmlns:a14="http://schemas.microsoft.com/office/drawing/2010/main" val="0"/>
              </a:ext>
            </a:extLst>
          </a:blip>
          <a:stretch>
            <a:fillRect/>
          </a:stretch>
        </p:blipFill>
        <p:spPr>
          <a:xfrm>
            <a:off x="655955" y="1995170"/>
            <a:ext cx="4366895" cy="1887220"/>
          </a:xfrm>
          <a:prstGeom prst="rect">
            <a:avLst/>
          </a:prstGeom>
        </p:spPr>
      </p:pic>
      <p:graphicFrame>
        <p:nvGraphicFramePr>
          <p:cNvPr id="31" name="图表 30"/>
          <p:cNvGraphicFramePr/>
          <p:nvPr/>
        </p:nvGraphicFramePr>
        <p:xfrm>
          <a:off x="5980430" y="2964815"/>
          <a:ext cx="5753735" cy="2625725"/>
        </p:xfrm>
        <a:graphic>
          <a:graphicData uri="http://schemas.openxmlformats.org/drawingml/2006/chart">
            <c:chart xmlns:c="http://schemas.openxmlformats.org/drawingml/2006/chart" xmlns:r="http://schemas.openxmlformats.org/officeDocument/2006/relationships" r:id="rId1"/>
          </a:graphicData>
        </a:graphic>
      </p:graphicFrame>
      <p:sp>
        <p:nvSpPr>
          <p:cNvPr id="32" name="文本框 31"/>
          <p:cNvSpPr txBox="1"/>
          <p:nvPr/>
        </p:nvSpPr>
        <p:spPr>
          <a:xfrm>
            <a:off x="5133975" y="4526915"/>
            <a:ext cx="1393190" cy="52197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400" dirty="0"/>
              <a:t>预测样本</a:t>
            </a:r>
            <a:endParaRPr lang="en-US" altLang="zh-CN" sz="1400" dirty="0"/>
          </a:p>
          <a:p>
            <a:r>
              <a:rPr lang="zh-CN" altLang="en-US" sz="1400" dirty="0"/>
              <a:t>已知样本</a:t>
            </a:r>
            <a:endParaRPr lang="en-US" altLang="zh-CN" sz="1400" dirty="0"/>
          </a:p>
        </p:txBody>
      </p:sp>
      <p:sp>
        <p:nvSpPr>
          <p:cNvPr id="35" name="椭圆 34"/>
          <p:cNvSpPr/>
          <p:nvPr/>
        </p:nvSpPr>
        <p:spPr>
          <a:xfrm>
            <a:off x="5022215" y="4648835"/>
            <a:ext cx="103505" cy="106045"/>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36" name="椭圆 35"/>
          <p:cNvSpPr/>
          <p:nvPr/>
        </p:nvSpPr>
        <p:spPr>
          <a:xfrm>
            <a:off x="5022215" y="4865370"/>
            <a:ext cx="103505" cy="106045"/>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37" name="文本框 36"/>
          <p:cNvSpPr txBox="1"/>
          <p:nvPr/>
        </p:nvSpPr>
        <p:spPr>
          <a:xfrm>
            <a:off x="1135380" y="3837305"/>
            <a:ext cx="3839845" cy="175323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b="1" dirty="0">
                <a:latin typeface="微软雅黑" panose="020B0503020204020204" charset="-122"/>
                <a:ea typeface="微软雅黑" panose="020B0503020204020204" charset="-122"/>
              </a:rPr>
              <a:t>线性回归有以下五个基本假定：</a:t>
            </a:r>
            <a:endParaRPr lang="en-US" altLang="zh-CN" b="1" dirty="0">
              <a:latin typeface="微软雅黑" panose="020B0503020204020204" charset="-122"/>
              <a:ea typeface="微软雅黑" panose="020B0503020204020204" charset="-122"/>
            </a:endParaRPr>
          </a:p>
          <a:p>
            <a:pPr marL="342900" indent="-342900">
              <a:buFont typeface="Arial" panose="020B0604020202020204" pitchFamily="34" charset="0"/>
              <a:buChar char="•"/>
            </a:pPr>
            <a:r>
              <a:rPr lang="zh-CN" altLang="zh-CN" dirty="0">
                <a:latin typeface="微软雅黑" panose="020B0503020204020204" charset="-122"/>
                <a:ea typeface="微软雅黑" panose="020B0503020204020204" charset="-122"/>
              </a:rPr>
              <a:t>线性假定</a:t>
            </a:r>
            <a:endParaRPr lang="en-US" altLang="zh-CN" dirty="0">
              <a:latin typeface="微软雅黑" panose="020B0503020204020204" charset="-122"/>
              <a:ea typeface="微软雅黑" panose="020B0503020204020204" charset="-122"/>
            </a:endParaRPr>
          </a:p>
          <a:p>
            <a:pPr marL="342900" indent="-342900">
              <a:buFont typeface="Arial" panose="020B0604020202020204" pitchFamily="34" charset="0"/>
              <a:buChar char="•"/>
            </a:pPr>
            <a:r>
              <a:rPr lang="zh-CN" altLang="zh-CN" dirty="0">
                <a:latin typeface="微软雅黑" panose="020B0503020204020204" charset="-122"/>
                <a:ea typeface="微软雅黑" panose="020B0503020204020204" charset="-122"/>
              </a:rPr>
              <a:t>非共线性假定</a:t>
            </a:r>
            <a:endParaRPr lang="en-US" altLang="zh-CN" dirty="0">
              <a:latin typeface="微软雅黑" panose="020B0503020204020204" charset="-122"/>
              <a:ea typeface="微软雅黑" panose="020B0503020204020204" charset="-122"/>
            </a:endParaRPr>
          </a:p>
          <a:p>
            <a:pPr marL="342900" indent="-342900">
              <a:buFont typeface="Arial" panose="020B0604020202020204" pitchFamily="34" charset="0"/>
              <a:buChar char="•"/>
            </a:pPr>
            <a:r>
              <a:rPr lang="zh-CN" altLang="zh-CN" dirty="0">
                <a:latin typeface="微软雅黑" panose="020B0503020204020204" charset="-122"/>
                <a:ea typeface="微软雅黑" panose="020B0503020204020204" charset="-122"/>
              </a:rPr>
              <a:t>正交假定</a:t>
            </a:r>
            <a:endParaRPr lang="en-US" altLang="zh-CN" dirty="0">
              <a:latin typeface="微软雅黑" panose="020B0503020204020204" charset="-122"/>
              <a:ea typeface="微软雅黑" panose="020B0503020204020204" charset="-122"/>
            </a:endParaRPr>
          </a:p>
          <a:p>
            <a:pPr marL="342900" indent="-342900">
              <a:buFont typeface="Arial" panose="020B0604020202020204" pitchFamily="34" charset="0"/>
              <a:buChar char="•"/>
            </a:pPr>
            <a:r>
              <a:rPr lang="zh-CN" altLang="zh-CN" dirty="0">
                <a:latin typeface="微软雅黑" panose="020B0503020204020204" charset="-122"/>
                <a:ea typeface="微软雅黑" panose="020B0503020204020204" charset="-122"/>
              </a:rPr>
              <a:t>独立同分布假定</a:t>
            </a:r>
            <a:endParaRPr lang="en-US" altLang="zh-CN" dirty="0">
              <a:latin typeface="微软雅黑" panose="020B0503020204020204" charset="-122"/>
              <a:ea typeface="微软雅黑" panose="020B0503020204020204" charset="-122"/>
            </a:endParaRPr>
          </a:p>
          <a:p>
            <a:pPr marL="342900" indent="-342900">
              <a:buFont typeface="Arial" panose="020B0604020202020204" pitchFamily="34" charset="0"/>
              <a:buChar char="•"/>
            </a:pPr>
            <a:r>
              <a:rPr lang="zh-CN" altLang="zh-CN" dirty="0">
                <a:latin typeface="微软雅黑" panose="020B0503020204020204" charset="-122"/>
                <a:ea typeface="微软雅黑" panose="020B0503020204020204" charset="-122"/>
              </a:rPr>
              <a:t>正态分布假定</a:t>
            </a:r>
            <a:endParaRPr lang="zh-CN" altLang="zh-CN" dirty="0">
              <a:latin typeface="微软雅黑" panose="020B0503020204020204" charset="-122"/>
              <a:ea typeface="微软雅黑" panose="020B0503020204020204" charset="-122"/>
            </a:endParaRPr>
          </a:p>
        </p:txBody>
      </p:sp>
      <p:sp>
        <p:nvSpPr>
          <p:cNvPr id="38" name="文本框 37"/>
          <p:cNvSpPr txBox="1"/>
          <p:nvPr/>
        </p:nvSpPr>
        <p:spPr>
          <a:xfrm>
            <a:off x="5980430" y="2176145"/>
            <a:ext cx="5376545" cy="92202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dirty="0">
                <a:solidFill>
                  <a:srgbClr val="4D4D4D"/>
                </a:solidFill>
                <a:latin typeface="微软雅黑" panose="020B0503020204020204" charset="-122"/>
                <a:ea typeface="微软雅黑" panose="020B0503020204020204" charset="-122"/>
                <a:cs typeface="Arial" panose="020B0604020202020204" pitchFamily="34" charset="0"/>
              </a:rPr>
              <a:t>如下图所示，我们用一条直线拟合已知样本的分布状况，并以此作为预测新样本分布状况的模型。这就是线性回归的基本逻辑。</a:t>
            </a:r>
            <a:endParaRPr lang="zh-CN" altLang="en-US" dirty="0">
              <a:solidFill>
                <a:srgbClr val="4D4D4D"/>
              </a:solidFill>
              <a:latin typeface="微软雅黑" panose="020B0503020204020204" charset="-122"/>
              <a:ea typeface="微软雅黑" panose="020B0503020204020204" charset="-122"/>
              <a:cs typeface="Arial" panose="020B0604020202020204" pitchFamily="34" charset="0"/>
            </a:endParaRPr>
          </a:p>
        </p:txBody>
      </p:sp>
      <p:sp>
        <p:nvSpPr>
          <p:cNvPr id="40" name="矩形 39"/>
          <p:cNvSpPr/>
          <p:nvPr/>
        </p:nvSpPr>
        <p:spPr>
          <a:xfrm>
            <a:off x="1135380" y="5590540"/>
            <a:ext cx="9594850" cy="1198880"/>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b="1" dirty="0">
                <a:latin typeface="微软雅黑" panose="020B0503020204020204" charset="-122"/>
                <a:ea typeface="微软雅黑" panose="020B0503020204020204" charset="-122"/>
                <a:cs typeface="微软雅黑" panose="020B0503020204020204" charset="-122"/>
              </a:rPr>
              <a:t>线性回归的问题</a:t>
            </a:r>
            <a:endParaRPr lang="en-US" altLang="zh-CN" b="1" dirty="0">
              <a:latin typeface="微软雅黑" panose="020B0503020204020204" charset="-122"/>
              <a:ea typeface="微软雅黑" panose="020B0503020204020204" charset="-122"/>
              <a:cs typeface="微软雅黑" panose="020B0503020204020204" charset="-122"/>
            </a:endParaRPr>
          </a:p>
          <a:p>
            <a:r>
              <a:rPr lang="zh-CN" altLang="zh-CN" dirty="0">
                <a:latin typeface="微软雅黑" panose="020B0503020204020204" charset="-122"/>
                <a:ea typeface="微软雅黑" panose="020B0503020204020204" charset="-122"/>
                <a:cs typeface="微软雅黑" panose="020B0503020204020204" charset="-122"/>
              </a:rPr>
              <a:t>（</a:t>
            </a:r>
            <a:r>
              <a:rPr lang="en-US" altLang="zh-CN" dirty="0">
                <a:latin typeface="微软雅黑" panose="020B0503020204020204" charset="-122"/>
                <a:ea typeface="微软雅黑" panose="020B0503020204020204" charset="-122"/>
                <a:cs typeface="微软雅黑" panose="020B0503020204020204" charset="-122"/>
              </a:rPr>
              <a:t>1</a:t>
            </a:r>
            <a:r>
              <a:rPr lang="zh-CN" altLang="zh-CN" dirty="0">
                <a:latin typeface="微软雅黑" panose="020B0503020204020204" charset="-122"/>
                <a:ea typeface="微软雅黑" panose="020B0503020204020204" charset="-122"/>
                <a:cs typeface="微软雅黑" panose="020B0503020204020204" charset="-122"/>
              </a:rPr>
              <a:t>）现实生活中的函数关系很少是线性的，线性回归的基本假定很难全部满足。</a:t>
            </a:r>
            <a:endParaRPr lang="zh-CN" altLang="zh-CN" dirty="0">
              <a:latin typeface="微软雅黑" panose="020B0503020204020204" charset="-122"/>
              <a:ea typeface="微软雅黑" panose="020B0503020204020204" charset="-122"/>
              <a:cs typeface="微软雅黑" panose="020B0503020204020204" charset="-122"/>
            </a:endParaRPr>
          </a:p>
          <a:p>
            <a:r>
              <a:rPr lang="zh-CN" altLang="zh-CN" dirty="0">
                <a:latin typeface="微软雅黑" panose="020B0503020204020204" charset="-122"/>
                <a:ea typeface="微软雅黑" panose="020B0503020204020204" charset="-122"/>
                <a:cs typeface="微软雅黑" panose="020B0503020204020204" charset="-122"/>
              </a:rPr>
              <a:t>（</a:t>
            </a:r>
            <a:r>
              <a:rPr lang="en-US" altLang="zh-CN" dirty="0">
                <a:latin typeface="微软雅黑" panose="020B0503020204020204" charset="-122"/>
                <a:ea typeface="微软雅黑" panose="020B0503020204020204" charset="-122"/>
                <a:cs typeface="微软雅黑" panose="020B0503020204020204" charset="-122"/>
              </a:rPr>
              <a:t>2</a:t>
            </a:r>
            <a:r>
              <a:rPr lang="zh-CN" altLang="zh-CN" dirty="0">
                <a:latin typeface="微软雅黑" panose="020B0503020204020204" charset="-122"/>
                <a:ea typeface="微软雅黑" panose="020B0503020204020204" charset="-122"/>
                <a:cs typeface="微软雅黑" panose="020B0503020204020204" charset="-122"/>
              </a:rPr>
              <a:t>）不能处理高维数据（变量个数远远大于样本量的数据）</a:t>
            </a:r>
            <a:endParaRPr lang="zh-CN" altLang="zh-CN" dirty="0">
              <a:latin typeface="微软雅黑" panose="020B0503020204020204" charset="-122"/>
              <a:ea typeface="微软雅黑" panose="020B0503020204020204" charset="-122"/>
              <a:cs typeface="微软雅黑" panose="020B0503020204020204" charset="-122"/>
            </a:endParaRPr>
          </a:p>
          <a:p>
            <a:r>
              <a:rPr lang="zh-CN" altLang="zh-CN" dirty="0">
                <a:latin typeface="微软雅黑" panose="020B0503020204020204" charset="-122"/>
                <a:ea typeface="微软雅黑" panose="020B0503020204020204" charset="-122"/>
                <a:cs typeface="微软雅黑" panose="020B0503020204020204" charset="-122"/>
              </a:rPr>
              <a:t>—</a:t>
            </a:r>
            <a:r>
              <a:rPr lang="en-US" altLang="zh-CN" dirty="0">
                <a:latin typeface="微软雅黑" panose="020B0503020204020204" charset="-122"/>
                <a:ea typeface="微软雅黑" panose="020B0503020204020204" charset="-122"/>
                <a:cs typeface="微软雅黑" panose="020B0503020204020204" charset="-122"/>
              </a:rPr>
              <a:t>&gt; </a:t>
            </a:r>
            <a:r>
              <a:rPr lang="zh-CN" altLang="en-US" dirty="0">
                <a:latin typeface="微软雅黑" panose="020B0503020204020204" charset="-122"/>
                <a:ea typeface="微软雅黑" panose="020B0503020204020204" charset="-122"/>
                <a:cs typeface="微软雅黑" panose="020B0503020204020204" charset="-122"/>
              </a:rPr>
              <a:t>一种</a:t>
            </a:r>
            <a:r>
              <a:rPr lang="zh-CN" altLang="zh-CN" dirty="0">
                <a:latin typeface="微软雅黑" panose="020B0503020204020204" charset="-122"/>
                <a:ea typeface="微软雅黑" panose="020B0503020204020204" charset="-122"/>
                <a:cs typeface="微软雅黑" panose="020B0503020204020204" charset="-122"/>
              </a:rPr>
              <a:t>解决方法：</a:t>
            </a:r>
            <a:r>
              <a:rPr lang="en-US" altLang="zh-CN" dirty="0">
                <a:latin typeface="微软雅黑" panose="020B0503020204020204" charset="-122"/>
                <a:ea typeface="微软雅黑" panose="020B0503020204020204" charset="-122"/>
                <a:cs typeface="微软雅黑" panose="020B0503020204020204" charset="-122"/>
              </a:rPr>
              <a:t>Lasso</a:t>
            </a:r>
            <a:endParaRPr lang="zh-CN" altLang="en-US" dirty="0">
              <a:latin typeface="微软雅黑" panose="020B0503020204020204" charset="-122"/>
              <a:ea typeface="微软雅黑" panose="020B0503020204020204" charset="-122"/>
              <a:cs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slow" p14:dur="1000" advTm="15000">
        <p:cover dir="d"/>
      </p:transition>
    </mc:Choice>
    <mc:Fallback>
      <p:transition spd="slow" advTm="15000">
        <p:cover dir="d"/>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5"/>
          <p:cNvSpPr/>
          <p:nvPr/>
        </p:nvSpPr>
        <p:spPr>
          <a:xfrm>
            <a:off x="492208" y="426058"/>
            <a:ext cx="324679" cy="324679"/>
          </a:xfrm>
          <a:prstGeom prst="ellipse">
            <a:avLst/>
          </a:prstGeom>
          <a:gradFill flip="none" rotWithShape="1">
            <a:gsLst>
              <a:gs pos="0">
                <a:schemeClr val="accent1"/>
              </a:gs>
              <a:gs pos="100000">
                <a:schemeClr val="accent2"/>
              </a:gs>
            </a:gsLst>
            <a:lin ang="10800000" scaled="1"/>
            <a:tileRect/>
          </a:gradFill>
          <a:ln>
            <a:noFill/>
          </a:ln>
          <a:effectLst>
            <a:outerShdw blurRad="762000" dist="254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360000" bIns="45720" numCol="1" spcCol="0" rtlCol="0" fromWordArt="0" anchor="ctr" anchorCtr="0" forceAA="0" compatLnSpc="1">
            <a:noAutofit/>
          </a:bodyPr>
          <a:p>
            <a:pPr algn="r" defTabSz="914400"/>
            <a:endParaRPr lang="zh-CN" altLang="en-US" sz="1400" b="1">
              <a:latin typeface="微软雅黑" panose="020B0503020204020204" charset="-122"/>
              <a:ea typeface="微软雅黑" panose="020B0503020204020204" charset="-122"/>
              <a:cs typeface="Open Sans" panose="020B0606030504020204" pitchFamily="34" charset="0"/>
              <a:sym typeface="微软雅黑" panose="020B0503020204020204" charset="-122"/>
            </a:endParaRPr>
          </a:p>
        </p:txBody>
      </p:sp>
      <p:sp>
        <p:nvSpPr>
          <p:cNvPr id="12" name="文本框 17"/>
          <p:cNvSpPr txBox="1"/>
          <p:nvPr/>
        </p:nvSpPr>
        <p:spPr>
          <a:xfrm>
            <a:off x="920115" y="381635"/>
            <a:ext cx="5474335" cy="460375"/>
          </a:xfrm>
          <a:prstGeom prst="rect">
            <a:avLst/>
          </a:prstGeom>
          <a:noFill/>
        </p:spPr>
        <p:txBody>
          <a:bodyPr wrap="square" rtlCol="0">
            <a:spAutoFit/>
          </a:bodyPr>
          <a:p>
            <a:pPr algn="just" fontAlgn="auto"/>
            <a:r>
              <a:rPr lang="en-US" sz="2400" spc="600" dirty="0">
                <a:solidFill>
                  <a:schemeClr val="tx1">
                    <a:lumMod val="75000"/>
                    <a:lumOff val="25000"/>
                  </a:schemeClr>
                </a:solidFill>
                <a:latin typeface="微软雅黑" panose="020B0503020204020204" charset="-122"/>
                <a:ea typeface="微软雅黑" panose="020B0503020204020204" charset="-122"/>
                <a:sym typeface="微软雅黑" panose="020B0503020204020204" charset="-122"/>
              </a:rPr>
              <a:t>2.1</a:t>
            </a:r>
            <a:r>
              <a:rPr lang="zh-CN" altLang="en-US" sz="2400" spc="600" dirty="0">
                <a:solidFill>
                  <a:schemeClr val="tx1">
                    <a:lumMod val="75000"/>
                    <a:lumOff val="25000"/>
                  </a:schemeClr>
                </a:solidFill>
                <a:latin typeface="微软雅黑" panose="020B0503020204020204" charset="-122"/>
                <a:ea typeface="微软雅黑" panose="020B0503020204020204" charset="-122"/>
                <a:sym typeface="微软雅黑" panose="020B0503020204020204" charset="-122"/>
              </a:rPr>
              <a:t>回归分析</a:t>
            </a:r>
            <a:endParaRPr lang="zh-CN" altLang="en-US" sz="2400" spc="600" dirty="0">
              <a:solidFill>
                <a:schemeClr val="tx1">
                  <a:lumMod val="75000"/>
                  <a:lumOff val="25000"/>
                </a:schemeClr>
              </a:solidFill>
              <a:latin typeface="微软雅黑" panose="020B0503020204020204" charset="-122"/>
              <a:ea typeface="微软雅黑" panose="020B0503020204020204" charset="-122"/>
              <a:sym typeface="微软雅黑" panose="020B0503020204020204" charset="-122"/>
            </a:endParaRPr>
          </a:p>
        </p:txBody>
      </p:sp>
      <p:sp>
        <p:nvSpPr>
          <p:cNvPr id="2" name="标题 1"/>
          <p:cNvSpPr>
            <a:spLocks noGrp="1"/>
          </p:cNvSpPr>
          <p:nvPr/>
        </p:nvSpPr>
        <p:spPr>
          <a:xfrm>
            <a:off x="816610" y="1071245"/>
            <a:ext cx="3545205" cy="62103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zh-CN" sz="2400" dirty="0">
                <a:latin typeface="微软雅黑" panose="020B0503020204020204" charset="-122"/>
                <a:ea typeface="微软雅黑" panose="020B0503020204020204" charset="-122"/>
              </a:rPr>
              <a:t>新的回归方法的引入</a:t>
            </a:r>
            <a:endParaRPr lang="zh-CN" altLang="zh-CN" sz="2400" dirty="0">
              <a:latin typeface="微软雅黑" panose="020B0503020204020204" charset="-122"/>
              <a:ea typeface="微软雅黑" panose="020B0503020204020204" charset="-122"/>
            </a:endParaRPr>
          </a:p>
        </p:txBody>
      </p:sp>
      <p:sp>
        <p:nvSpPr>
          <p:cNvPr id="23" name="椭圆 22"/>
          <p:cNvSpPr/>
          <p:nvPr/>
        </p:nvSpPr>
        <p:spPr>
          <a:xfrm>
            <a:off x="9298550" y="5101386"/>
            <a:ext cx="97323" cy="100896"/>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zh-CN" altLang="en-US"/>
          </a:p>
        </p:txBody>
      </p:sp>
      <mc:AlternateContent xmlns:mc="http://schemas.openxmlformats.org/markup-compatibility/2006">
        <mc:Choice xmlns:a14="http://schemas.microsoft.com/office/drawing/2010/main" Requires="a14">
          <p:sp>
            <p:nvSpPr>
              <p:cNvPr id="3" name="内容占位符 2"/>
              <p:cNvSpPr>
                <a:spLocks noGrp="1"/>
              </p:cNvSpPr>
              <p:nvPr/>
            </p:nvSpPr>
            <p:spPr>
              <a:xfrm>
                <a:off x="816696" y="1692138"/>
                <a:ext cx="10515600" cy="220904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zh-CN" sz="1800" dirty="0">
                    <a:latin typeface="微软雅黑" panose="020B0503020204020204" charset="-122"/>
                    <a:ea typeface="微软雅黑" panose="020B0503020204020204" charset="-122"/>
                    <a:cs typeface="微软雅黑" panose="020B0503020204020204" charset="-122"/>
                  </a:rPr>
                  <a:t>岭回归与</a:t>
                </a:r>
                <a:r>
                  <a:rPr lang="en-US" altLang="zh-CN" sz="1800" dirty="0">
                    <a:latin typeface="微软雅黑" panose="020B0503020204020204" charset="-122"/>
                    <a:ea typeface="微软雅黑" panose="020B0503020204020204" charset="-122"/>
                    <a:cs typeface="微软雅黑" panose="020B0503020204020204" charset="-122"/>
                  </a:rPr>
                  <a:t>Lasso</a:t>
                </a:r>
                <a:r>
                  <a:rPr lang="zh-CN" altLang="zh-CN" sz="1800" dirty="0">
                    <a:latin typeface="微软雅黑" panose="020B0503020204020204" charset="-122"/>
                    <a:ea typeface="微软雅黑" panose="020B0503020204020204" charset="-122"/>
                    <a:cs typeface="微软雅黑" panose="020B0503020204020204" charset="-122"/>
                  </a:rPr>
                  <a:t>回归的出现是为了解决线性回归出现的</a:t>
                </a:r>
                <a:r>
                  <a:rPr lang="zh-CN" altLang="zh-CN" sz="1800" b="1" dirty="0">
                    <a:latin typeface="微软雅黑" panose="020B0503020204020204" charset="-122"/>
                    <a:ea typeface="微软雅黑" panose="020B0503020204020204" charset="-122"/>
                    <a:cs typeface="微软雅黑" panose="020B0503020204020204" charset="-122"/>
                  </a:rPr>
                  <a:t>过拟合</a:t>
                </a:r>
                <a:r>
                  <a:rPr lang="zh-CN" altLang="zh-CN" sz="1800" dirty="0">
                    <a:latin typeface="微软雅黑" panose="020B0503020204020204" charset="-122"/>
                    <a:ea typeface="微软雅黑" panose="020B0503020204020204" charset="-122"/>
                    <a:cs typeface="微软雅黑" panose="020B0503020204020204" charset="-122"/>
                  </a:rPr>
                  <a:t>问题，</a:t>
                </a:r>
                <a:r>
                  <a:rPr lang="zh-CN" altLang="en-US" sz="1800" dirty="0">
                    <a:latin typeface="微软雅黑" panose="020B0503020204020204" charset="-122"/>
                    <a:ea typeface="微软雅黑" panose="020B0503020204020204" charset="-122"/>
                    <a:cs typeface="微软雅黑" panose="020B0503020204020204" charset="-122"/>
                  </a:rPr>
                  <a:t>并</a:t>
                </a:r>
                <a:r>
                  <a:rPr lang="zh-CN" altLang="zh-CN" sz="1800" dirty="0">
                    <a:latin typeface="微软雅黑" panose="020B0503020204020204" charset="-122"/>
                    <a:ea typeface="微软雅黑" panose="020B0503020204020204" charset="-122"/>
                    <a:cs typeface="微软雅黑" panose="020B0503020204020204" charset="-122"/>
                  </a:rPr>
                  <a:t>通过在损失函数中</a:t>
                </a:r>
                <a:r>
                  <a:rPr lang="zh-CN" altLang="zh-CN" sz="1800" u="sng" dirty="0">
                    <a:latin typeface="微软雅黑" panose="020B0503020204020204" charset="-122"/>
                    <a:ea typeface="微软雅黑" panose="020B0503020204020204" charset="-122"/>
                    <a:cs typeface="微软雅黑" panose="020B0503020204020204" charset="-122"/>
                  </a:rPr>
                  <a:t>引入</a:t>
                </a:r>
                <a:r>
                  <a:rPr lang="zh-CN" altLang="zh-CN" sz="1800" b="1" u="sng" dirty="0">
                    <a:latin typeface="微软雅黑" panose="020B0503020204020204" charset="-122"/>
                    <a:ea typeface="微软雅黑" panose="020B0503020204020204" charset="-122"/>
                    <a:cs typeface="微软雅黑" panose="020B0503020204020204" charset="-122"/>
                  </a:rPr>
                  <a:t>正则化</a:t>
                </a:r>
                <a:r>
                  <a:rPr lang="zh-CN" altLang="zh-CN" sz="1800" u="sng" dirty="0">
                    <a:latin typeface="微软雅黑" panose="020B0503020204020204" charset="-122"/>
                    <a:ea typeface="微软雅黑" panose="020B0503020204020204" charset="-122"/>
                    <a:cs typeface="微软雅黑" panose="020B0503020204020204" charset="-122"/>
                  </a:rPr>
                  <a:t>项</a:t>
                </a:r>
                <a:r>
                  <a:rPr lang="zh-CN" altLang="zh-CN" sz="1800" dirty="0">
                    <a:latin typeface="微软雅黑" panose="020B0503020204020204" charset="-122"/>
                    <a:ea typeface="微软雅黑" panose="020B0503020204020204" charset="-122"/>
                    <a:cs typeface="微软雅黑" panose="020B0503020204020204" charset="-122"/>
                  </a:rPr>
                  <a:t>来</a:t>
                </a:r>
                <a:r>
                  <a:rPr lang="zh-CN" altLang="en-US" sz="1800" dirty="0">
                    <a:latin typeface="微软雅黑" panose="020B0503020204020204" charset="-122"/>
                    <a:ea typeface="微软雅黑" panose="020B0503020204020204" charset="-122"/>
                    <a:cs typeface="微软雅黑" panose="020B0503020204020204" charset="-122"/>
                  </a:rPr>
                  <a:t>实现</a:t>
                </a:r>
                <a:r>
                  <a:rPr lang="zh-CN" altLang="zh-CN" sz="1800" dirty="0">
                    <a:latin typeface="微软雅黑" panose="020B0503020204020204" charset="-122"/>
                    <a:ea typeface="微软雅黑" panose="020B0503020204020204" charset="-122"/>
                    <a:cs typeface="微软雅黑" panose="020B0503020204020204" charset="-122"/>
                  </a:rPr>
                  <a:t>目的</a:t>
                </a:r>
                <a:r>
                  <a:rPr lang="zh-CN" altLang="en-US" sz="1800" dirty="0">
                    <a:latin typeface="微软雅黑" panose="020B0503020204020204" charset="-122"/>
                    <a:ea typeface="微软雅黑" panose="020B0503020204020204" charset="-122"/>
                    <a:cs typeface="微软雅黑" panose="020B0503020204020204" charset="-122"/>
                  </a:rPr>
                  <a:t>的</a:t>
                </a:r>
                <a:r>
                  <a:rPr lang="zh-CN" altLang="zh-CN" sz="1800" dirty="0">
                    <a:latin typeface="微软雅黑" panose="020B0503020204020204" charset="-122"/>
                    <a:ea typeface="微软雅黑" panose="020B0503020204020204" charset="-122"/>
                    <a:cs typeface="微软雅黑" panose="020B0503020204020204" charset="-122"/>
                  </a:rPr>
                  <a:t>。</a:t>
                </a:r>
                <a:endParaRPr lang="en-US" altLang="zh-CN" sz="1800" dirty="0">
                  <a:latin typeface="微软雅黑" panose="020B0503020204020204" charset="-122"/>
                  <a:ea typeface="微软雅黑" panose="020B0503020204020204" charset="-122"/>
                  <a:cs typeface="微软雅黑" panose="020B0503020204020204" charset="-122"/>
                </a:endParaRPr>
              </a:p>
              <a:p>
                <a:pPr marL="342900" indent="-342900" algn="just"/>
                <a:r>
                  <a:rPr lang="zh-CN" altLang="zh-CN" sz="1800" b="1" dirty="0">
                    <a:latin typeface="微软雅黑" panose="020B0503020204020204" charset="-122"/>
                    <a:ea typeface="微软雅黑" panose="020B0503020204020204" charset="-122"/>
                    <a:cs typeface="微软雅黑" panose="020B0503020204020204" charset="-122"/>
                  </a:rPr>
                  <a:t>正则化</a:t>
                </a:r>
                <a:r>
                  <a:rPr lang="zh-CN" altLang="zh-CN" sz="1800" dirty="0">
                    <a:latin typeface="微软雅黑" panose="020B0503020204020204" charset="-122"/>
                    <a:ea typeface="微软雅黑" panose="020B0503020204020204" charset="-122"/>
                    <a:cs typeface="微软雅黑" panose="020B0503020204020204" charset="-122"/>
                  </a:rPr>
                  <a:t>（</a:t>
                </a:r>
                <a:r>
                  <a:rPr lang="en-US" altLang="zh-CN" sz="1800" dirty="0">
                    <a:latin typeface="微软雅黑" panose="020B0503020204020204" charset="-122"/>
                    <a:ea typeface="微软雅黑" panose="020B0503020204020204" charset="-122"/>
                    <a:cs typeface="微软雅黑" panose="020B0503020204020204" charset="-122"/>
                  </a:rPr>
                  <a:t>regulation</a:t>
                </a:r>
                <a:r>
                  <a:rPr lang="zh-CN" altLang="zh-CN" sz="1800" dirty="0">
                    <a:latin typeface="微软雅黑" panose="020B0503020204020204" charset="-122"/>
                    <a:ea typeface="微软雅黑" panose="020B0503020204020204" charset="-122"/>
                    <a:cs typeface="微软雅黑" panose="020B0503020204020204" charset="-122"/>
                  </a:rPr>
                  <a:t>）的简单理解：</a:t>
                </a:r>
                <a:endParaRPr lang="zh-CN" altLang="zh-CN" sz="1800" dirty="0">
                  <a:latin typeface="微软雅黑" panose="020B0503020204020204" charset="-122"/>
                  <a:ea typeface="微软雅黑" panose="020B0503020204020204" charset="-122"/>
                  <a:cs typeface="微软雅黑" panose="020B0503020204020204" charset="-122"/>
                </a:endParaRPr>
              </a:p>
              <a:p>
                <a:pPr marL="0" indent="0" algn="just">
                  <a:spcAft>
                    <a:spcPts val="0"/>
                  </a:spcAft>
                  <a:buNone/>
                </a:pPr>
                <a:r>
                  <a:rPr lang="en-US" altLang="zh-CN" sz="1800" dirty="0">
                    <a:latin typeface="微软雅黑" panose="020B0503020204020204" charset="-122"/>
                    <a:ea typeface="微软雅黑" panose="020B0503020204020204" charset="-122"/>
                    <a:cs typeface="微软雅黑" panose="020B0503020204020204" charset="-122"/>
                  </a:rPr>
                  <a:t> A</a:t>
                </a:r>
                <a:r>
                  <a:rPr lang="zh-CN" altLang="zh-CN" sz="1800" dirty="0">
                    <a:latin typeface="微软雅黑" panose="020B0503020204020204" charset="-122"/>
                    <a:ea typeface="微软雅黑" panose="020B0503020204020204" charset="-122"/>
                    <a:cs typeface="微软雅黑" panose="020B0503020204020204" charset="-122"/>
                  </a:rPr>
                  <a:t>）正则化的目的：防止过拟合</a:t>
                </a:r>
                <a:endParaRPr lang="zh-CN" altLang="zh-CN" sz="1800" dirty="0">
                  <a:latin typeface="微软雅黑" panose="020B0503020204020204" charset="-122"/>
                  <a:ea typeface="微软雅黑" panose="020B0503020204020204" charset="-122"/>
                  <a:cs typeface="微软雅黑" panose="020B0503020204020204" charset="-122"/>
                </a:endParaRPr>
              </a:p>
              <a:p>
                <a:pPr marL="0" indent="0">
                  <a:buNone/>
                </a:pPr>
                <a:r>
                  <a:rPr lang="en-US" altLang="zh-CN" sz="1800" dirty="0">
                    <a:latin typeface="微软雅黑" panose="020B0503020204020204" charset="-122"/>
                    <a:ea typeface="微软雅黑" panose="020B0503020204020204" charset="-122"/>
                    <a:cs typeface="微软雅黑" panose="020B0503020204020204" charset="-122"/>
                  </a:rPr>
                  <a:t> B</a:t>
                </a:r>
                <a:r>
                  <a:rPr lang="zh-CN" altLang="zh-CN" sz="1800" dirty="0">
                    <a:latin typeface="微软雅黑" panose="020B0503020204020204" charset="-122"/>
                    <a:ea typeface="微软雅黑" panose="020B0503020204020204" charset="-122"/>
                    <a:cs typeface="微软雅黑" panose="020B0503020204020204" charset="-122"/>
                  </a:rPr>
                  <a:t>）正则化的本质：约束（限制）要优化的参数</a:t>
                </a:r>
                <a:r>
                  <a:rPr lang="en-US" altLang="zh-CN" sz="1800" dirty="0">
                    <a:latin typeface="微软雅黑" panose="020B0503020204020204" charset="-122"/>
                    <a:ea typeface="微软雅黑" panose="020B0503020204020204" charset="-122"/>
                    <a:cs typeface="微软雅黑" panose="020B0503020204020204" charset="-122"/>
                  </a:rPr>
                  <a:t>.</a:t>
                </a:r>
                <a:r>
                  <a:rPr lang="zh-CN" altLang="zh-CN" sz="1800" dirty="0">
                    <a:latin typeface="微软雅黑" panose="020B0503020204020204" charset="-122"/>
                    <a:ea typeface="微软雅黑" panose="020B0503020204020204" charset="-122"/>
                    <a:cs typeface="微软雅黑" panose="020B0503020204020204" charset="-122"/>
                  </a:rPr>
                  <a:t>比如</a:t>
                </a:r>
                <a14:m>
                  <m:oMath xmlns:m="http://schemas.openxmlformats.org/officeDocument/2006/math">
                    <m:r>
                      <m:rPr>
                        <m:sty m:val="p"/>
                      </m:rPr>
                      <a:rPr lang="en-US" altLang="zh-CN" sz="1800">
                        <a:latin typeface="Cambria Math" panose="02040503050406030204" pitchFamily="18" charset="0"/>
                        <a:ea typeface="微软雅黑" panose="020B0503020204020204" charset="-122"/>
                        <a:cs typeface="Cambria Math" panose="02040503050406030204" pitchFamily="18" charset="0"/>
                      </a:rPr>
                      <m:t>Y</m:t>
                    </m:r>
                    <m:r>
                      <a:rPr lang="en-US" altLang="zh-CN" sz="1800">
                        <a:latin typeface="Cambria Math" panose="02040503050406030204" pitchFamily="18" charset="0"/>
                        <a:ea typeface="MS Mincho" charset="0"/>
                        <a:cs typeface="Cambria Math" panose="02040503050406030204" pitchFamily="18" charset="0"/>
                      </a:rPr>
                      <m:t>=</m:t>
                    </m:r>
                    <m:sSub>
                      <m:sSubPr>
                        <m:ctrlPr>
                          <a:rPr lang="zh-CN" altLang="zh-CN" sz="1800" i="1">
                            <a:latin typeface="Cambria Math" panose="02040503050406030204" pitchFamily="18" charset="0"/>
                            <a:ea typeface="微软雅黑" panose="020B0503020204020204" charset="-122"/>
                            <a:cs typeface="Cambria Math" panose="02040503050406030204" pitchFamily="18" charset="0"/>
                          </a:rPr>
                        </m:ctrlPr>
                      </m:sSubPr>
                      <m:e>
                        <m:r>
                          <a:rPr lang="en-US" altLang="zh-CN" sz="1800">
                            <a:latin typeface="Cambria Math" panose="02040503050406030204" pitchFamily="18" charset="0"/>
                            <a:ea typeface="微软雅黑" panose="020B0503020204020204" charset="-122"/>
                            <a:cs typeface="Cambria Math" panose="02040503050406030204" pitchFamily="18" charset="0"/>
                          </a:rPr>
                          <m:t>𝑋</m:t>
                        </m:r>
                      </m:e>
                      <m:sub>
                        <m:r>
                          <a:rPr lang="en-US" altLang="zh-CN" sz="1800">
                            <a:latin typeface="Cambria Math" panose="02040503050406030204" pitchFamily="18" charset="0"/>
                            <a:ea typeface="MS Mincho" charset="0"/>
                            <a:cs typeface="Cambria Math" panose="02040503050406030204" pitchFamily="18" charset="0"/>
                          </a:rPr>
                          <m:t>1</m:t>
                        </m:r>
                      </m:sub>
                    </m:sSub>
                    <m:r>
                      <a:rPr lang="zh-CN" altLang="en-US" sz="1800">
                        <a:latin typeface="Cambria Math" panose="02040503050406030204" pitchFamily="18" charset="0"/>
                        <a:ea typeface="MS Mincho" charset="0"/>
                        <a:cs typeface="Cambria Math" panose="02040503050406030204" pitchFamily="18" charset="0"/>
                      </a:rPr>
                      <m:t>∗</m:t>
                    </m:r>
                    <m:sSub>
                      <m:sSubPr>
                        <m:ctrlPr>
                          <a:rPr lang="zh-CN" altLang="zh-CN" sz="1800" i="1">
                            <a:latin typeface="Cambria Math" panose="02040503050406030204" pitchFamily="18" charset="0"/>
                            <a:ea typeface="微软雅黑" panose="020B0503020204020204" charset="-122"/>
                            <a:cs typeface="Cambria Math" panose="02040503050406030204" pitchFamily="18" charset="0"/>
                          </a:rPr>
                        </m:ctrlPr>
                      </m:sSubPr>
                      <m:e>
                        <m:r>
                          <a:rPr lang="en-US" altLang="zh-CN" sz="1800">
                            <a:latin typeface="Cambria Math" panose="02040503050406030204" pitchFamily="18" charset="0"/>
                            <a:ea typeface="MS Mincho" charset="0"/>
                            <a:cs typeface="Cambria Math" panose="02040503050406030204" pitchFamily="18" charset="0"/>
                          </a:rPr>
                          <m:t>𝛽</m:t>
                        </m:r>
                      </m:e>
                      <m:sub>
                        <m:r>
                          <a:rPr lang="en-US" altLang="zh-CN" sz="1800">
                            <a:latin typeface="Cambria Math" panose="02040503050406030204" pitchFamily="18" charset="0"/>
                            <a:ea typeface="MS Mincho" charset="0"/>
                            <a:cs typeface="Cambria Math" panose="02040503050406030204" pitchFamily="18" charset="0"/>
                          </a:rPr>
                          <m:t>1</m:t>
                        </m:r>
                      </m:sub>
                    </m:sSub>
                    <m:r>
                      <a:rPr lang="en-US" altLang="zh-CN" sz="1800">
                        <a:latin typeface="Cambria Math" panose="02040503050406030204" pitchFamily="18" charset="0"/>
                        <a:ea typeface="MS Mincho" charset="0"/>
                        <a:cs typeface="Cambria Math" panose="02040503050406030204" pitchFamily="18" charset="0"/>
                      </a:rPr>
                      <m:t>+</m:t>
                    </m:r>
                    <m:sSub>
                      <m:sSubPr>
                        <m:ctrlPr>
                          <a:rPr lang="zh-CN" altLang="zh-CN" sz="1800" i="1">
                            <a:latin typeface="Cambria Math" panose="02040503050406030204" pitchFamily="18" charset="0"/>
                            <a:ea typeface="微软雅黑" panose="020B0503020204020204" charset="-122"/>
                            <a:cs typeface="Cambria Math" panose="02040503050406030204" pitchFamily="18" charset="0"/>
                          </a:rPr>
                        </m:ctrlPr>
                      </m:sSubPr>
                      <m:e>
                        <m:r>
                          <a:rPr lang="en-US" altLang="zh-CN" sz="1800">
                            <a:latin typeface="Cambria Math" panose="02040503050406030204" pitchFamily="18" charset="0"/>
                            <a:ea typeface="微软雅黑" panose="020B0503020204020204" charset="-122"/>
                            <a:cs typeface="Cambria Math" panose="02040503050406030204" pitchFamily="18" charset="0"/>
                          </a:rPr>
                          <m:t>𝑋</m:t>
                        </m:r>
                      </m:e>
                      <m:sub>
                        <m:r>
                          <a:rPr lang="en-US" altLang="zh-CN" sz="1800">
                            <a:latin typeface="Cambria Math" panose="02040503050406030204" pitchFamily="18" charset="0"/>
                            <a:ea typeface="MS Mincho" charset="0"/>
                            <a:cs typeface="Cambria Math" panose="02040503050406030204" pitchFamily="18" charset="0"/>
                          </a:rPr>
                          <m:t>2</m:t>
                        </m:r>
                      </m:sub>
                    </m:sSub>
                    <m:r>
                      <a:rPr lang="zh-CN" altLang="en-US" sz="1800">
                        <a:latin typeface="Cambria Math" panose="02040503050406030204" pitchFamily="18" charset="0"/>
                        <a:ea typeface="MS Mincho" charset="0"/>
                        <a:cs typeface="Cambria Math" panose="02040503050406030204" pitchFamily="18" charset="0"/>
                      </a:rPr>
                      <m:t>∗</m:t>
                    </m:r>
                    <m:sSub>
                      <m:sSubPr>
                        <m:ctrlPr>
                          <a:rPr lang="zh-CN" altLang="zh-CN" sz="1800" i="1">
                            <a:latin typeface="Cambria Math" panose="02040503050406030204" pitchFamily="18" charset="0"/>
                            <a:ea typeface="微软雅黑" panose="020B0503020204020204" charset="-122"/>
                            <a:cs typeface="Cambria Math" panose="02040503050406030204" pitchFamily="18" charset="0"/>
                          </a:rPr>
                        </m:ctrlPr>
                      </m:sSubPr>
                      <m:e>
                        <m:r>
                          <a:rPr lang="en-US" altLang="zh-CN" sz="1800">
                            <a:latin typeface="Cambria Math" panose="02040503050406030204" pitchFamily="18" charset="0"/>
                            <a:ea typeface="MS Mincho" charset="0"/>
                            <a:cs typeface="Cambria Math" panose="02040503050406030204" pitchFamily="18" charset="0"/>
                          </a:rPr>
                          <m:t>𝛽</m:t>
                        </m:r>
                      </m:e>
                      <m:sub>
                        <m:r>
                          <a:rPr lang="en-US" altLang="zh-CN" sz="1800">
                            <a:latin typeface="Cambria Math" panose="02040503050406030204" pitchFamily="18" charset="0"/>
                            <a:ea typeface="MS Mincho" charset="0"/>
                            <a:cs typeface="Cambria Math" panose="02040503050406030204" pitchFamily="18" charset="0"/>
                          </a:rPr>
                          <m:t>2</m:t>
                        </m:r>
                      </m:sub>
                    </m:sSub>
                    <m:r>
                      <a:rPr lang="en-US" altLang="zh-CN" sz="1800">
                        <a:latin typeface="Cambria Math" panose="02040503050406030204" pitchFamily="18" charset="0"/>
                        <a:ea typeface="MS Mincho" charset="0"/>
                        <a:cs typeface="Cambria Math" panose="02040503050406030204" pitchFamily="18" charset="0"/>
                      </a:rPr>
                      <m:t>+</m:t>
                    </m:r>
                    <m:r>
                      <m:rPr>
                        <m:sty m:val="p"/>
                      </m:rPr>
                      <a:rPr lang="en-US" altLang="zh-CN" sz="1800">
                        <a:latin typeface="Cambria Math" panose="02040503050406030204" pitchFamily="18" charset="0"/>
                        <a:ea typeface="微软雅黑" panose="020B0503020204020204" charset="-122"/>
                        <a:cs typeface="Cambria Math" panose="02040503050406030204" pitchFamily="18" charset="0"/>
                      </a:rPr>
                      <m:t>ε</m:t>
                    </m:r>
                  </m:oMath>
                </a14:m>
                <a:r>
                  <a:rPr lang="zh-CN" altLang="zh-CN" sz="1800" dirty="0">
                    <a:latin typeface="微软雅黑" panose="020B0503020204020204" charset="-122"/>
                    <a:ea typeface="微软雅黑" panose="020B0503020204020204" charset="-122"/>
                    <a:cs typeface="微软雅黑" panose="020B0503020204020204" charset="-122"/>
                  </a:rPr>
                  <a:t>中的</a:t>
                </a:r>
                <a14:m>
                  <m:oMath xmlns:m="http://schemas.openxmlformats.org/officeDocument/2006/math">
                    <m:sSub>
                      <m:sSubPr>
                        <m:ctrlPr>
                          <a:rPr lang="zh-CN" altLang="zh-CN" sz="1800" i="1">
                            <a:latin typeface="Cambria Math" panose="02040503050406030204" pitchFamily="18" charset="0"/>
                            <a:ea typeface="微软雅黑" panose="020B0503020204020204" charset="-122"/>
                            <a:cs typeface="Cambria Math" panose="02040503050406030204" pitchFamily="18" charset="0"/>
                          </a:rPr>
                        </m:ctrlPr>
                      </m:sSubPr>
                      <m:e>
                        <m:r>
                          <a:rPr lang="en-US" altLang="zh-CN" sz="1800">
                            <a:latin typeface="Cambria Math" panose="02040503050406030204" pitchFamily="18" charset="0"/>
                            <a:ea typeface="MS Mincho" charset="0"/>
                            <a:cs typeface="Cambria Math" panose="02040503050406030204" pitchFamily="18" charset="0"/>
                          </a:rPr>
                          <m:t>𝛽</m:t>
                        </m:r>
                      </m:e>
                      <m:sub>
                        <m:r>
                          <a:rPr lang="en-US" altLang="zh-CN" sz="1800">
                            <a:latin typeface="Cambria Math" panose="02040503050406030204" pitchFamily="18" charset="0"/>
                            <a:ea typeface="MS Mincho" charset="0"/>
                            <a:cs typeface="Cambria Math" panose="02040503050406030204" pitchFamily="18" charset="0"/>
                          </a:rPr>
                          <m:t>1</m:t>
                        </m:r>
                      </m:sub>
                    </m:sSub>
                  </m:oMath>
                </a14:m>
                <a:r>
                  <a:rPr lang="zh-CN" altLang="zh-CN" sz="1800" dirty="0">
                    <a:latin typeface="微软雅黑" panose="020B0503020204020204" charset="-122"/>
                    <a:ea typeface="微软雅黑" panose="020B0503020204020204" charset="-122"/>
                    <a:cs typeface="微软雅黑" panose="020B0503020204020204" charset="-122"/>
                  </a:rPr>
                  <a:t>和</a:t>
                </a:r>
                <a14:m>
                  <m:oMath xmlns:m="http://schemas.openxmlformats.org/officeDocument/2006/math">
                    <m:sSub>
                      <m:sSubPr>
                        <m:ctrlPr>
                          <a:rPr lang="zh-CN" altLang="zh-CN" sz="1800" i="1">
                            <a:latin typeface="Cambria Math" panose="02040503050406030204" pitchFamily="18" charset="0"/>
                            <a:ea typeface="微软雅黑" panose="020B0503020204020204" charset="-122"/>
                            <a:cs typeface="Cambria Math" panose="02040503050406030204" pitchFamily="18" charset="0"/>
                          </a:rPr>
                        </m:ctrlPr>
                      </m:sSubPr>
                      <m:e>
                        <m:r>
                          <a:rPr lang="en-US" altLang="zh-CN" sz="1800">
                            <a:latin typeface="Cambria Math" panose="02040503050406030204" pitchFamily="18" charset="0"/>
                            <a:ea typeface="MS Mincho" charset="0"/>
                            <a:cs typeface="Cambria Math" panose="02040503050406030204" pitchFamily="18" charset="0"/>
                          </a:rPr>
                          <m:t>𝛽</m:t>
                        </m:r>
                      </m:e>
                      <m:sub>
                        <m:r>
                          <a:rPr lang="en-US" altLang="zh-CN" sz="1800">
                            <a:latin typeface="Cambria Math" panose="02040503050406030204" pitchFamily="18" charset="0"/>
                            <a:ea typeface="MS Mincho" charset="0"/>
                            <a:cs typeface="Cambria Math" panose="02040503050406030204" pitchFamily="18" charset="0"/>
                          </a:rPr>
                          <m:t>2</m:t>
                        </m:r>
                      </m:sub>
                    </m:sSub>
                  </m:oMath>
                </a14:m>
                <a:r>
                  <a:rPr lang="zh-CN" altLang="zh-CN" sz="1800" dirty="0">
                    <a:latin typeface="微软雅黑" panose="020B0503020204020204" charset="-122"/>
                    <a:ea typeface="微软雅黑" panose="020B0503020204020204" charset="-122"/>
                    <a:cs typeface="微软雅黑" panose="020B0503020204020204" charset="-122"/>
                  </a:rPr>
                  <a:t>。</a:t>
                </a:r>
                <a:endParaRPr lang="zh-CN" altLang="zh-CN" sz="1800" dirty="0">
                  <a:latin typeface="微软雅黑" panose="020B0503020204020204" charset="-122"/>
                  <a:ea typeface="微软雅黑" panose="020B0503020204020204" charset="-122"/>
                  <a:cs typeface="微软雅黑" panose="020B0503020204020204" charset="-122"/>
                </a:endParaRPr>
              </a:p>
              <a:p>
                <a:endParaRPr lang="zh-CN" altLang="en-US" sz="1800" dirty="0">
                  <a:latin typeface="微软雅黑" panose="020B0503020204020204" charset="-122"/>
                  <a:ea typeface="微软雅黑" panose="020B0503020204020204" charset="-122"/>
                  <a:cs typeface="微软雅黑" panose="020B0503020204020204" charset="-122"/>
                </a:endParaRPr>
              </a:p>
            </p:txBody>
          </p:sp>
        </mc:Choice>
        <mc:Fallback>
          <p:sp>
            <p:nvSpPr>
              <p:cNvPr id="3" name="内容占位符 2"/>
              <p:cNvSpPr>
                <a:spLocks noRot="1" noChangeAspect="1" noMove="1" noResize="1" noEditPoints="1" noAdjustHandles="1" noChangeArrowheads="1" noChangeShapeType="1" noTextEdit="1"/>
              </p:cNvSpPr>
              <p:nvPr/>
            </p:nvSpPr>
            <p:spPr>
              <a:xfrm>
                <a:off x="816696" y="1692138"/>
                <a:ext cx="10515600" cy="2209047"/>
              </a:xfrm>
              <a:prstGeom prst="rect">
                <a:avLst/>
              </a:prstGeom>
              <a:blipFill rotWithShape="1">
                <a:blip r:embed="rId1"/>
                <a:stretch>
                  <a:fillRect l="-1" t="-23" r="1" b="-6910"/>
                </a:stretch>
              </a:blipFill>
            </p:spPr>
            <p:txBody>
              <a:bodyPr/>
              <a:lstStyle/>
              <a:p>
                <a:r>
                  <a:rPr lang="zh-CN" altLang="en-US">
                    <a:noFill/>
                  </a:rPr>
                  <a:t> </a:t>
                </a:r>
                <a:endParaRPr lang="zh-CN" altLang="en-US">
                  <a:noFill/>
                </a:endParaRPr>
              </a:p>
            </p:txBody>
          </p:sp>
        </mc:Fallback>
      </mc:AlternateContent>
      <p:sp>
        <p:nvSpPr>
          <p:cNvPr id="10" name="文本框 9"/>
          <p:cNvSpPr txBox="1"/>
          <p:nvPr/>
        </p:nvSpPr>
        <p:spPr>
          <a:xfrm>
            <a:off x="816696" y="4041858"/>
            <a:ext cx="4315118" cy="258445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en-US" altLang="zh-CN" b="1" dirty="0">
                <a:latin typeface="宋体" panose="02010600030101010101" pitchFamily="2" charset="-122"/>
                <a:ea typeface="宋体" panose="02010600030101010101" pitchFamily="2" charset="-122"/>
              </a:rPr>
              <a:t>A</a:t>
            </a:r>
            <a:r>
              <a:rPr lang="en-US" altLang="zh-CN" b="1" dirty="0">
                <a:latin typeface="微软雅黑" panose="020B0503020204020204" charset="-122"/>
                <a:ea typeface="微软雅黑" panose="020B0503020204020204" charset="-122"/>
                <a:cs typeface="微软雅黑" panose="020B0503020204020204" charset="-122"/>
              </a:rPr>
              <a:t>)</a:t>
            </a:r>
            <a:r>
              <a:rPr lang="zh-CN" altLang="en-US" b="1" dirty="0">
                <a:latin typeface="微软雅黑" panose="020B0503020204020204" charset="-122"/>
                <a:ea typeface="微软雅黑" panose="020B0503020204020204" charset="-122"/>
                <a:cs typeface="微软雅黑" panose="020B0503020204020204" charset="-122"/>
              </a:rPr>
              <a:t>过拟合</a:t>
            </a:r>
            <a:r>
              <a:rPr lang="en-US" altLang="zh-CN" b="1" dirty="0">
                <a:latin typeface="微软雅黑" panose="020B0503020204020204" charset="-122"/>
                <a:ea typeface="微软雅黑" panose="020B0503020204020204" charset="-122"/>
                <a:cs typeface="微软雅黑" panose="020B0503020204020204" charset="-122"/>
              </a:rPr>
              <a:t>(overfit)</a:t>
            </a:r>
            <a:r>
              <a:rPr lang="zh-CN" altLang="en-US" b="1" dirty="0">
                <a:latin typeface="微软雅黑" panose="020B0503020204020204" charset="-122"/>
                <a:ea typeface="微软雅黑" panose="020B0503020204020204" charset="-122"/>
                <a:cs typeface="微软雅黑" panose="020B0503020204020204" charset="-122"/>
              </a:rPr>
              <a:t>：</a:t>
            </a:r>
            <a:endParaRPr lang="zh-CN" altLang="en-US" b="1" dirty="0">
              <a:latin typeface="微软雅黑" panose="020B0503020204020204" charset="-122"/>
              <a:ea typeface="微软雅黑" panose="020B0503020204020204" charset="-122"/>
              <a:cs typeface="微软雅黑" panose="020B0503020204020204" charset="-122"/>
            </a:endParaRPr>
          </a:p>
          <a:p>
            <a:pPr>
              <a:lnSpc>
                <a:spcPct val="150000"/>
              </a:lnSpc>
            </a:pPr>
            <a:r>
              <a:rPr lang="zh-CN" altLang="en-US" dirty="0">
                <a:latin typeface="微软雅黑" panose="020B0503020204020204" charset="-122"/>
                <a:ea typeface="微软雅黑" panose="020B0503020204020204" charset="-122"/>
                <a:cs typeface="微软雅黑" panose="020B0503020204020204" charset="-122"/>
              </a:rPr>
              <a:t>数据是具有噪音的，当我们利用模型去拟合数据时，可能会把噪声数据也给拟合了。这一方面会造成模型比较复杂，另一方面会降低模型的泛化能力，在使用模型测试新的数据时，正确率将会很低。</a:t>
            </a:r>
            <a:endParaRPr lang="zh-CN" altLang="en-US" dirty="0">
              <a:latin typeface="微软雅黑" panose="020B0503020204020204" charset="-122"/>
              <a:ea typeface="微软雅黑" panose="020B0503020204020204" charset="-122"/>
              <a:cs typeface="微软雅黑" panose="020B0503020204020204" charset="-122"/>
            </a:endParaRPr>
          </a:p>
        </p:txBody>
      </p:sp>
      <p:cxnSp>
        <p:nvCxnSpPr>
          <p:cNvPr id="11" name="直接箭头连接符 10"/>
          <p:cNvCxnSpPr/>
          <p:nvPr/>
        </p:nvCxnSpPr>
        <p:spPr>
          <a:xfrm>
            <a:off x="9048652" y="6246706"/>
            <a:ext cx="249810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直接箭头连接符 6"/>
          <p:cNvCxnSpPr/>
          <p:nvPr/>
        </p:nvCxnSpPr>
        <p:spPr>
          <a:xfrm flipV="1">
            <a:off x="9048652" y="4361345"/>
            <a:ext cx="0" cy="18853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文本框 12"/>
          <p:cNvSpPr txBox="1"/>
          <p:nvPr/>
        </p:nvSpPr>
        <p:spPr>
          <a:xfrm>
            <a:off x="6313308" y="6493557"/>
            <a:ext cx="1071517" cy="3693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dirty="0"/>
              <a:t>good fit</a:t>
            </a:r>
            <a:endParaRPr lang="zh-CN" altLang="en-US" dirty="0"/>
          </a:p>
        </p:txBody>
      </p:sp>
      <p:sp>
        <p:nvSpPr>
          <p:cNvPr id="14" name="文本框 13"/>
          <p:cNvSpPr txBox="1"/>
          <p:nvPr/>
        </p:nvSpPr>
        <p:spPr>
          <a:xfrm>
            <a:off x="9875065" y="6493557"/>
            <a:ext cx="1071517" cy="3693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dirty="0"/>
              <a:t>overfit</a:t>
            </a:r>
            <a:endParaRPr lang="zh-CN" altLang="en-US" dirty="0"/>
          </a:p>
        </p:txBody>
      </p:sp>
      <p:sp>
        <p:nvSpPr>
          <p:cNvPr id="24" name="椭圆 23"/>
          <p:cNvSpPr/>
          <p:nvPr/>
        </p:nvSpPr>
        <p:spPr>
          <a:xfrm>
            <a:off x="10291422" y="5914505"/>
            <a:ext cx="97323" cy="100896"/>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zh-CN" altLang="en-US"/>
          </a:p>
        </p:txBody>
      </p:sp>
      <p:sp>
        <p:nvSpPr>
          <p:cNvPr id="26" name="椭圆 25"/>
          <p:cNvSpPr/>
          <p:nvPr/>
        </p:nvSpPr>
        <p:spPr>
          <a:xfrm>
            <a:off x="10537038" y="5830478"/>
            <a:ext cx="97323" cy="100896"/>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zh-CN" altLang="en-US"/>
          </a:p>
        </p:txBody>
      </p:sp>
      <p:sp>
        <p:nvSpPr>
          <p:cNvPr id="27" name="椭圆 26"/>
          <p:cNvSpPr/>
          <p:nvPr/>
        </p:nvSpPr>
        <p:spPr>
          <a:xfrm>
            <a:off x="10952040" y="5458147"/>
            <a:ext cx="97323" cy="100896"/>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zh-CN" altLang="en-US"/>
          </a:p>
        </p:txBody>
      </p:sp>
      <p:sp>
        <p:nvSpPr>
          <p:cNvPr id="28" name="椭圆 27"/>
          <p:cNvSpPr/>
          <p:nvPr/>
        </p:nvSpPr>
        <p:spPr>
          <a:xfrm>
            <a:off x="10805665" y="5547563"/>
            <a:ext cx="97323" cy="100896"/>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zh-CN" altLang="en-US"/>
          </a:p>
        </p:txBody>
      </p:sp>
      <p:sp>
        <p:nvSpPr>
          <p:cNvPr id="8" name="椭圆 7"/>
          <p:cNvSpPr/>
          <p:nvPr/>
        </p:nvSpPr>
        <p:spPr>
          <a:xfrm>
            <a:off x="9335514" y="5253577"/>
            <a:ext cx="97323" cy="100896"/>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zh-CN" altLang="en-US"/>
          </a:p>
        </p:txBody>
      </p:sp>
      <p:sp>
        <p:nvSpPr>
          <p:cNvPr id="17" name="任意多边形: 形状 16"/>
          <p:cNvSpPr/>
          <p:nvPr/>
        </p:nvSpPr>
        <p:spPr>
          <a:xfrm>
            <a:off x="9049434" y="4535553"/>
            <a:ext cx="2205873" cy="1716663"/>
          </a:xfrm>
          <a:custGeom>
            <a:avLst/>
            <a:gdLst>
              <a:gd name="connsiteX0" fmla="*/ 0 w 2205873"/>
              <a:gd name="connsiteY0" fmla="*/ 1716663 h 1716663"/>
              <a:gd name="connsiteX1" fmla="*/ 669303 w 2205873"/>
              <a:gd name="connsiteY1" fmla="*/ 985 h 1716663"/>
              <a:gd name="connsiteX2" fmla="*/ 1319753 w 2205873"/>
              <a:gd name="connsiteY2" fmla="*/ 1462139 h 1716663"/>
              <a:gd name="connsiteX3" fmla="*/ 1828800 w 2205873"/>
              <a:gd name="connsiteY3" fmla="*/ 981372 h 1716663"/>
              <a:gd name="connsiteX4" fmla="*/ 2205873 w 2205873"/>
              <a:gd name="connsiteY4" fmla="*/ 1707236 h 17166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5873" h="1716663">
                <a:moveTo>
                  <a:pt x="0" y="1716663"/>
                </a:moveTo>
                <a:cubicBezTo>
                  <a:pt x="224672" y="880034"/>
                  <a:pt x="449344" y="43406"/>
                  <a:pt x="669303" y="985"/>
                </a:cubicBezTo>
                <a:cubicBezTo>
                  <a:pt x="889262" y="-41436"/>
                  <a:pt x="1126503" y="1298741"/>
                  <a:pt x="1319753" y="1462139"/>
                </a:cubicBezTo>
                <a:cubicBezTo>
                  <a:pt x="1513003" y="1625537"/>
                  <a:pt x="1681113" y="940523"/>
                  <a:pt x="1828800" y="981372"/>
                </a:cubicBezTo>
                <a:cubicBezTo>
                  <a:pt x="1976487" y="1022221"/>
                  <a:pt x="2091180" y="1364728"/>
                  <a:pt x="2205873" y="1707236"/>
                </a:cubicBezTo>
              </a:path>
            </a:pathLst>
          </a:custGeom>
        </p:spPr>
        <p:style>
          <a:lnRef idx="3">
            <a:schemeClr val="accent2"/>
          </a:lnRef>
          <a:fillRef idx="0">
            <a:schemeClr val="accent2"/>
          </a:fillRef>
          <a:effectRef idx="2">
            <a:schemeClr val="accent2"/>
          </a:effectRef>
          <a:fontRef idx="minor">
            <a:schemeClr val="tx1"/>
          </a:fontRef>
        </p:style>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dirty="0"/>
          </a:p>
        </p:txBody>
      </p:sp>
      <p:sp>
        <p:nvSpPr>
          <p:cNvPr id="16" name="任意多边形: 形状 15"/>
          <p:cNvSpPr/>
          <p:nvPr/>
        </p:nvSpPr>
        <p:spPr>
          <a:xfrm>
            <a:off x="9047871" y="4790329"/>
            <a:ext cx="2168165" cy="1207110"/>
          </a:xfrm>
          <a:custGeom>
            <a:avLst/>
            <a:gdLst>
              <a:gd name="connsiteX0" fmla="*/ 0 w 2168165"/>
              <a:gd name="connsiteY0" fmla="*/ 0 h 1207110"/>
              <a:gd name="connsiteX1" fmla="*/ 1187778 w 2168165"/>
              <a:gd name="connsiteY1" fmla="*/ 1197204 h 1207110"/>
              <a:gd name="connsiteX2" fmla="*/ 2168165 w 2168165"/>
              <a:gd name="connsiteY2" fmla="*/ 471340 h 1207110"/>
            </a:gdLst>
            <a:ahLst/>
            <a:cxnLst>
              <a:cxn ang="0">
                <a:pos x="connsiteX0" y="connsiteY0"/>
              </a:cxn>
              <a:cxn ang="0">
                <a:pos x="connsiteX1" y="connsiteY1"/>
              </a:cxn>
              <a:cxn ang="0">
                <a:pos x="connsiteX2" y="connsiteY2"/>
              </a:cxn>
            </a:cxnLst>
            <a:rect l="l" t="t" r="r" b="b"/>
            <a:pathLst>
              <a:path w="2168165" h="1207110">
                <a:moveTo>
                  <a:pt x="0" y="0"/>
                </a:moveTo>
                <a:cubicBezTo>
                  <a:pt x="413208" y="559323"/>
                  <a:pt x="826417" y="1118647"/>
                  <a:pt x="1187778" y="1197204"/>
                </a:cubicBezTo>
                <a:cubicBezTo>
                  <a:pt x="1549139" y="1275761"/>
                  <a:pt x="1858652" y="873550"/>
                  <a:pt x="2168165" y="471340"/>
                </a:cubicBezTo>
              </a:path>
            </a:pathLst>
          </a:cu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30" name="椭圆 29"/>
          <p:cNvSpPr/>
          <p:nvPr/>
        </p:nvSpPr>
        <p:spPr>
          <a:xfrm>
            <a:off x="5995245" y="5095876"/>
            <a:ext cx="97323" cy="100896"/>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zh-CN" altLang="en-US"/>
          </a:p>
        </p:txBody>
      </p:sp>
      <p:cxnSp>
        <p:nvCxnSpPr>
          <p:cNvPr id="9" name="直接箭头连接符 8"/>
          <p:cNvCxnSpPr/>
          <p:nvPr/>
        </p:nvCxnSpPr>
        <p:spPr>
          <a:xfrm>
            <a:off x="5745347" y="6241196"/>
            <a:ext cx="249810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p:nvPr/>
        </p:nvCxnSpPr>
        <p:spPr>
          <a:xfrm flipV="1">
            <a:off x="5745347" y="4355835"/>
            <a:ext cx="0" cy="18853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椭圆 32"/>
          <p:cNvSpPr/>
          <p:nvPr/>
        </p:nvSpPr>
        <p:spPr>
          <a:xfrm>
            <a:off x="6988117" y="5908995"/>
            <a:ext cx="97323" cy="100896"/>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zh-CN" altLang="en-US"/>
          </a:p>
        </p:txBody>
      </p:sp>
      <p:sp>
        <p:nvSpPr>
          <p:cNvPr id="34" name="椭圆 33"/>
          <p:cNvSpPr/>
          <p:nvPr/>
        </p:nvSpPr>
        <p:spPr>
          <a:xfrm>
            <a:off x="7233733" y="5824968"/>
            <a:ext cx="97323" cy="100896"/>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zh-CN" altLang="en-US"/>
          </a:p>
        </p:txBody>
      </p:sp>
      <p:sp>
        <p:nvSpPr>
          <p:cNvPr id="18" name="椭圆 17"/>
          <p:cNvSpPr/>
          <p:nvPr/>
        </p:nvSpPr>
        <p:spPr>
          <a:xfrm>
            <a:off x="7648735" y="5452637"/>
            <a:ext cx="97323" cy="100896"/>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zh-CN" altLang="en-US"/>
          </a:p>
        </p:txBody>
      </p:sp>
      <p:sp>
        <p:nvSpPr>
          <p:cNvPr id="19" name="椭圆 18"/>
          <p:cNvSpPr/>
          <p:nvPr/>
        </p:nvSpPr>
        <p:spPr>
          <a:xfrm>
            <a:off x="7502360" y="5542053"/>
            <a:ext cx="97323" cy="100896"/>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zh-CN" altLang="en-US"/>
          </a:p>
        </p:txBody>
      </p:sp>
      <p:sp>
        <p:nvSpPr>
          <p:cNvPr id="20" name="椭圆 19"/>
          <p:cNvSpPr/>
          <p:nvPr/>
        </p:nvSpPr>
        <p:spPr>
          <a:xfrm>
            <a:off x="6032209" y="5248067"/>
            <a:ext cx="97323" cy="100896"/>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zh-CN" altLang="en-US"/>
          </a:p>
        </p:txBody>
      </p:sp>
      <p:sp>
        <p:nvSpPr>
          <p:cNvPr id="39" name="任意多边形: 形状 38"/>
          <p:cNvSpPr/>
          <p:nvPr/>
        </p:nvSpPr>
        <p:spPr>
          <a:xfrm>
            <a:off x="5744566" y="4784819"/>
            <a:ext cx="2168165" cy="1207110"/>
          </a:xfrm>
          <a:custGeom>
            <a:avLst/>
            <a:gdLst>
              <a:gd name="connsiteX0" fmla="*/ 0 w 2168165"/>
              <a:gd name="connsiteY0" fmla="*/ 0 h 1207110"/>
              <a:gd name="connsiteX1" fmla="*/ 1187778 w 2168165"/>
              <a:gd name="connsiteY1" fmla="*/ 1197204 h 1207110"/>
              <a:gd name="connsiteX2" fmla="*/ 2168165 w 2168165"/>
              <a:gd name="connsiteY2" fmla="*/ 471340 h 1207110"/>
            </a:gdLst>
            <a:ahLst/>
            <a:cxnLst>
              <a:cxn ang="0">
                <a:pos x="connsiteX0" y="connsiteY0"/>
              </a:cxn>
              <a:cxn ang="0">
                <a:pos x="connsiteX1" y="connsiteY1"/>
              </a:cxn>
              <a:cxn ang="0">
                <a:pos x="connsiteX2" y="connsiteY2"/>
              </a:cxn>
            </a:cxnLst>
            <a:rect l="l" t="t" r="r" b="b"/>
            <a:pathLst>
              <a:path w="2168165" h="1207110">
                <a:moveTo>
                  <a:pt x="0" y="0"/>
                </a:moveTo>
                <a:cubicBezTo>
                  <a:pt x="413208" y="559323"/>
                  <a:pt x="826417" y="1118647"/>
                  <a:pt x="1187778" y="1197204"/>
                </a:cubicBezTo>
                <a:cubicBezTo>
                  <a:pt x="1549139" y="1275761"/>
                  <a:pt x="1858652" y="873550"/>
                  <a:pt x="2168165" y="471340"/>
                </a:cubicBezTo>
              </a:path>
            </a:pathLst>
          </a:custGeom>
        </p:spPr>
        <p:style>
          <a:lnRef idx="3">
            <a:schemeClr val="accent1"/>
          </a:lnRef>
          <a:fillRef idx="0">
            <a:schemeClr val="accent1"/>
          </a:fillRef>
          <a:effectRef idx="2">
            <a:schemeClr val="accent1"/>
          </a:effectRef>
          <a:fontRef idx="minor">
            <a:schemeClr val="tx1"/>
          </a:fontRef>
        </p:style>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000" advTm="15000">
        <p:cover dir="d"/>
      </p:transition>
    </mc:Choice>
    <mc:Fallback>
      <p:transition spd="slow" advTm="15000">
        <p:cover dir="d"/>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5"/>
          <p:cNvSpPr/>
          <p:nvPr/>
        </p:nvSpPr>
        <p:spPr>
          <a:xfrm>
            <a:off x="492208" y="426058"/>
            <a:ext cx="324679" cy="324679"/>
          </a:xfrm>
          <a:prstGeom prst="ellipse">
            <a:avLst/>
          </a:prstGeom>
          <a:gradFill flip="none" rotWithShape="1">
            <a:gsLst>
              <a:gs pos="0">
                <a:schemeClr val="accent1"/>
              </a:gs>
              <a:gs pos="100000">
                <a:schemeClr val="accent2"/>
              </a:gs>
            </a:gsLst>
            <a:lin ang="10800000" scaled="1"/>
            <a:tileRect/>
          </a:gradFill>
          <a:ln>
            <a:noFill/>
          </a:ln>
          <a:effectLst>
            <a:outerShdw blurRad="762000" dist="254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360000" bIns="45720" numCol="1" spcCol="0" rtlCol="0" fromWordArt="0" anchor="ctr" anchorCtr="0" forceAA="0" compatLnSpc="1">
            <a:noAutofit/>
          </a:bodyPr>
          <a:p>
            <a:pPr algn="r" defTabSz="914400"/>
            <a:endParaRPr lang="zh-CN" altLang="en-US" sz="1400" b="1">
              <a:latin typeface="微软雅黑" panose="020B0503020204020204" charset="-122"/>
              <a:ea typeface="微软雅黑" panose="020B0503020204020204" charset="-122"/>
              <a:cs typeface="Open Sans" panose="020B0606030504020204" pitchFamily="34" charset="0"/>
              <a:sym typeface="微软雅黑" panose="020B0503020204020204" charset="-122"/>
            </a:endParaRPr>
          </a:p>
        </p:txBody>
      </p:sp>
      <p:sp>
        <p:nvSpPr>
          <p:cNvPr id="12" name="文本框 17"/>
          <p:cNvSpPr txBox="1"/>
          <p:nvPr/>
        </p:nvSpPr>
        <p:spPr>
          <a:xfrm>
            <a:off x="920115" y="381635"/>
            <a:ext cx="5474335" cy="460375"/>
          </a:xfrm>
          <a:prstGeom prst="rect">
            <a:avLst/>
          </a:prstGeom>
          <a:noFill/>
        </p:spPr>
        <p:txBody>
          <a:bodyPr wrap="square" rtlCol="0">
            <a:spAutoFit/>
          </a:bodyPr>
          <a:p>
            <a:pPr algn="just" fontAlgn="auto"/>
            <a:r>
              <a:rPr lang="en-US" sz="2400" spc="600" dirty="0">
                <a:solidFill>
                  <a:schemeClr val="tx1">
                    <a:lumMod val="75000"/>
                    <a:lumOff val="25000"/>
                  </a:schemeClr>
                </a:solidFill>
                <a:latin typeface="微软雅黑" panose="020B0503020204020204" charset="-122"/>
                <a:ea typeface="微软雅黑" panose="020B0503020204020204" charset="-122"/>
                <a:sym typeface="微软雅黑" panose="020B0503020204020204" charset="-122"/>
              </a:rPr>
              <a:t>2.1</a:t>
            </a:r>
            <a:r>
              <a:rPr lang="zh-CN" altLang="en-US" sz="2400" spc="600" dirty="0">
                <a:solidFill>
                  <a:schemeClr val="tx1">
                    <a:lumMod val="75000"/>
                    <a:lumOff val="25000"/>
                  </a:schemeClr>
                </a:solidFill>
                <a:latin typeface="微软雅黑" panose="020B0503020204020204" charset="-122"/>
                <a:ea typeface="微软雅黑" panose="020B0503020204020204" charset="-122"/>
                <a:sym typeface="微软雅黑" panose="020B0503020204020204" charset="-122"/>
              </a:rPr>
              <a:t>回归分析</a:t>
            </a:r>
            <a:endParaRPr lang="zh-CN" altLang="en-US" sz="2400" spc="600" dirty="0">
              <a:solidFill>
                <a:schemeClr val="tx1">
                  <a:lumMod val="75000"/>
                  <a:lumOff val="25000"/>
                </a:schemeClr>
              </a:solidFill>
              <a:latin typeface="微软雅黑" panose="020B0503020204020204" charset="-122"/>
              <a:ea typeface="微软雅黑" panose="020B0503020204020204" charset="-122"/>
              <a:sym typeface="微软雅黑" panose="020B0503020204020204" charset="-122"/>
            </a:endParaRPr>
          </a:p>
        </p:txBody>
      </p:sp>
      <p:sp>
        <p:nvSpPr>
          <p:cNvPr id="5" name="内容占位符 2"/>
          <p:cNvSpPr>
            <a:spLocks noGrp="1"/>
          </p:cNvSpPr>
          <p:nvPr/>
        </p:nvSpPr>
        <p:spPr>
          <a:xfrm>
            <a:off x="586364" y="950276"/>
            <a:ext cx="10515600" cy="601747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1800" b="1" dirty="0">
                <a:latin typeface="微软雅黑" panose="020B0503020204020204" charset="-122"/>
                <a:ea typeface="微软雅黑" panose="020B0503020204020204" charset="-122"/>
                <a:cs typeface="微软雅黑" panose="020B0503020204020204" charset="-122"/>
              </a:rPr>
              <a:t>B) </a:t>
            </a:r>
            <a:r>
              <a:rPr lang="zh-CN" altLang="zh-CN" sz="1800" b="1" dirty="0">
                <a:latin typeface="微软雅黑" panose="020B0503020204020204" charset="-122"/>
                <a:ea typeface="微软雅黑" panose="020B0503020204020204" charset="-122"/>
                <a:cs typeface="微软雅黑" panose="020B0503020204020204" charset="-122"/>
              </a:rPr>
              <a:t>约束（限制）要优化的参数</a:t>
            </a:r>
            <a:endParaRPr lang="zh-CN" altLang="zh-CN" sz="1800" dirty="0">
              <a:latin typeface="微软雅黑" panose="020B0503020204020204" charset="-122"/>
              <a:ea typeface="微软雅黑" panose="020B0503020204020204" charset="-122"/>
              <a:cs typeface="微软雅黑" panose="020B0503020204020204" charset="-122"/>
            </a:endParaRPr>
          </a:p>
          <a:p>
            <a:r>
              <a:rPr lang="zh-CN" altLang="zh-CN" sz="1800" dirty="0">
                <a:latin typeface="微软雅黑" panose="020B0503020204020204" charset="-122"/>
                <a:ea typeface="微软雅黑" panose="020B0503020204020204" charset="-122"/>
                <a:cs typeface="微软雅黑" panose="020B0503020204020204" charset="-122"/>
              </a:rPr>
              <a:t>本来解空间是全部区域，但通过正则化添加了一些</a:t>
            </a:r>
            <a:r>
              <a:rPr lang="zh-CN" altLang="zh-CN" sz="1800" b="1" dirty="0">
                <a:latin typeface="微软雅黑" panose="020B0503020204020204" charset="-122"/>
                <a:ea typeface="微软雅黑" panose="020B0503020204020204" charset="-122"/>
                <a:cs typeface="微软雅黑" panose="020B0503020204020204" charset="-122"/>
              </a:rPr>
              <a:t>约束</a:t>
            </a:r>
            <a:r>
              <a:rPr lang="zh-CN" altLang="zh-CN" sz="1800" dirty="0">
                <a:latin typeface="微软雅黑" panose="020B0503020204020204" charset="-122"/>
                <a:ea typeface="微软雅黑" panose="020B0503020204020204" charset="-122"/>
                <a:cs typeface="微软雅黑" panose="020B0503020204020204" charset="-122"/>
              </a:rPr>
              <a:t>，使得解空间变小了，甚至在个别正则化方式下，解变得</a:t>
            </a:r>
            <a:r>
              <a:rPr lang="zh-CN" altLang="zh-CN" sz="1800" b="1" dirty="0">
                <a:uFill>
                  <a:solidFill>
                    <a:schemeClr val="tx1">
                      <a:lumMod val="50000"/>
                      <a:lumOff val="50000"/>
                    </a:schemeClr>
                  </a:solidFill>
                </a:uFill>
                <a:latin typeface="微软雅黑" panose="020B0503020204020204" charset="-122"/>
                <a:ea typeface="微软雅黑" panose="020B0503020204020204" charset="-122"/>
                <a:cs typeface="微软雅黑" panose="020B0503020204020204" charset="-122"/>
              </a:rPr>
              <a:t>稀疏</a:t>
            </a:r>
            <a:r>
              <a:rPr lang="zh-CN" altLang="zh-CN" sz="1800" dirty="0">
                <a:latin typeface="微软雅黑" panose="020B0503020204020204" charset="-122"/>
                <a:ea typeface="微软雅黑" panose="020B0503020204020204" charset="-122"/>
                <a:cs typeface="微软雅黑" panose="020B0503020204020204" charset="-122"/>
              </a:rPr>
              <a:t>了。</a:t>
            </a:r>
            <a:endParaRPr lang="en-US" altLang="zh-CN" sz="1800" dirty="0">
              <a:latin typeface="微软雅黑" panose="020B0503020204020204" charset="-122"/>
              <a:ea typeface="微软雅黑" panose="020B0503020204020204" charset="-122"/>
              <a:cs typeface="微软雅黑" panose="020B0503020204020204" charset="-122"/>
            </a:endParaRPr>
          </a:p>
          <a:p>
            <a:endParaRPr lang="en-US" altLang="zh-CN" sz="1800" dirty="0">
              <a:latin typeface="微软雅黑" panose="020B0503020204020204" charset="-122"/>
              <a:ea typeface="微软雅黑" panose="020B0503020204020204" charset="-122"/>
              <a:cs typeface="微软雅黑" panose="020B0503020204020204" charset="-122"/>
            </a:endParaRPr>
          </a:p>
          <a:p>
            <a:r>
              <a:rPr lang="zh-CN" altLang="en-US" sz="1800" dirty="0">
                <a:latin typeface="微软雅黑" panose="020B0503020204020204" charset="-122"/>
                <a:ea typeface="微软雅黑" panose="020B0503020204020204" charset="-122"/>
                <a:cs typeface="微软雅黑" panose="020B0503020204020204" charset="-122"/>
              </a:rPr>
              <a:t>问：什么是稀疏性？为什么稀疏性那么重要？</a:t>
            </a:r>
            <a:endParaRPr lang="en-US" altLang="zh-CN" sz="1800" dirty="0">
              <a:latin typeface="微软雅黑" panose="020B0503020204020204" charset="-122"/>
              <a:ea typeface="微软雅黑" panose="020B0503020204020204" charset="-122"/>
              <a:cs typeface="微软雅黑" panose="020B0503020204020204" charset="-122"/>
            </a:endParaRPr>
          </a:p>
          <a:p>
            <a:r>
              <a:rPr lang="zh-CN" altLang="en-US" sz="1800" dirty="0">
                <a:latin typeface="微软雅黑" panose="020B0503020204020204" charset="-122"/>
                <a:ea typeface="微软雅黑" panose="020B0503020204020204" charset="-122"/>
                <a:cs typeface="微软雅黑" panose="020B0503020204020204" charset="-122"/>
              </a:rPr>
              <a:t>答：为了有备无患。</a:t>
            </a:r>
            <a:endParaRPr lang="en-US" altLang="zh-CN" sz="1800" dirty="0">
              <a:latin typeface="微软雅黑" panose="020B0503020204020204" charset="-122"/>
              <a:ea typeface="微软雅黑" panose="020B0503020204020204" charset="-122"/>
              <a:cs typeface="微软雅黑" panose="020B0503020204020204" charset="-122"/>
            </a:endParaRPr>
          </a:p>
          <a:p>
            <a:pPr marL="0" indent="0">
              <a:buNone/>
            </a:pPr>
            <a:endParaRPr lang="en-US" altLang="zh-CN" sz="1800" dirty="0">
              <a:latin typeface="微软雅黑" panose="020B0503020204020204" charset="-122"/>
              <a:ea typeface="微软雅黑" panose="020B0503020204020204" charset="-122"/>
              <a:cs typeface="微软雅黑" panose="020B0503020204020204" charset="-122"/>
            </a:endParaRPr>
          </a:p>
          <a:p>
            <a:pPr marL="0" indent="0">
              <a:buNone/>
            </a:pPr>
            <a:endParaRPr lang="en-US" altLang="zh-CN" sz="2400" dirty="0">
              <a:latin typeface="宋体" panose="02010600030101010101" pitchFamily="2" charset="-122"/>
              <a:ea typeface="宋体" panose="02010600030101010101" pitchFamily="2" charset="-122"/>
            </a:endParaRPr>
          </a:p>
          <a:p>
            <a:pPr marL="0" indent="0">
              <a:buNone/>
            </a:pPr>
            <a:endParaRPr lang="zh-CN" altLang="en-US" sz="2400" dirty="0">
              <a:latin typeface="宋体" panose="02010600030101010101" pitchFamily="2" charset="-122"/>
              <a:ea typeface="宋体" panose="02010600030101010101" pitchFamily="2" charset="-122"/>
            </a:endParaRPr>
          </a:p>
        </p:txBody>
      </p:sp>
      <p:sp>
        <p:nvSpPr>
          <p:cNvPr id="6" name="笑脸 5"/>
          <p:cNvSpPr/>
          <p:nvPr/>
        </p:nvSpPr>
        <p:spPr>
          <a:xfrm>
            <a:off x="458651" y="4882593"/>
            <a:ext cx="1065228" cy="1065229"/>
          </a:xfrm>
          <a:prstGeom prst="smileyFace">
            <a:avLst/>
          </a:prstGeom>
        </p:spPr>
        <p:style>
          <a:lnRef idx="2">
            <a:schemeClr val="dk1"/>
          </a:lnRef>
          <a:fillRef idx="1">
            <a:schemeClr val="lt1"/>
          </a:fillRef>
          <a:effectRef idx="0">
            <a:schemeClr val="dk1"/>
          </a:effectRef>
          <a:fontRef idx="minor">
            <a:schemeClr val="dk1"/>
          </a:fontRef>
        </p:style>
        <p:txBody>
          <a:bodyPr rtlCol="0"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zh-CN" altLang="en-US" dirty="0"/>
          </a:p>
        </p:txBody>
      </p:sp>
      <p:cxnSp>
        <p:nvCxnSpPr>
          <p:cNvPr id="21" name="直接箭头连接符 20"/>
          <p:cNvCxnSpPr/>
          <p:nvPr/>
        </p:nvCxnSpPr>
        <p:spPr>
          <a:xfrm flipH="1">
            <a:off x="1738260" y="4491381"/>
            <a:ext cx="1136794" cy="6080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p:nvPr/>
        </p:nvCxnSpPr>
        <p:spPr>
          <a:xfrm flipH="1" flipV="1">
            <a:off x="1816657" y="5627310"/>
            <a:ext cx="1086478" cy="6279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3065948" y="5872407"/>
            <a:ext cx="735291" cy="735291"/>
          </a:xfrm>
          <a:prstGeom prst="ellipse">
            <a:avLst/>
          </a:prstGeom>
        </p:spPr>
        <p:style>
          <a:lnRef idx="2">
            <a:schemeClr val="dk1"/>
          </a:lnRef>
          <a:fillRef idx="1">
            <a:schemeClr val="lt1"/>
          </a:fillRef>
          <a:effectRef idx="0">
            <a:schemeClr val="dk1"/>
          </a:effectRef>
          <a:fontRef idx="minor">
            <a:schemeClr val="dk1"/>
          </a:fontRef>
        </p:style>
        <p:txBody>
          <a:bodyPr rtlCol="0"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zh-CN" altLang="en-US"/>
          </a:p>
        </p:txBody>
      </p:sp>
      <p:sp>
        <p:nvSpPr>
          <p:cNvPr id="29" name="椭圆 28"/>
          <p:cNvSpPr/>
          <p:nvPr/>
        </p:nvSpPr>
        <p:spPr>
          <a:xfrm>
            <a:off x="4364996" y="6098650"/>
            <a:ext cx="141402" cy="141402"/>
          </a:xfrm>
          <a:prstGeom prst="ellipse">
            <a:avLst/>
          </a:prstGeom>
        </p:spPr>
        <p:style>
          <a:lnRef idx="1">
            <a:schemeClr val="dk1"/>
          </a:lnRef>
          <a:fillRef idx="2">
            <a:schemeClr val="dk1"/>
          </a:fillRef>
          <a:effectRef idx="1">
            <a:schemeClr val="dk1"/>
          </a:effectRef>
          <a:fontRef idx="minor">
            <a:schemeClr val="dk1"/>
          </a:fontRef>
        </p:style>
        <p:txBody>
          <a:bodyPr rtlCol="0"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zh-CN" altLang="en-US"/>
          </a:p>
        </p:txBody>
      </p:sp>
      <p:sp>
        <p:nvSpPr>
          <p:cNvPr id="31" name="椭圆 30"/>
          <p:cNvSpPr/>
          <p:nvPr/>
        </p:nvSpPr>
        <p:spPr>
          <a:xfrm>
            <a:off x="4294295" y="4420680"/>
            <a:ext cx="141402" cy="141402"/>
          </a:xfrm>
          <a:prstGeom prst="ellipse">
            <a:avLst/>
          </a:prstGeom>
        </p:spPr>
        <p:style>
          <a:lnRef idx="1">
            <a:schemeClr val="dk1"/>
          </a:lnRef>
          <a:fillRef idx="2">
            <a:schemeClr val="dk1"/>
          </a:fillRef>
          <a:effectRef idx="1">
            <a:schemeClr val="dk1"/>
          </a:effectRef>
          <a:fontRef idx="minor">
            <a:schemeClr val="dk1"/>
          </a:fontRef>
        </p:style>
        <p:txBody>
          <a:bodyPr rtlCol="0"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zh-CN" altLang="en-US"/>
          </a:p>
        </p:txBody>
      </p:sp>
      <p:sp>
        <p:nvSpPr>
          <p:cNvPr id="32" name="弧形 31"/>
          <p:cNvSpPr/>
          <p:nvPr/>
        </p:nvSpPr>
        <p:spPr>
          <a:xfrm rot="8338721">
            <a:off x="5215927" y="5551167"/>
            <a:ext cx="751036" cy="784956"/>
          </a:xfrm>
          <a:prstGeom prst="arc">
            <a:avLst>
              <a:gd name="adj1" fmla="val 15395751"/>
              <a:gd name="adj2" fmla="val 0"/>
            </a:avLst>
          </a:prstGeom>
        </p:spPr>
        <p:style>
          <a:lnRef idx="1">
            <a:schemeClr val="dk1"/>
          </a:lnRef>
          <a:fillRef idx="0">
            <a:schemeClr val="dk1"/>
          </a:fillRef>
          <a:effectRef idx="0">
            <a:schemeClr val="dk1"/>
          </a:effectRef>
          <a:fontRef idx="minor">
            <a:schemeClr val="tx1"/>
          </a:fontRef>
        </p:style>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35" name="等腰三角形 34"/>
          <p:cNvSpPr/>
          <p:nvPr/>
        </p:nvSpPr>
        <p:spPr>
          <a:xfrm>
            <a:off x="6736683" y="5820559"/>
            <a:ext cx="663018" cy="838985"/>
          </a:xfrm>
          <a:prstGeom prst="triangle">
            <a:avLst/>
          </a:prstGeom>
        </p:spPr>
        <p:style>
          <a:lnRef idx="2">
            <a:schemeClr val="dk1"/>
          </a:lnRef>
          <a:fillRef idx="1">
            <a:schemeClr val="lt1"/>
          </a:fillRef>
          <a:effectRef idx="0">
            <a:schemeClr val="dk1"/>
          </a:effectRef>
          <a:fontRef idx="minor">
            <a:schemeClr val="dk1"/>
          </a:fontRef>
        </p:style>
        <p:txBody>
          <a:bodyPr rtlCol="0"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zh-CN" altLang="en-US"/>
          </a:p>
        </p:txBody>
      </p:sp>
      <p:sp>
        <p:nvSpPr>
          <p:cNvPr id="36" name="矩形: 圆角 12"/>
          <p:cNvSpPr/>
          <p:nvPr/>
        </p:nvSpPr>
        <p:spPr>
          <a:xfrm>
            <a:off x="8330818" y="6024311"/>
            <a:ext cx="1150070" cy="461913"/>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zh-CN" altLang="en-US"/>
          </a:p>
        </p:txBody>
      </p:sp>
      <p:sp>
        <p:nvSpPr>
          <p:cNvPr id="37" name="椭圆 36"/>
          <p:cNvSpPr/>
          <p:nvPr/>
        </p:nvSpPr>
        <p:spPr>
          <a:xfrm>
            <a:off x="3036742" y="4087937"/>
            <a:ext cx="735291" cy="735291"/>
          </a:xfrm>
          <a:prstGeom prst="ellipse">
            <a:avLst/>
          </a:prstGeom>
        </p:spPr>
        <p:style>
          <a:lnRef idx="2">
            <a:schemeClr val="dk1"/>
          </a:lnRef>
          <a:fillRef idx="1">
            <a:schemeClr val="lt1"/>
          </a:fillRef>
          <a:effectRef idx="0">
            <a:schemeClr val="dk1"/>
          </a:effectRef>
          <a:fontRef idx="minor">
            <a:schemeClr val="dk1"/>
          </a:fontRef>
        </p:style>
        <p:txBody>
          <a:bodyPr rtlCol="0"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zh-CN" altLang="en-US"/>
          </a:p>
        </p:txBody>
      </p:sp>
      <p:sp>
        <p:nvSpPr>
          <p:cNvPr id="38" name="弧形 37"/>
          <p:cNvSpPr/>
          <p:nvPr/>
        </p:nvSpPr>
        <p:spPr>
          <a:xfrm rot="8338721">
            <a:off x="5226823" y="3933044"/>
            <a:ext cx="619824" cy="708176"/>
          </a:xfrm>
          <a:prstGeom prst="arc">
            <a:avLst>
              <a:gd name="adj1" fmla="val 15395751"/>
              <a:gd name="adj2" fmla="val 0"/>
            </a:avLst>
          </a:prstGeom>
        </p:spPr>
        <p:style>
          <a:lnRef idx="1">
            <a:schemeClr val="dk1"/>
          </a:lnRef>
          <a:fillRef idx="0">
            <a:schemeClr val="dk1"/>
          </a:fillRef>
          <a:effectRef idx="0">
            <a:schemeClr val="dk1"/>
          </a:effectRef>
          <a:fontRef idx="minor">
            <a:schemeClr val="tx1"/>
          </a:fontRef>
        </p:style>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40" name="矩形 39"/>
          <p:cNvSpPr/>
          <p:nvPr/>
        </p:nvSpPr>
        <p:spPr>
          <a:xfrm>
            <a:off x="6407785" y="5401310"/>
            <a:ext cx="3419475" cy="1327785"/>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zh-CN" altLang="en-US"/>
          </a:p>
        </p:txBody>
      </p:sp>
      <p:cxnSp>
        <p:nvCxnSpPr>
          <p:cNvPr id="41" name="直接箭头连接符 40"/>
          <p:cNvCxnSpPr>
            <a:stCxn id="40" idx="0"/>
          </p:cNvCxnSpPr>
          <p:nvPr/>
        </p:nvCxnSpPr>
        <p:spPr>
          <a:xfrm flipV="1">
            <a:off x="8118015" y="4420680"/>
            <a:ext cx="837414" cy="9803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文本框 41"/>
          <p:cNvSpPr txBox="1"/>
          <p:nvPr/>
        </p:nvSpPr>
        <p:spPr>
          <a:xfrm>
            <a:off x="8524809" y="3497350"/>
            <a:ext cx="3113291" cy="92333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dirty="0"/>
              <a:t>这两个元素这次没用到，但有备无患，也许下一次拟合新目标的时候会用到。</a:t>
            </a:r>
            <a:endParaRPr lang="zh-CN" altLang="en-US" dirty="0"/>
          </a:p>
        </p:txBody>
      </p:sp>
      <p:sp>
        <p:nvSpPr>
          <p:cNvPr id="43" name="文本框 42"/>
          <p:cNvSpPr txBox="1"/>
          <p:nvPr/>
        </p:nvSpPr>
        <p:spPr>
          <a:xfrm>
            <a:off x="592147" y="6082624"/>
            <a:ext cx="996645" cy="64633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dirty="0"/>
              <a:t>需拟合的目标</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1000" advTm="15000">
        <p:cover dir="d"/>
      </p:transition>
    </mc:Choice>
    <mc:Fallback>
      <p:transition spd="slow" advTm="15000">
        <p:cover dir="d"/>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948263" y="4256613"/>
            <a:ext cx="2366616" cy="369332"/>
          </a:xfrm>
          <a:prstGeom prst="rect">
            <a:avLst/>
          </a:prstGeom>
          <a:noFill/>
        </p:spPr>
        <p:txBody>
          <a:bodyPr wrap="square" rtlCol="0">
            <a:spAutoFit/>
          </a:bodyPr>
          <a:lstStyle/>
          <a:p>
            <a:r>
              <a:rPr lang="zh-CN" altLang="en-US" dirty="0"/>
              <a:t>拟合目标：数字</a:t>
            </a:r>
            <a:r>
              <a:rPr lang="en-US" altLang="zh-CN" dirty="0"/>
              <a:t>101.1</a:t>
            </a:r>
            <a:endParaRPr lang="zh-CN" altLang="en-US" dirty="0"/>
          </a:p>
        </p:txBody>
      </p:sp>
      <p:sp>
        <p:nvSpPr>
          <p:cNvPr id="5" name="文本框 4"/>
          <p:cNvSpPr txBox="1"/>
          <p:nvPr/>
        </p:nvSpPr>
        <p:spPr>
          <a:xfrm>
            <a:off x="5250807" y="3530132"/>
            <a:ext cx="636893" cy="1712135"/>
          </a:xfrm>
          <a:prstGeom prst="rect">
            <a:avLst/>
          </a:prstGeom>
          <a:noFill/>
        </p:spPr>
        <p:txBody>
          <a:bodyPr wrap="square" rtlCol="0">
            <a:spAutoFit/>
          </a:bodyPr>
          <a:lstStyle/>
          <a:p>
            <a:pPr>
              <a:lnSpc>
                <a:spcPct val="150000"/>
              </a:lnSpc>
            </a:pPr>
            <a:r>
              <a:rPr lang="en-US" altLang="zh-CN" dirty="0"/>
              <a:t>0.1</a:t>
            </a:r>
            <a:endParaRPr lang="en-US" altLang="zh-CN" dirty="0"/>
          </a:p>
          <a:p>
            <a:pPr>
              <a:lnSpc>
                <a:spcPct val="150000"/>
              </a:lnSpc>
            </a:pPr>
            <a:r>
              <a:rPr lang="en-US" altLang="zh-CN" dirty="0"/>
              <a:t>1</a:t>
            </a:r>
            <a:endParaRPr lang="en-US" altLang="zh-CN" dirty="0"/>
          </a:p>
          <a:p>
            <a:pPr>
              <a:lnSpc>
                <a:spcPct val="150000"/>
              </a:lnSpc>
            </a:pPr>
            <a:r>
              <a:rPr lang="en-US" altLang="zh-CN" dirty="0"/>
              <a:t>2</a:t>
            </a:r>
            <a:endParaRPr lang="en-US" altLang="zh-CN" dirty="0"/>
          </a:p>
          <a:p>
            <a:pPr>
              <a:lnSpc>
                <a:spcPct val="150000"/>
              </a:lnSpc>
            </a:pPr>
            <a:r>
              <a:rPr lang="en-US" altLang="zh-CN" dirty="0"/>
              <a:t>0.01</a:t>
            </a:r>
            <a:endParaRPr lang="en-US" altLang="zh-CN" dirty="0"/>
          </a:p>
        </p:txBody>
      </p:sp>
      <p:sp>
        <p:nvSpPr>
          <p:cNvPr id="6" name="文本框 5"/>
          <p:cNvSpPr txBox="1"/>
          <p:nvPr/>
        </p:nvSpPr>
        <p:spPr>
          <a:xfrm>
            <a:off x="4177925" y="3518572"/>
            <a:ext cx="575035" cy="1712135"/>
          </a:xfrm>
          <a:prstGeom prst="rect">
            <a:avLst/>
          </a:prstGeom>
          <a:noFill/>
        </p:spPr>
        <p:txBody>
          <a:bodyPr wrap="square" rtlCol="0">
            <a:spAutoFit/>
          </a:bodyPr>
          <a:lstStyle/>
          <a:p>
            <a:pPr algn="r">
              <a:lnSpc>
                <a:spcPct val="150000"/>
              </a:lnSpc>
            </a:pPr>
            <a:r>
              <a:rPr lang="en-US" altLang="zh-CN" dirty="0"/>
              <a:t>1</a:t>
            </a:r>
            <a:endParaRPr lang="en-US" altLang="zh-CN" dirty="0"/>
          </a:p>
          <a:p>
            <a:pPr algn="r">
              <a:lnSpc>
                <a:spcPct val="150000"/>
              </a:lnSpc>
            </a:pPr>
            <a:r>
              <a:rPr lang="en-US" altLang="zh-CN" dirty="0"/>
              <a:t>1</a:t>
            </a:r>
            <a:endParaRPr lang="en-US" altLang="zh-CN" dirty="0"/>
          </a:p>
          <a:p>
            <a:pPr algn="r">
              <a:lnSpc>
                <a:spcPct val="150000"/>
              </a:lnSpc>
            </a:pPr>
            <a:r>
              <a:rPr lang="en-US" altLang="zh-CN" dirty="0"/>
              <a:t>50</a:t>
            </a:r>
            <a:endParaRPr lang="en-US" altLang="zh-CN" dirty="0"/>
          </a:p>
          <a:p>
            <a:pPr algn="r">
              <a:lnSpc>
                <a:spcPct val="150000"/>
              </a:lnSpc>
            </a:pPr>
            <a:r>
              <a:rPr lang="en-US" altLang="zh-CN" dirty="0"/>
              <a:t>0.1</a:t>
            </a:r>
            <a:endParaRPr lang="en-US" altLang="zh-CN" dirty="0"/>
          </a:p>
        </p:txBody>
      </p:sp>
      <p:sp>
        <p:nvSpPr>
          <p:cNvPr id="11" name="乘号 10"/>
          <p:cNvSpPr/>
          <p:nvPr/>
        </p:nvSpPr>
        <p:spPr>
          <a:xfrm>
            <a:off x="4880415" y="3677268"/>
            <a:ext cx="256881" cy="273377"/>
          </a:xfrm>
          <a:prstGeom prst="mathMultiply">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4" name="乘号 13"/>
          <p:cNvSpPr/>
          <p:nvPr/>
        </p:nvSpPr>
        <p:spPr>
          <a:xfrm>
            <a:off x="4880415" y="4119925"/>
            <a:ext cx="256881" cy="273377"/>
          </a:xfrm>
          <a:prstGeom prst="mathMultiply">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5" name="乘号 14"/>
          <p:cNvSpPr/>
          <p:nvPr/>
        </p:nvSpPr>
        <p:spPr>
          <a:xfrm>
            <a:off x="4882382" y="4499679"/>
            <a:ext cx="256881" cy="273377"/>
          </a:xfrm>
          <a:prstGeom prst="mathMultiply">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6" name="乘号 15"/>
          <p:cNvSpPr/>
          <p:nvPr/>
        </p:nvSpPr>
        <p:spPr>
          <a:xfrm>
            <a:off x="4873347" y="4907993"/>
            <a:ext cx="256881" cy="273377"/>
          </a:xfrm>
          <a:prstGeom prst="mathMultiply">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8" name="箭头: 右 17"/>
          <p:cNvSpPr/>
          <p:nvPr/>
        </p:nvSpPr>
        <p:spPr>
          <a:xfrm rot="10800000">
            <a:off x="3409498" y="4340266"/>
            <a:ext cx="868154" cy="20183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dirty="0"/>
          </a:p>
        </p:txBody>
      </p:sp>
      <p:sp>
        <p:nvSpPr>
          <p:cNvPr id="19" name="文本框 18"/>
          <p:cNvSpPr txBox="1"/>
          <p:nvPr/>
        </p:nvSpPr>
        <p:spPr>
          <a:xfrm>
            <a:off x="6685970" y="4191792"/>
            <a:ext cx="2335684" cy="369332"/>
          </a:xfrm>
          <a:prstGeom prst="rect">
            <a:avLst/>
          </a:prstGeom>
          <a:noFill/>
        </p:spPr>
        <p:txBody>
          <a:bodyPr wrap="square" rtlCol="0">
            <a:spAutoFit/>
          </a:bodyPr>
          <a:lstStyle/>
          <a:p>
            <a:r>
              <a:rPr lang="zh-CN" altLang="en-US" dirty="0"/>
              <a:t>拟合目标：数字</a:t>
            </a:r>
            <a:r>
              <a:rPr lang="en-US" altLang="zh-CN" dirty="0"/>
              <a:t>101.1</a:t>
            </a:r>
            <a:endParaRPr lang="zh-CN" altLang="en-US" dirty="0"/>
          </a:p>
        </p:txBody>
      </p:sp>
      <p:sp>
        <p:nvSpPr>
          <p:cNvPr id="20" name="文本框 19"/>
          <p:cNvSpPr txBox="1"/>
          <p:nvPr/>
        </p:nvSpPr>
        <p:spPr>
          <a:xfrm>
            <a:off x="10999313" y="3518227"/>
            <a:ext cx="605473" cy="2127634"/>
          </a:xfrm>
          <a:prstGeom prst="rect">
            <a:avLst/>
          </a:prstGeom>
          <a:noFill/>
        </p:spPr>
        <p:txBody>
          <a:bodyPr wrap="square" rtlCol="0">
            <a:spAutoFit/>
          </a:bodyPr>
          <a:lstStyle/>
          <a:p>
            <a:pPr>
              <a:lnSpc>
                <a:spcPct val="150000"/>
              </a:lnSpc>
            </a:pPr>
            <a:r>
              <a:rPr lang="en-US" altLang="zh-CN" dirty="0"/>
              <a:t>0.1</a:t>
            </a:r>
            <a:endParaRPr lang="en-US" altLang="zh-CN" dirty="0"/>
          </a:p>
          <a:p>
            <a:pPr>
              <a:lnSpc>
                <a:spcPct val="150000"/>
              </a:lnSpc>
            </a:pPr>
            <a:r>
              <a:rPr lang="en-US" altLang="zh-CN" dirty="0"/>
              <a:t>1</a:t>
            </a:r>
            <a:endParaRPr lang="en-US" altLang="zh-CN" dirty="0"/>
          </a:p>
          <a:p>
            <a:pPr>
              <a:lnSpc>
                <a:spcPct val="150000"/>
              </a:lnSpc>
            </a:pPr>
            <a:r>
              <a:rPr lang="en-US" altLang="zh-CN" dirty="0"/>
              <a:t>2</a:t>
            </a:r>
            <a:endParaRPr lang="en-US" altLang="zh-CN" dirty="0"/>
          </a:p>
          <a:p>
            <a:pPr>
              <a:lnSpc>
                <a:spcPct val="150000"/>
              </a:lnSpc>
            </a:pPr>
            <a:r>
              <a:rPr lang="en-US" altLang="zh-CN" dirty="0"/>
              <a:t>0.01</a:t>
            </a:r>
            <a:endParaRPr lang="en-US" altLang="zh-CN" dirty="0"/>
          </a:p>
          <a:p>
            <a:pPr>
              <a:lnSpc>
                <a:spcPct val="150000"/>
              </a:lnSpc>
            </a:pPr>
            <a:endParaRPr lang="zh-CN" altLang="en-US" dirty="0"/>
          </a:p>
        </p:txBody>
      </p:sp>
      <p:sp>
        <p:nvSpPr>
          <p:cNvPr id="21" name="文本框 20"/>
          <p:cNvSpPr txBox="1"/>
          <p:nvPr/>
        </p:nvSpPr>
        <p:spPr>
          <a:xfrm>
            <a:off x="9911309" y="3518227"/>
            <a:ext cx="575035" cy="2958630"/>
          </a:xfrm>
          <a:prstGeom prst="rect">
            <a:avLst/>
          </a:prstGeom>
          <a:noFill/>
        </p:spPr>
        <p:txBody>
          <a:bodyPr wrap="square" rtlCol="0">
            <a:spAutoFit/>
          </a:bodyPr>
          <a:lstStyle/>
          <a:p>
            <a:pPr algn="r">
              <a:lnSpc>
                <a:spcPct val="150000"/>
              </a:lnSpc>
            </a:pPr>
            <a:r>
              <a:rPr lang="en-US" altLang="zh-CN" dirty="0"/>
              <a:t>1</a:t>
            </a:r>
            <a:endParaRPr lang="en-US" altLang="zh-CN" dirty="0"/>
          </a:p>
          <a:p>
            <a:pPr algn="r">
              <a:lnSpc>
                <a:spcPct val="150000"/>
              </a:lnSpc>
            </a:pPr>
            <a:r>
              <a:rPr lang="en-US" altLang="zh-CN" dirty="0"/>
              <a:t>1</a:t>
            </a:r>
            <a:endParaRPr lang="en-US" altLang="zh-CN" dirty="0"/>
          </a:p>
          <a:p>
            <a:pPr algn="r">
              <a:lnSpc>
                <a:spcPct val="150000"/>
              </a:lnSpc>
            </a:pPr>
            <a:r>
              <a:rPr lang="en-US" altLang="zh-CN" dirty="0"/>
              <a:t>50</a:t>
            </a:r>
            <a:endParaRPr lang="en-US" altLang="zh-CN" dirty="0"/>
          </a:p>
          <a:p>
            <a:pPr algn="r">
              <a:lnSpc>
                <a:spcPct val="150000"/>
              </a:lnSpc>
            </a:pPr>
            <a:r>
              <a:rPr lang="en-US" altLang="zh-CN" dirty="0"/>
              <a:t>0</a:t>
            </a:r>
            <a:endParaRPr lang="en-US" altLang="zh-CN" dirty="0"/>
          </a:p>
          <a:p>
            <a:pPr algn="r">
              <a:lnSpc>
                <a:spcPct val="150000"/>
              </a:lnSpc>
            </a:pPr>
            <a:endParaRPr lang="en-US" altLang="zh-CN" dirty="0"/>
          </a:p>
          <a:p>
            <a:pPr algn="r">
              <a:lnSpc>
                <a:spcPct val="150000"/>
              </a:lnSpc>
            </a:pPr>
            <a:endParaRPr lang="en-US" altLang="zh-CN" dirty="0"/>
          </a:p>
          <a:p>
            <a:pPr algn="r">
              <a:lnSpc>
                <a:spcPct val="150000"/>
              </a:lnSpc>
            </a:pPr>
            <a:endParaRPr lang="zh-CN" altLang="en-US" dirty="0"/>
          </a:p>
        </p:txBody>
      </p:sp>
      <p:sp>
        <p:nvSpPr>
          <p:cNvPr id="22" name="乘号 21"/>
          <p:cNvSpPr/>
          <p:nvPr/>
        </p:nvSpPr>
        <p:spPr>
          <a:xfrm>
            <a:off x="10610852" y="3641393"/>
            <a:ext cx="256881" cy="273377"/>
          </a:xfrm>
          <a:prstGeom prst="mathMultiply">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23" name="乘号 22"/>
          <p:cNvSpPr/>
          <p:nvPr/>
        </p:nvSpPr>
        <p:spPr>
          <a:xfrm>
            <a:off x="10628921" y="4108020"/>
            <a:ext cx="256881" cy="273377"/>
          </a:xfrm>
          <a:prstGeom prst="mathMultiply">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24" name="乘号 23"/>
          <p:cNvSpPr/>
          <p:nvPr/>
        </p:nvSpPr>
        <p:spPr>
          <a:xfrm>
            <a:off x="10630888" y="4487774"/>
            <a:ext cx="256881" cy="273377"/>
          </a:xfrm>
          <a:prstGeom prst="mathMultiply">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25" name="乘号 24"/>
          <p:cNvSpPr/>
          <p:nvPr/>
        </p:nvSpPr>
        <p:spPr>
          <a:xfrm>
            <a:off x="10621853" y="4896088"/>
            <a:ext cx="256881" cy="273377"/>
          </a:xfrm>
          <a:prstGeom prst="mathMultiply">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26" name="箭头: 右 25"/>
          <p:cNvSpPr/>
          <p:nvPr/>
        </p:nvSpPr>
        <p:spPr>
          <a:xfrm rot="10800000">
            <a:off x="9210191" y="4296822"/>
            <a:ext cx="806385" cy="1955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dirty="0"/>
          </a:p>
        </p:txBody>
      </p:sp>
      <p:sp>
        <p:nvSpPr>
          <p:cNvPr id="27" name="椭圆 26"/>
          <p:cNvSpPr/>
          <p:nvPr/>
        </p:nvSpPr>
        <p:spPr>
          <a:xfrm>
            <a:off x="4245883" y="4815473"/>
            <a:ext cx="551859" cy="460347"/>
          </a:xfrm>
          <a:prstGeom prst="ellipse">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28" name="椭圆 27"/>
          <p:cNvSpPr/>
          <p:nvPr/>
        </p:nvSpPr>
        <p:spPr>
          <a:xfrm>
            <a:off x="10099242" y="4853671"/>
            <a:ext cx="486864" cy="407756"/>
          </a:xfrm>
          <a:prstGeom prst="ellipse">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29" name="文本框 28"/>
          <p:cNvSpPr txBox="1"/>
          <p:nvPr/>
        </p:nvSpPr>
        <p:spPr>
          <a:xfrm>
            <a:off x="3910632" y="5341004"/>
            <a:ext cx="1846866" cy="584775"/>
          </a:xfrm>
          <a:prstGeom prst="rect">
            <a:avLst/>
          </a:prstGeom>
          <a:noFill/>
        </p:spPr>
        <p:txBody>
          <a:bodyPr wrap="square" rtlCol="0">
            <a:spAutoFit/>
          </a:bodyPr>
          <a:lstStyle/>
          <a:p>
            <a:r>
              <a:rPr lang="zh-CN" altLang="en-US" sz="1600" dirty="0"/>
              <a:t>让不需要的元素的系数变小</a:t>
            </a:r>
            <a:r>
              <a:rPr lang="en-US" altLang="zh-CN" sz="1600" dirty="0">
                <a:latin typeface="宋体" panose="02010600030101010101" pitchFamily="2" charset="-122"/>
                <a:ea typeface="宋体" panose="02010600030101010101" pitchFamily="2" charset="-122"/>
              </a:rPr>
              <a:t>→</a:t>
            </a:r>
            <a:r>
              <a:rPr lang="zh-CN" altLang="en-US" sz="1600" dirty="0">
                <a:latin typeface="宋体" panose="02010600030101010101" pitchFamily="2" charset="-122"/>
                <a:ea typeface="宋体" panose="02010600030101010101" pitchFamily="2" charset="-122"/>
              </a:rPr>
              <a:t>收缩</a:t>
            </a:r>
            <a:endParaRPr lang="zh-CN" altLang="en-US" sz="1600" dirty="0"/>
          </a:p>
        </p:txBody>
      </p:sp>
      <p:sp>
        <p:nvSpPr>
          <p:cNvPr id="30" name="文本框 29"/>
          <p:cNvSpPr txBox="1"/>
          <p:nvPr/>
        </p:nvSpPr>
        <p:spPr>
          <a:xfrm>
            <a:off x="9466324" y="5286680"/>
            <a:ext cx="1752699" cy="584775"/>
          </a:xfrm>
          <a:prstGeom prst="rect">
            <a:avLst/>
          </a:prstGeom>
          <a:noFill/>
        </p:spPr>
        <p:txBody>
          <a:bodyPr wrap="square" rtlCol="0">
            <a:spAutoFit/>
          </a:bodyPr>
          <a:lstStyle/>
          <a:p>
            <a:r>
              <a:rPr lang="zh-CN" altLang="en-US" sz="1600" dirty="0"/>
              <a:t>让不需要的元素的系数为</a:t>
            </a:r>
            <a:r>
              <a:rPr lang="en-US" altLang="zh-CN" sz="1600" dirty="0"/>
              <a:t>0</a:t>
            </a:r>
            <a:endParaRPr lang="zh-CN" altLang="en-US" sz="1600" dirty="0"/>
          </a:p>
        </p:txBody>
      </p:sp>
      <p:sp>
        <p:nvSpPr>
          <p:cNvPr id="35" name="标题 34"/>
          <p:cNvSpPr>
            <a:spLocks noGrp="1"/>
          </p:cNvSpPr>
          <p:nvPr>
            <p:ph type="title"/>
          </p:nvPr>
        </p:nvSpPr>
        <p:spPr>
          <a:xfrm>
            <a:off x="838200" y="913765"/>
            <a:ext cx="10515600" cy="777240"/>
          </a:xfrm>
        </p:spPr>
        <p:txBody>
          <a:bodyPr/>
          <a:lstStyle/>
          <a:p>
            <a:r>
              <a:rPr lang="zh-CN" altLang="en-US" sz="2400" dirty="0">
                <a:latin typeface="微软雅黑" panose="020B0503020204020204" charset="-122"/>
                <a:ea typeface="微软雅黑" panose="020B0503020204020204" charset="-122"/>
                <a:cs typeface="微软雅黑" panose="020B0503020204020204" charset="-122"/>
              </a:rPr>
              <a:t>岭回归 </a:t>
            </a:r>
            <a:r>
              <a:rPr lang="en-US" altLang="zh-CN" sz="2400" dirty="0">
                <a:latin typeface="微软雅黑" panose="020B0503020204020204" charset="-122"/>
                <a:ea typeface="微软雅黑" panose="020B0503020204020204" charset="-122"/>
                <a:cs typeface="微软雅黑" panose="020B0503020204020204" charset="-122"/>
              </a:rPr>
              <a:t>&amp; </a:t>
            </a:r>
            <a:r>
              <a:rPr lang="zh-CN" altLang="en-US" sz="2400" dirty="0">
                <a:latin typeface="微软雅黑" panose="020B0503020204020204" charset="-122"/>
                <a:ea typeface="微软雅黑" panose="020B0503020204020204" charset="-122"/>
                <a:cs typeface="微软雅黑" panose="020B0503020204020204" charset="-122"/>
              </a:rPr>
              <a:t>拉索回归</a:t>
            </a:r>
            <a:endParaRPr lang="zh-CN" altLang="en-US" sz="2400" dirty="0">
              <a:latin typeface="微软雅黑" panose="020B0503020204020204" charset="-122"/>
              <a:ea typeface="微软雅黑" panose="020B0503020204020204" charset="-122"/>
              <a:cs typeface="微软雅黑" panose="020B0503020204020204" charset="-122"/>
            </a:endParaRPr>
          </a:p>
        </p:txBody>
      </p:sp>
      <p:sp>
        <p:nvSpPr>
          <p:cNvPr id="8" name="文本框 7"/>
          <p:cNvSpPr txBox="1"/>
          <p:nvPr/>
        </p:nvSpPr>
        <p:spPr>
          <a:xfrm>
            <a:off x="3532772" y="3923692"/>
            <a:ext cx="713111" cy="461665"/>
          </a:xfrm>
          <a:prstGeom prst="rect">
            <a:avLst/>
          </a:prstGeom>
          <a:noFill/>
        </p:spPr>
        <p:txBody>
          <a:bodyPr wrap="square" rtlCol="0">
            <a:spAutoFit/>
          </a:bodyPr>
          <a:lstStyle/>
          <a:p>
            <a:r>
              <a:rPr lang="zh-CN" altLang="en-US" sz="1200" dirty="0"/>
              <a:t>不能完全拟合</a:t>
            </a:r>
            <a:endParaRPr lang="zh-CN" altLang="en-US" sz="1200" dirty="0"/>
          </a:p>
        </p:txBody>
      </p:sp>
      <p:sp>
        <p:nvSpPr>
          <p:cNvPr id="17" name="矩形 16"/>
          <p:cNvSpPr/>
          <p:nvPr/>
        </p:nvSpPr>
        <p:spPr>
          <a:xfrm>
            <a:off x="816610" y="1691005"/>
            <a:ext cx="5231765" cy="1476375"/>
          </a:xfrm>
          <a:prstGeom prst="rect">
            <a:avLst/>
          </a:prstGeom>
        </p:spPr>
        <p:txBody>
          <a:bodyPr wrap="square">
            <a:spAutoFit/>
          </a:bodyPr>
          <a:lstStyle/>
          <a:p>
            <a:pPr marL="285750" indent="-285750">
              <a:buFont typeface="Wingdings" panose="05000000000000000000" charset="0"/>
              <a:buChar char="Ø"/>
            </a:pPr>
            <a:r>
              <a:rPr lang="zh-CN" altLang="en-US" dirty="0">
                <a:latin typeface="微软雅黑" panose="020B0503020204020204" charset="-122"/>
                <a:ea typeface="微软雅黑" panose="020B0503020204020204" charset="-122"/>
                <a:cs typeface="微软雅黑" panose="020B0503020204020204" charset="-122"/>
              </a:rPr>
              <a:t>岭回归</a:t>
            </a:r>
            <a:r>
              <a:rPr lang="zh-CN" altLang="en-US" dirty="0">
                <a:latin typeface="微软雅黑" panose="020B0503020204020204" charset="-122"/>
                <a:ea typeface="微软雅黑" panose="020B0503020204020204" charset="-122"/>
                <a:cs typeface="微软雅黑" panose="020B0503020204020204" charset="-122"/>
              </a:rPr>
              <a:t>：先将每个变量标准化（减去均值，除以标准差），再对标准化变量进行岭回归。岭回归通常只是将所有的回归系数都</a:t>
            </a:r>
            <a:r>
              <a:rPr lang="zh-CN" altLang="en-US" b="1" dirty="0">
                <a:latin typeface="微软雅黑" panose="020B0503020204020204" charset="-122"/>
                <a:ea typeface="微软雅黑" panose="020B0503020204020204" charset="-122"/>
                <a:cs typeface="微软雅黑" panose="020B0503020204020204" charset="-122"/>
              </a:rPr>
              <a:t>收缩</a:t>
            </a:r>
            <a:r>
              <a:rPr lang="zh-CN" altLang="en-US" dirty="0">
                <a:latin typeface="微软雅黑" panose="020B0503020204020204" charset="-122"/>
                <a:ea typeface="微软雅黑" panose="020B0503020204020204" charset="-122"/>
                <a:cs typeface="微软雅黑" panose="020B0503020204020204" charset="-122"/>
              </a:rPr>
              <a:t>，而不会让某些回归系数严格为</a:t>
            </a:r>
            <a:r>
              <a:rPr lang="en-US" altLang="zh-CN" dirty="0">
                <a:latin typeface="微软雅黑" panose="020B0503020204020204" charset="-122"/>
                <a:ea typeface="微软雅黑" panose="020B0503020204020204" charset="-122"/>
                <a:cs typeface="微软雅黑" panose="020B0503020204020204" charset="-122"/>
              </a:rPr>
              <a:t>0</a:t>
            </a:r>
            <a:r>
              <a:rPr lang="zh-CN" altLang="en-US" dirty="0">
                <a:latin typeface="微软雅黑" panose="020B0503020204020204" charset="-122"/>
                <a:ea typeface="微软雅黑" panose="020B0503020204020204" charset="-122"/>
                <a:cs typeface="微软雅黑" panose="020B0503020204020204" charset="-122"/>
              </a:rPr>
              <a:t>，也没有像拉索回归那样“筛选”变量。</a:t>
            </a:r>
            <a:endParaRPr lang="zh-CN" altLang="en-US" dirty="0">
              <a:latin typeface="微软雅黑" panose="020B0503020204020204" charset="-122"/>
              <a:ea typeface="微软雅黑" panose="020B0503020204020204" charset="-122"/>
              <a:cs typeface="微软雅黑" panose="020B0503020204020204" charset="-122"/>
            </a:endParaRPr>
          </a:p>
        </p:txBody>
      </p:sp>
      <p:sp>
        <p:nvSpPr>
          <p:cNvPr id="32" name="矩形 31"/>
          <p:cNvSpPr/>
          <p:nvPr/>
        </p:nvSpPr>
        <p:spPr>
          <a:xfrm>
            <a:off x="6664868" y="1714846"/>
            <a:ext cx="5090645" cy="922020"/>
          </a:xfrm>
          <a:prstGeom prst="rect">
            <a:avLst/>
          </a:prstGeom>
        </p:spPr>
        <p:txBody>
          <a:bodyPr wrap="square">
            <a:spAutoFit/>
          </a:bodyPr>
          <a:lstStyle/>
          <a:p>
            <a:pPr marL="285750" indent="-285750">
              <a:buFont typeface="Wingdings" panose="05000000000000000000" charset="0"/>
              <a:buChar char="Ø"/>
            </a:pPr>
            <a:r>
              <a:rPr lang="zh-CN" altLang="en-US" dirty="0">
                <a:latin typeface="微软雅黑" panose="020B0503020204020204" charset="-122"/>
                <a:ea typeface="微软雅黑" panose="020B0503020204020204" charset="-122"/>
                <a:cs typeface="微软雅黑" panose="020B0503020204020204" charset="-122"/>
              </a:rPr>
              <a:t>拉索回归</a:t>
            </a:r>
            <a:r>
              <a:rPr lang="zh-CN" altLang="en-US" dirty="0">
                <a:latin typeface="微软雅黑" panose="020B0503020204020204" charset="-122"/>
                <a:ea typeface="微软雅黑" panose="020B0503020204020204" charset="-122"/>
                <a:cs typeface="微软雅黑" panose="020B0503020204020204" charset="-122"/>
              </a:rPr>
              <a:t>：从大量的特征变量中，筛选出真正对</a:t>
            </a:r>
            <a:r>
              <a:rPr lang="en-US" altLang="zh-CN" dirty="0">
                <a:latin typeface="微软雅黑" panose="020B0503020204020204" charset="-122"/>
                <a:ea typeface="微软雅黑" panose="020B0503020204020204" charset="-122"/>
                <a:cs typeface="微软雅黑" panose="020B0503020204020204" charset="-122"/>
              </a:rPr>
              <a:t>y</a:t>
            </a:r>
            <a:r>
              <a:rPr lang="zh-CN" altLang="en-US" dirty="0">
                <a:latin typeface="微软雅黑" panose="020B0503020204020204" charset="-122"/>
                <a:ea typeface="微软雅黑" panose="020B0503020204020204" charset="-122"/>
                <a:cs typeface="微软雅黑" panose="020B0503020204020204" charset="-122"/>
              </a:rPr>
              <a:t>有影响的少数变量，让一些无影响或影响较弱的变量的回归系数变为</a:t>
            </a:r>
            <a:r>
              <a:rPr lang="en-US" altLang="zh-CN" dirty="0">
                <a:latin typeface="微软雅黑" panose="020B0503020204020204" charset="-122"/>
                <a:ea typeface="微软雅黑" panose="020B0503020204020204" charset="-122"/>
                <a:cs typeface="微软雅黑" panose="020B0503020204020204" charset="-122"/>
              </a:rPr>
              <a:t>0</a:t>
            </a:r>
            <a:r>
              <a:rPr lang="zh-CN" altLang="en-US" dirty="0">
                <a:latin typeface="微软雅黑" panose="020B0503020204020204" charset="-122"/>
                <a:ea typeface="微软雅黑" panose="020B0503020204020204" charset="-122"/>
                <a:cs typeface="微软雅黑" panose="020B0503020204020204" charset="-122"/>
              </a:rPr>
              <a:t>。</a:t>
            </a:r>
            <a:endParaRPr lang="zh-CN" altLang="en-US" dirty="0">
              <a:latin typeface="微软雅黑" panose="020B0503020204020204" charset="-122"/>
              <a:ea typeface="微软雅黑" panose="020B0503020204020204" charset="-122"/>
              <a:cs typeface="微软雅黑" panose="020B0503020204020204" charset="-122"/>
            </a:endParaRPr>
          </a:p>
        </p:txBody>
      </p:sp>
      <p:sp>
        <p:nvSpPr>
          <p:cNvPr id="34" name="矩形: 圆角 33"/>
          <p:cNvSpPr/>
          <p:nvPr/>
        </p:nvSpPr>
        <p:spPr>
          <a:xfrm>
            <a:off x="8144956" y="5239067"/>
            <a:ext cx="989815" cy="707010"/>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zh-CN" altLang="en-US" sz="2400" dirty="0">
                <a:latin typeface="幼圆" panose="02010509060101010101" pitchFamily="49" charset="-122"/>
                <a:ea typeface="幼圆" panose="02010509060101010101" pitchFamily="49" charset="-122"/>
              </a:rPr>
              <a:t>更佳</a:t>
            </a:r>
            <a:endParaRPr lang="zh-CN" altLang="en-US" sz="2400" dirty="0">
              <a:latin typeface="幼圆" panose="02010509060101010101" pitchFamily="49" charset="-122"/>
              <a:ea typeface="幼圆" panose="02010509060101010101" pitchFamily="49" charset="-122"/>
            </a:endParaRPr>
          </a:p>
        </p:txBody>
      </p:sp>
      <p:sp>
        <p:nvSpPr>
          <p:cNvPr id="2" name="椭圆 5"/>
          <p:cNvSpPr/>
          <p:nvPr/>
        </p:nvSpPr>
        <p:spPr>
          <a:xfrm>
            <a:off x="492208" y="426058"/>
            <a:ext cx="324679" cy="324679"/>
          </a:xfrm>
          <a:prstGeom prst="ellipse">
            <a:avLst/>
          </a:prstGeom>
          <a:gradFill flip="none" rotWithShape="1">
            <a:gsLst>
              <a:gs pos="0">
                <a:schemeClr val="accent1"/>
              </a:gs>
              <a:gs pos="100000">
                <a:schemeClr val="accent2"/>
              </a:gs>
            </a:gsLst>
            <a:lin ang="10800000" scaled="1"/>
            <a:tileRect/>
          </a:gradFill>
          <a:ln>
            <a:noFill/>
          </a:ln>
          <a:effectLst>
            <a:outerShdw blurRad="762000" dist="254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360000" bIns="45720" numCol="1" spcCol="0" rtlCol="0" fromWordArt="0" anchor="ctr" anchorCtr="0" forceAA="0" compatLnSpc="1">
            <a:noAutofit/>
          </a:bodyPr>
          <a:p>
            <a:pPr algn="r" defTabSz="914400"/>
            <a:endParaRPr lang="zh-CN" altLang="en-US" sz="1400" b="1">
              <a:latin typeface="微软雅黑" panose="020B0503020204020204" charset="-122"/>
              <a:ea typeface="微软雅黑" panose="020B0503020204020204" charset="-122"/>
              <a:cs typeface="Open Sans" panose="020B0606030504020204" pitchFamily="34" charset="0"/>
              <a:sym typeface="微软雅黑" panose="020B0503020204020204" charset="-122"/>
            </a:endParaRPr>
          </a:p>
        </p:txBody>
      </p:sp>
      <p:sp>
        <p:nvSpPr>
          <p:cNvPr id="12" name="文本框 17"/>
          <p:cNvSpPr txBox="1"/>
          <p:nvPr/>
        </p:nvSpPr>
        <p:spPr>
          <a:xfrm>
            <a:off x="920115" y="381635"/>
            <a:ext cx="5474335" cy="460375"/>
          </a:xfrm>
          <a:prstGeom prst="rect">
            <a:avLst/>
          </a:prstGeom>
          <a:noFill/>
        </p:spPr>
        <p:txBody>
          <a:bodyPr wrap="square" rtlCol="0">
            <a:spAutoFit/>
          </a:bodyPr>
          <a:p>
            <a:pPr algn="just" fontAlgn="auto"/>
            <a:r>
              <a:rPr lang="en-US" sz="2400" spc="600" dirty="0">
                <a:solidFill>
                  <a:schemeClr val="tx1">
                    <a:lumMod val="75000"/>
                    <a:lumOff val="25000"/>
                  </a:schemeClr>
                </a:solidFill>
                <a:latin typeface="微软雅黑" panose="020B0503020204020204" charset="-122"/>
                <a:ea typeface="微软雅黑" panose="020B0503020204020204" charset="-122"/>
                <a:sym typeface="微软雅黑" panose="020B0503020204020204" charset="-122"/>
              </a:rPr>
              <a:t>2.1</a:t>
            </a:r>
            <a:r>
              <a:rPr lang="zh-CN" altLang="en-US" sz="2400" spc="600" dirty="0">
                <a:solidFill>
                  <a:schemeClr val="tx1">
                    <a:lumMod val="75000"/>
                    <a:lumOff val="25000"/>
                  </a:schemeClr>
                </a:solidFill>
                <a:latin typeface="微软雅黑" panose="020B0503020204020204" charset="-122"/>
                <a:ea typeface="微软雅黑" panose="020B0503020204020204" charset="-122"/>
                <a:sym typeface="微软雅黑" panose="020B0503020204020204" charset="-122"/>
              </a:rPr>
              <a:t>回归分析</a:t>
            </a:r>
            <a:endParaRPr lang="zh-CN" altLang="en-US" sz="2400" spc="600" dirty="0">
              <a:solidFill>
                <a:schemeClr val="tx1">
                  <a:lumMod val="75000"/>
                  <a:lumOff val="25000"/>
                </a:schemeClr>
              </a:solidFill>
              <a:latin typeface="微软雅黑" panose="020B0503020204020204" charset="-122"/>
              <a:ea typeface="微软雅黑" panose="020B0503020204020204" charset="-122"/>
              <a:sym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slow" p14:dur="1000" advTm="15000">
        <p:cover dir="d"/>
      </p:transition>
    </mc:Choice>
    <mc:Fallback>
      <p:transition spd="slow" advTm="15000">
        <p:cover dir="d"/>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20750" y="749935"/>
            <a:ext cx="10433050" cy="941070"/>
          </a:xfrm>
        </p:spPr>
        <p:txBody>
          <a:bodyPr/>
          <a:lstStyle/>
          <a:p>
            <a:r>
              <a:rPr lang="zh-CN" altLang="zh-CN" sz="2400" dirty="0"/>
              <a:t>岭回归</a:t>
            </a:r>
            <a:endParaRPr lang="zh-CN" altLang="zh-CN" sz="2400"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a:xfrm>
                <a:off x="838200" y="1540956"/>
                <a:ext cx="10515600" cy="4351338"/>
              </a:xfrm>
            </p:spPr>
            <p:txBody>
              <a:bodyPr>
                <a:normAutofit/>
              </a:bodyPr>
              <a:lstStyle/>
              <a:p>
                <a:r>
                  <a:rPr lang="zh-CN" altLang="zh-CN" sz="1800" dirty="0">
                    <a:latin typeface="微软雅黑" panose="020B0503020204020204" charset="-122"/>
                    <a:ea typeface="微软雅黑" panose="020B0503020204020204" charset="-122"/>
                    <a:cs typeface="微软雅黑" panose="020B0503020204020204" charset="-122"/>
                  </a:rPr>
                  <a:t>岭回归应用结构风险最小化的模型选择策略，在经验风险最小化的基础上加入</a:t>
                </a:r>
                <a:r>
                  <a:rPr lang="zh-CN" altLang="zh-CN" sz="1800" b="1" dirty="0">
                    <a:latin typeface="微软雅黑" panose="020B0503020204020204" charset="-122"/>
                    <a:ea typeface="微软雅黑" panose="020B0503020204020204" charset="-122"/>
                    <a:cs typeface="微软雅黑" panose="020B0503020204020204" charset="-122"/>
                  </a:rPr>
                  <a:t>正则化因子</a:t>
                </a:r>
                <a:r>
                  <a:rPr lang="zh-CN" altLang="zh-CN" sz="1800" dirty="0">
                    <a:latin typeface="微软雅黑" panose="020B0503020204020204" charset="-122"/>
                    <a:ea typeface="微软雅黑" panose="020B0503020204020204" charset="-122"/>
                    <a:cs typeface="微软雅黑" panose="020B0503020204020204" charset="-122"/>
                  </a:rPr>
                  <a:t>。当正则化因子选择为模型参数的二范数的时候，整个回归的方法就叫做岭回归。</a:t>
                </a:r>
                <a:endParaRPr lang="zh-CN" altLang="zh-CN" sz="1800" dirty="0">
                  <a:latin typeface="微软雅黑" panose="020B0503020204020204" charset="-122"/>
                  <a:ea typeface="微软雅黑" panose="020B0503020204020204" charset="-122"/>
                  <a:cs typeface="微软雅黑" panose="020B0503020204020204" charset="-122"/>
                </a:endParaRPr>
              </a:p>
              <a:p>
                <a:r>
                  <a:rPr lang="zh-CN" altLang="zh-CN" sz="1800" dirty="0">
                    <a:latin typeface="微软雅黑" panose="020B0503020204020204" charset="-122"/>
                    <a:ea typeface="微软雅黑" panose="020B0503020204020204" charset="-122"/>
                    <a:cs typeface="微软雅黑" panose="020B0503020204020204" charset="-122"/>
                  </a:rPr>
                  <a:t>当自变量系统中存在多重相关性时</a:t>
                </a:r>
                <a:r>
                  <a:rPr lang="en-US" altLang="zh-CN" sz="1800" dirty="0">
                    <a:latin typeface="微软雅黑" panose="020B0503020204020204" charset="-122"/>
                    <a:ea typeface="微软雅黑" panose="020B0503020204020204" charset="-122"/>
                    <a:cs typeface="微软雅黑" panose="020B0503020204020204" charset="-122"/>
                  </a:rPr>
                  <a:t>, </a:t>
                </a:r>
                <a:r>
                  <a:rPr lang="zh-CN" altLang="zh-CN" sz="1800" dirty="0">
                    <a:latin typeface="微软雅黑" panose="020B0503020204020204" charset="-122"/>
                    <a:ea typeface="微软雅黑" panose="020B0503020204020204" charset="-122"/>
                    <a:cs typeface="微软雅黑" panose="020B0503020204020204" charset="-122"/>
                  </a:rPr>
                  <a:t>岭回归算法在自变量标准化矩阵的主对角线元素上人为地加入一个非负因子</a:t>
                </a:r>
                <a:r>
                  <a:rPr lang="en-US" altLang="zh-CN" sz="1800" dirty="0">
                    <a:latin typeface="微软雅黑" panose="020B0503020204020204" charset="-122"/>
                    <a:ea typeface="微软雅黑" panose="020B0503020204020204" charset="-122"/>
                    <a:cs typeface="微软雅黑" panose="020B0503020204020204" charset="-122"/>
                  </a:rPr>
                  <a:t>k, </a:t>
                </a:r>
                <a:r>
                  <a:rPr lang="zh-CN" altLang="zh-CN" sz="1800" dirty="0">
                    <a:latin typeface="微软雅黑" panose="020B0503020204020204" charset="-122"/>
                    <a:ea typeface="微软雅黑" panose="020B0503020204020204" charset="-122"/>
                    <a:cs typeface="微软雅黑" panose="020B0503020204020204" charset="-122"/>
                  </a:rPr>
                  <a:t>使得回归系数的估计稍有偏差</a:t>
                </a:r>
                <a:r>
                  <a:rPr lang="en-US" altLang="zh-CN" sz="1800" dirty="0">
                    <a:latin typeface="微软雅黑" panose="020B0503020204020204" charset="-122"/>
                    <a:ea typeface="微软雅黑" panose="020B0503020204020204" charset="-122"/>
                    <a:cs typeface="微软雅黑" panose="020B0503020204020204" charset="-122"/>
                  </a:rPr>
                  <a:t>, </a:t>
                </a:r>
                <a:r>
                  <a:rPr lang="zh-CN" altLang="zh-CN" sz="1800" dirty="0">
                    <a:latin typeface="微软雅黑" panose="020B0503020204020204" charset="-122"/>
                    <a:ea typeface="微软雅黑" panose="020B0503020204020204" charset="-122"/>
                    <a:cs typeface="微软雅黑" panose="020B0503020204020204" charset="-122"/>
                  </a:rPr>
                  <a:t>而估计的稳定性却能明显提高</a:t>
                </a:r>
                <a:r>
                  <a:rPr lang="en-US" altLang="zh-CN" sz="1800" dirty="0">
                    <a:latin typeface="微软雅黑" panose="020B0503020204020204" charset="-122"/>
                    <a:ea typeface="微软雅黑" panose="020B0503020204020204" charset="-122"/>
                    <a:cs typeface="微软雅黑" panose="020B0503020204020204" charset="-122"/>
                  </a:rPr>
                  <a:t>, </a:t>
                </a:r>
                <a:r>
                  <a:rPr lang="zh-CN" altLang="zh-CN" sz="1800" dirty="0">
                    <a:latin typeface="微软雅黑" panose="020B0503020204020204" charset="-122"/>
                    <a:ea typeface="微软雅黑" panose="020B0503020204020204" charset="-122"/>
                    <a:cs typeface="微软雅黑" panose="020B0503020204020204" charset="-122"/>
                  </a:rPr>
                  <a:t>并且回归系数的标准差也比最小二乘估计的要小</a:t>
                </a:r>
                <a:r>
                  <a:rPr lang="zh-CN" altLang="en-US" sz="1800" dirty="0">
                    <a:latin typeface="微软雅黑" panose="020B0503020204020204" charset="-122"/>
                    <a:ea typeface="微软雅黑" panose="020B0503020204020204" charset="-122"/>
                    <a:cs typeface="微软雅黑" panose="020B0503020204020204" charset="-122"/>
                  </a:rPr>
                  <a:t>。</a:t>
                </a:r>
                <a:endParaRPr lang="en-US" altLang="zh-CN" sz="1800" dirty="0">
                  <a:latin typeface="微软雅黑" panose="020B0503020204020204" charset="-122"/>
                  <a:ea typeface="微软雅黑" panose="020B0503020204020204" charset="-122"/>
                  <a:cs typeface="微软雅黑" panose="020B0503020204020204" charset="-122"/>
                </a:endParaRPr>
              </a:p>
              <a:p>
                <a:r>
                  <a:rPr lang="zh-CN" altLang="zh-CN" sz="1800" dirty="0">
                    <a:latin typeface="微软雅黑" panose="020B0503020204020204" charset="-122"/>
                    <a:ea typeface="微软雅黑" panose="020B0503020204020204" charset="-122"/>
                    <a:cs typeface="微软雅黑" panose="020B0503020204020204" charset="-122"/>
                  </a:rPr>
                  <a:t>岭回归的约束条件 </a:t>
                </a:r>
                <a14:m>
                  <m:oMath xmlns:m="http://schemas.openxmlformats.org/officeDocument/2006/math">
                    <m:sSup>
                      <m:sSupPr>
                        <m:ctrlPr>
                          <a:rPr lang="zh-CN" altLang="zh-CN" sz="1800" i="1">
                            <a:latin typeface="Cambria Math" panose="02040503050406030204" pitchFamily="18" charset="0"/>
                            <a:ea typeface="微软雅黑" panose="020B0503020204020204" charset="-122"/>
                            <a:cs typeface="Cambria Math" panose="02040503050406030204" pitchFamily="18" charset="0"/>
                          </a:rPr>
                        </m:ctrlPr>
                      </m:sSupPr>
                      <m:e>
                        <m:sSub>
                          <m:sSubPr>
                            <m:ctrlPr>
                              <a:rPr lang="zh-CN" altLang="zh-CN" sz="1800" i="1">
                                <a:latin typeface="Cambria Math" panose="02040503050406030204" pitchFamily="18" charset="0"/>
                                <a:ea typeface="微软雅黑" panose="020B0503020204020204" charset="-122"/>
                                <a:cs typeface="Cambria Math" panose="02040503050406030204" pitchFamily="18" charset="0"/>
                              </a:rPr>
                            </m:ctrlPr>
                          </m:sSubPr>
                          <m:e>
                            <m:r>
                              <a:rPr lang="en-US" altLang="zh-CN" sz="1800" i="1">
                                <a:latin typeface="Cambria Math" panose="02040503050406030204" pitchFamily="18" charset="0"/>
                                <a:ea typeface="MS Mincho" charset="0"/>
                                <a:cs typeface="Cambria Math" panose="02040503050406030204" pitchFamily="18" charset="0"/>
                              </a:rPr>
                              <m:t>𝛽</m:t>
                            </m:r>
                          </m:e>
                          <m:sub>
                            <m:r>
                              <a:rPr lang="en-US" altLang="zh-CN" sz="1800" i="1">
                                <a:latin typeface="Cambria Math" panose="02040503050406030204" pitchFamily="18" charset="0"/>
                                <a:ea typeface="MS Mincho" charset="0"/>
                                <a:cs typeface="Cambria Math" panose="02040503050406030204" pitchFamily="18" charset="0"/>
                              </a:rPr>
                              <m:t>1</m:t>
                            </m:r>
                          </m:sub>
                        </m:sSub>
                      </m:e>
                      <m:sup>
                        <m:r>
                          <a:rPr lang="en-US" altLang="zh-CN" sz="1800" i="1">
                            <a:latin typeface="Cambria Math" panose="02040503050406030204" pitchFamily="18" charset="0"/>
                            <a:ea typeface="MS Mincho" charset="0"/>
                            <a:cs typeface="Cambria Math" panose="02040503050406030204" pitchFamily="18" charset="0"/>
                          </a:rPr>
                          <m:t>2</m:t>
                        </m:r>
                      </m:sup>
                    </m:sSup>
                    <m:r>
                      <a:rPr lang="en-US" altLang="zh-CN" sz="1800">
                        <a:latin typeface="Cambria Math" panose="02040503050406030204" pitchFamily="18" charset="0"/>
                        <a:ea typeface="MS Mincho" charset="0"/>
                        <a:cs typeface="Cambria Math" panose="02040503050406030204" pitchFamily="18" charset="0"/>
                      </a:rPr>
                      <m:t>+</m:t>
                    </m:r>
                    <m:sSup>
                      <m:sSupPr>
                        <m:ctrlPr>
                          <a:rPr lang="zh-CN" altLang="zh-CN" sz="1800" i="1">
                            <a:latin typeface="Cambria Math" panose="02040503050406030204" pitchFamily="18" charset="0"/>
                            <a:ea typeface="微软雅黑" panose="020B0503020204020204" charset="-122"/>
                            <a:cs typeface="Cambria Math" panose="02040503050406030204" pitchFamily="18" charset="0"/>
                          </a:rPr>
                        </m:ctrlPr>
                      </m:sSupPr>
                      <m:e>
                        <m:sSub>
                          <m:sSubPr>
                            <m:ctrlPr>
                              <a:rPr lang="zh-CN" altLang="zh-CN" sz="1800" i="1">
                                <a:latin typeface="Cambria Math" panose="02040503050406030204" pitchFamily="18" charset="0"/>
                                <a:ea typeface="微软雅黑" panose="020B0503020204020204" charset="-122"/>
                                <a:cs typeface="Cambria Math" panose="02040503050406030204" pitchFamily="18" charset="0"/>
                              </a:rPr>
                            </m:ctrlPr>
                          </m:sSubPr>
                          <m:e>
                            <m:r>
                              <a:rPr lang="en-US" altLang="zh-CN" sz="1800" i="1">
                                <a:latin typeface="Cambria Math" panose="02040503050406030204" pitchFamily="18" charset="0"/>
                                <a:ea typeface="MS Mincho" charset="0"/>
                                <a:cs typeface="Cambria Math" panose="02040503050406030204" pitchFamily="18" charset="0"/>
                              </a:rPr>
                              <m:t>𝛽</m:t>
                            </m:r>
                          </m:e>
                          <m:sub>
                            <m:r>
                              <a:rPr lang="en-US" altLang="zh-CN" sz="1800" i="1">
                                <a:latin typeface="Cambria Math" panose="02040503050406030204" pitchFamily="18" charset="0"/>
                                <a:ea typeface="MS Mincho" charset="0"/>
                                <a:cs typeface="Cambria Math" panose="02040503050406030204" pitchFamily="18" charset="0"/>
                              </a:rPr>
                              <m:t>2</m:t>
                            </m:r>
                          </m:sub>
                        </m:sSub>
                      </m:e>
                      <m:sup>
                        <m:r>
                          <a:rPr lang="en-US" altLang="zh-CN" sz="1800" i="1">
                            <a:latin typeface="Cambria Math" panose="02040503050406030204" pitchFamily="18" charset="0"/>
                            <a:ea typeface="MS Mincho" charset="0"/>
                            <a:cs typeface="Cambria Math" panose="02040503050406030204" pitchFamily="18" charset="0"/>
                          </a:rPr>
                          <m:t>2</m:t>
                        </m:r>
                      </m:sup>
                    </m:sSup>
                    <m:r>
                      <a:rPr lang="en-US" altLang="zh-CN" sz="1800" i="1">
                        <a:latin typeface="Cambria Math" panose="02040503050406030204" pitchFamily="18" charset="0"/>
                        <a:ea typeface="MS Mincho" charset="0"/>
                        <a:cs typeface="Cambria Math" panose="02040503050406030204" pitchFamily="18" charset="0"/>
                      </a:rPr>
                      <m:t>≤</m:t>
                    </m:r>
                    <m:sSup>
                      <m:sSupPr>
                        <m:ctrlPr>
                          <a:rPr lang="zh-CN" altLang="zh-CN" sz="1800" i="1">
                            <a:latin typeface="Cambria Math" panose="02040503050406030204" pitchFamily="18" charset="0"/>
                            <a:ea typeface="微软雅黑" panose="020B0503020204020204" charset="-122"/>
                            <a:cs typeface="Cambria Math" panose="02040503050406030204" pitchFamily="18" charset="0"/>
                          </a:rPr>
                        </m:ctrlPr>
                      </m:sSupPr>
                      <m:e>
                        <m:r>
                          <a:rPr lang="en-US" altLang="zh-CN" sz="1800" i="1">
                            <a:latin typeface="Cambria Math" panose="02040503050406030204" pitchFamily="18" charset="0"/>
                            <a:ea typeface="微软雅黑" panose="020B0503020204020204" charset="-122"/>
                            <a:cs typeface="Cambria Math" panose="02040503050406030204" pitchFamily="18" charset="0"/>
                          </a:rPr>
                          <m:t>𝑡</m:t>
                        </m:r>
                      </m:e>
                      <m:sup>
                        <m:r>
                          <a:rPr lang="en-US" altLang="zh-CN" sz="1800" i="1">
                            <a:latin typeface="Cambria Math" panose="02040503050406030204" pitchFamily="18" charset="0"/>
                            <a:ea typeface="MS Mincho" charset="0"/>
                            <a:cs typeface="Cambria Math" panose="02040503050406030204" pitchFamily="18" charset="0"/>
                          </a:rPr>
                          <m:t>2</m:t>
                        </m:r>
                      </m:sup>
                    </m:sSup>
                  </m:oMath>
                </a14:m>
                <a:r>
                  <a:rPr lang="en-US" altLang="zh-CN" sz="1800" dirty="0">
                    <a:latin typeface="微软雅黑" panose="020B0503020204020204" charset="-122"/>
                    <a:ea typeface="微软雅黑" panose="020B0503020204020204" charset="-122"/>
                    <a:cs typeface="微软雅黑" panose="020B0503020204020204" charset="-122"/>
                  </a:rPr>
                  <a:t> </a:t>
                </a:r>
                <a:r>
                  <a:rPr lang="zh-CN" altLang="zh-CN" sz="1800" b="1" dirty="0">
                    <a:latin typeface="微软雅黑" panose="020B0503020204020204" charset="-122"/>
                    <a:ea typeface="微软雅黑" panose="020B0503020204020204" charset="-122"/>
                    <a:cs typeface="微软雅黑" panose="020B0503020204020204" charset="-122"/>
                  </a:rPr>
                  <a:t>→</a:t>
                </a:r>
                <a:r>
                  <a:rPr lang="zh-CN" altLang="zh-CN" sz="1800" dirty="0">
                    <a:latin typeface="微软雅黑" panose="020B0503020204020204" charset="-122"/>
                    <a:ea typeface="微软雅黑" panose="020B0503020204020204" charset="-122"/>
                    <a:cs typeface="微软雅黑" panose="020B0503020204020204" charset="-122"/>
                  </a:rPr>
                  <a:t> 蓝色圆（所以蓝色圆是岭回归的解空间）。</a:t>
                </a:r>
                <a:endParaRPr lang="zh-CN" altLang="zh-CN" sz="1800" dirty="0">
                  <a:latin typeface="微软雅黑" panose="020B0503020204020204" charset="-122"/>
                  <a:ea typeface="微软雅黑" panose="020B0503020204020204" charset="-122"/>
                  <a:cs typeface="微软雅黑" panose="020B0503020204020204" charset="-122"/>
                </a:endParaRPr>
              </a:p>
              <a:p>
                <a:r>
                  <a:rPr lang="zh-CN" altLang="zh-CN" sz="1800" dirty="0">
                    <a:latin typeface="微软雅黑" panose="020B0503020204020204" charset="-122"/>
                    <a:ea typeface="微软雅黑" panose="020B0503020204020204" charset="-122"/>
                    <a:cs typeface="微软雅黑" panose="020B0503020204020204" charset="-122"/>
                  </a:rPr>
                  <a:t>从</a:t>
                </a:r>
                <a:r>
                  <a:rPr lang="zh-CN" altLang="en-US" sz="1800" dirty="0">
                    <a:latin typeface="微软雅黑" panose="020B0503020204020204" charset="-122"/>
                    <a:ea typeface="微软雅黑" panose="020B0503020204020204" charset="-122"/>
                    <a:cs typeface="微软雅黑" panose="020B0503020204020204" charset="-122"/>
                  </a:rPr>
                  <a:t>下</a:t>
                </a:r>
                <a:r>
                  <a:rPr lang="zh-CN" altLang="zh-CN" sz="1800" dirty="0">
                    <a:latin typeface="微软雅黑" panose="020B0503020204020204" charset="-122"/>
                    <a:ea typeface="微软雅黑" panose="020B0503020204020204" charset="-122"/>
                    <a:cs typeface="微软雅黑" panose="020B0503020204020204" charset="-122"/>
                  </a:rPr>
                  <a:t>图也可看出，岭回归解与原先的最小二乘解是有一定距离的。</a:t>
                </a:r>
                <a:endParaRPr lang="zh-CN" altLang="zh-CN" sz="1800" dirty="0">
                  <a:latin typeface="微软雅黑" panose="020B0503020204020204" charset="-122"/>
                  <a:ea typeface="微软雅黑" panose="020B0503020204020204" charset="-122"/>
                  <a:cs typeface="微软雅黑" panose="020B0503020204020204" charset="-122"/>
                </a:endParaRPr>
              </a:p>
              <a:p>
                <a:endParaRPr lang="zh-CN" altLang="en-US" sz="1800" dirty="0">
                  <a:latin typeface="微软雅黑" panose="020B0503020204020204" charset="-122"/>
                  <a:ea typeface="微软雅黑" panose="020B0503020204020204" charset="-122"/>
                  <a:cs typeface="微软雅黑" panose="020B0503020204020204" charset="-122"/>
                </a:endParaRPr>
              </a:p>
            </p:txBody>
          </p:sp>
        </mc:Choice>
        <mc:Fallback>
          <p:sp>
            <p:nvSpPr>
              <p:cNvPr id="3" name="内容占位符 2"/>
              <p:cNvSpPr>
                <a:spLocks noRot="1" noChangeAspect="1" noMove="1" noResize="1" noEditPoints="1" noAdjustHandles="1" noChangeArrowheads="1" noChangeShapeType="1" noTextEdit="1"/>
              </p:cNvSpPr>
              <p:nvPr>
                <p:ph idx="1"/>
              </p:nvPr>
            </p:nvSpPr>
            <p:spPr>
              <a:xfrm>
                <a:off x="838200" y="1540956"/>
                <a:ext cx="10515600" cy="4351338"/>
              </a:xfrm>
              <a:blipFill rotWithShape="1">
                <a:blip r:embed="rId1"/>
                <a:stretch>
                  <a:fillRect t="-10" b="3"/>
                </a:stretch>
              </a:blipFill>
            </p:spPr>
            <p:txBody>
              <a:bodyPr/>
              <a:lstStyle/>
              <a:p>
                <a:r>
                  <a:rPr lang="zh-CN" altLang="en-US">
                    <a:noFill/>
                  </a:rPr>
                  <a:t> </a:t>
                </a:r>
                <a:endParaRPr lang="zh-CN" altLang="en-US">
                  <a:noFill/>
                </a:endParaRPr>
              </a:p>
            </p:txBody>
          </p:sp>
        </mc:Fallback>
      </mc:AlternateContent>
      <p:pic>
        <p:nvPicPr>
          <p:cNvPr id="3081" name="图片 5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2372" y="4456979"/>
            <a:ext cx="2336800" cy="2165350"/>
          </a:xfrm>
          <a:prstGeom prst="rect">
            <a:avLst/>
          </a:prstGeom>
          <a:noFill/>
          <a:extLst>
            <a:ext uri="{909E8E84-426E-40DD-AFC4-6F175D3DCCD1}">
              <a14:hiddenFill xmlns:a14="http://schemas.microsoft.com/office/drawing/2010/main">
                <a:solidFill>
                  <a:srgbClr val="FFFFFF"/>
                </a:solidFill>
              </a14:hiddenFill>
            </a:ext>
          </a:extLst>
        </p:spPr>
      </p:pic>
      <p:pic>
        <p:nvPicPr>
          <p:cNvPr id="3080" name="图片 4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58640" y="4585484"/>
            <a:ext cx="2514600" cy="1739900"/>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直接箭头连接符 12"/>
          <p:cNvCxnSpPr/>
          <p:nvPr/>
        </p:nvCxnSpPr>
        <p:spPr>
          <a:xfrm>
            <a:off x="4093983" y="5286964"/>
            <a:ext cx="3947082" cy="8631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9" name="Rectangle 11"/>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 name="Rectangle 12"/>
          <p:cNvSpPr>
            <a:spLocks noChangeArrowheads="1"/>
          </p:cNvSpPr>
          <p:nvPr/>
        </p:nvSpPr>
        <p:spPr bwMode="auto">
          <a:xfrm>
            <a:off x="0" y="4572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 name="Rectangle 13"/>
          <p:cNvSpPr>
            <a:spLocks noChangeArrowheads="1"/>
          </p:cNvSpPr>
          <p:nvPr/>
        </p:nvSpPr>
        <p:spPr bwMode="auto">
          <a:xfrm>
            <a:off x="0" y="260223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000" b="0" i="0" u="none" strike="noStrike" cap="none" normalizeH="0" baseline="0">
                <a:ln>
                  <a:noFill/>
                </a:ln>
                <a:solidFill>
                  <a:srgbClr val="494949"/>
                </a:solidFill>
                <a:effectLst/>
                <a:latin typeface="Calibri" panose="020F0502020204030204" charset="0"/>
                <a:ea typeface="宋体" panose="02010600030101010101" pitchFamily="2" charset="-122"/>
                <a:cs typeface="宋体" panose="02010600030101010101" pitchFamily="2" charset="-122"/>
              </a:rPr>
              <a:t>      </a:t>
            </a:r>
            <a:endParaRPr kumimoji="0" lang="en-US" altLang="zh-CN" sz="1800" b="0" i="0" u="none" strike="noStrike" cap="none" normalizeH="0" baseline="0">
              <a:ln>
                <a:noFill/>
              </a:ln>
              <a:solidFill>
                <a:schemeClr val="tx1"/>
              </a:solidFill>
              <a:effectLst/>
              <a:latin typeface="Arial" panose="020B0604020202020204" pitchFamily="34" charset="0"/>
            </a:endParaRPr>
          </a:p>
        </p:txBody>
      </p:sp>
      <p:sp>
        <p:nvSpPr>
          <p:cNvPr id="12" name="Rectangle 14"/>
          <p:cNvSpPr>
            <a:spLocks noChangeArrowheads="1"/>
          </p:cNvSpPr>
          <p:nvPr/>
        </p:nvSpPr>
        <p:spPr bwMode="auto">
          <a:xfrm>
            <a:off x="0" y="436245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5" name="椭圆 5"/>
          <p:cNvSpPr/>
          <p:nvPr/>
        </p:nvSpPr>
        <p:spPr>
          <a:xfrm>
            <a:off x="492208" y="426058"/>
            <a:ext cx="324679" cy="324679"/>
          </a:xfrm>
          <a:prstGeom prst="ellipse">
            <a:avLst/>
          </a:prstGeom>
          <a:gradFill flip="none" rotWithShape="1">
            <a:gsLst>
              <a:gs pos="0">
                <a:schemeClr val="accent1"/>
              </a:gs>
              <a:gs pos="100000">
                <a:schemeClr val="accent2"/>
              </a:gs>
            </a:gsLst>
            <a:lin ang="10800000" scaled="1"/>
            <a:tileRect/>
          </a:gradFill>
          <a:ln>
            <a:noFill/>
          </a:ln>
          <a:effectLst>
            <a:outerShdw blurRad="762000" dist="254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360000" bIns="45720" numCol="1" spcCol="0" rtlCol="0" fromWordArt="0" anchor="ctr" anchorCtr="0" forceAA="0" compatLnSpc="1">
            <a:noAutofit/>
          </a:bodyPr>
          <a:p>
            <a:pPr algn="r" defTabSz="914400"/>
            <a:endParaRPr lang="zh-CN" altLang="en-US" sz="1400" b="1">
              <a:latin typeface="微软雅黑" panose="020B0503020204020204" charset="-122"/>
              <a:ea typeface="微软雅黑" panose="020B0503020204020204" charset="-122"/>
              <a:cs typeface="Open Sans" panose="020B0606030504020204" pitchFamily="34" charset="0"/>
              <a:sym typeface="微软雅黑" panose="020B0503020204020204" charset="-122"/>
            </a:endParaRPr>
          </a:p>
        </p:txBody>
      </p:sp>
      <p:sp>
        <p:nvSpPr>
          <p:cNvPr id="6" name="文本框 17"/>
          <p:cNvSpPr txBox="1"/>
          <p:nvPr/>
        </p:nvSpPr>
        <p:spPr>
          <a:xfrm>
            <a:off x="920115" y="381635"/>
            <a:ext cx="5474335" cy="460375"/>
          </a:xfrm>
          <a:prstGeom prst="rect">
            <a:avLst/>
          </a:prstGeom>
          <a:noFill/>
        </p:spPr>
        <p:txBody>
          <a:bodyPr wrap="square" rtlCol="0">
            <a:spAutoFit/>
          </a:bodyPr>
          <a:p>
            <a:pPr algn="just" fontAlgn="auto"/>
            <a:r>
              <a:rPr lang="en-US" sz="2400" spc="600" dirty="0">
                <a:solidFill>
                  <a:schemeClr val="tx1">
                    <a:lumMod val="75000"/>
                    <a:lumOff val="25000"/>
                  </a:schemeClr>
                </a:solidFill>
                <a:latin typeface="微软雅黑" panose="020B0503020204020204" charset="-122"/>
                <a:ea typeface="微软雅黑" panose="020B0503020204020204" charset="-122"/>
                <a:sym typeface="微软雅黑" panose="020B0503020204020204" charset="-122"/>
              </a:rPr>
              <a:t>2.1</a:t>
            </a:r>
            <a:r>
              <a:rPr lang="zh-CN" altLang="en-US" sz="2400" spc="600" dirty="0">
                <a:solidFill>
                  <a:schemeClr val="tx1">
                    <a:lumMod val="75000"/>
                    <a:lumOff val="25000"/>
                  </a:schemeClr>
                </a:solidFill>
                <a:latin typeface="微软雅黑" panose="020B0503020204020204" charset="-122"/>
                <a:ea typeface="微软雅黑" panose="020B0503020204020204" charset="-122"/>
                <a:sym typeface="微软雅黑" panose="020B0503020204020204" charset="-122"/>
              </a:rPr>
              <a:t>回归分析</a:t>
            </a:r>
            <a:endParaRPr lang="zh-CN" altLang="en-US" sz="2400" spc="600" dirty="0">
              <a:solidFill>
                <a:schemeClr val="tx1">
                  <a:lumMod val="75000"/>
                  <a:lumOff val="25000"/>
                </a:schemeClr>
              </a:solidFill>
              <a:latin typeface="微软雅黑" panose="020B0503020204020204" charset="-122"/>
              <a:ea typeface="微软雅黑" panose="020B0503020204020204" charset="-122"/>
              <a:sym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slow" p14:dur="1000" advTm="15000">
        <p:cover dir="d"/>
      </p:transition>
    </mc:Choice>
    <mc:Fallback>
      <p:transition spd="slow" advTm="15000">
        <p:cover dir="d"/>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63295" y="938530"/>
            <a:ext cx="10390505" cy="887095"/>
          </a:xfrm>
        </p:spPr>
        <p:txBody>
          <a:bodyPr/>
          <a:lstStyle/>
          <a:p>
            <a:r>
              <a:rPr lang="en-US" altLang="zh-CN" sz="2400" dirty="0">
                <a:latin typeface="+mj-ea"/>
              </a:rPr>
              <a:t>Lasso</a:t>
            </a:r>
            <a:r>
              <a:rPr lang="zh-CN" altLang="zh-CN" sz="2400" dirty="0">
                <a:latin typeface="+mj-ea"/>
              </a:rPr>
              <a:t>回归</a:t>
            </a:r>
            <a:endParaRPr lang="zh-CN" altLang="en-US" sz="2400" dirty="0">
              <a:latin typeface="+mj-ea"/>
            </a:endParaRPr>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a:xfrm>
                <a:off x="1193800" y="1901190"/>
                <a:ext cx="8952865" cy="4351655"/>
              </a:xfrm>
            </p:spPr>
            <p:txBody>
              <a:bodyPr>
                <a:normAutofit/>
              </a:bodyPr>
              <a:lstStyle/>
              <a:p>
                <a:r>
                  <a:rPr lang="en-US" altLang="zh-CN" sz="1800" dirty="0">
                    <a:latin typeface="微软雅黑" panose="020B0503020204020204" charset="-122"/>
                    <a:ea typeface="微软雅黑" panose="020B0503020204020204" charset="-122"/>
                    <a:cs typeface="微软雅黑" panose="020B0503020204020204" charset="-122"/>
                  </a:rPr>
                  <a:t>Lasso</a:t>
                </a:r>
                <a:r>
                  <a:rPr lang="zh-CN" altLang="zh-CN" sz="1800" dirty="0">
                    <a:latin typeface="微软雅黑" panose="020B0503020204020204" charset="-122"/>
                    <a:ea typeface="微软雅黑" panose="020B0503020204020204" charset="-122"/>
                    <a:cs typeface="微软雅黑" panose="020B0503020204020204" charset="-122"/>
                  </a:rPr>
                  <a:t>回归是一种压缩估计。它通过构造一个惩罚函数得到一个较为精炼的模型，使得它压缩一些系数，同时设定一些系数为零。因此保留了子集收缩的优点，是一种处理具有复共线性数据的有偏估计。</a:t>
                </a:r>
                <a:endParaRPr lang="zh-CN" altLang="zh-CN" sz="1800" dirty="0">
                  <a:latin typeface="微软雅黑" panose="020B0503020204020204" charset="-122"/>
                  <a:ea typeface="微软雅黑" panose="020B0503020204020204" charset="-122"/>
                  <a:cs typeface="微软雅黑" panose="020B0503020204020204" charset="-122"/>
                </a:endParaRPr>
              </a:p>
              <a:p>
                <a:r>
                  <a:rPr lang="zh-CN" altLang="zh-CN" sz="1800" dirty="0">
                    <a:latin typeface="微软雅黑" panose="020B0503020204020204" charset="-122"/>
                    <a:ea typeface="微软雅黑" panose="020B0503020204020204" charset="-122"/>
                    <a:cs typeface="微软雅黑" panose="020B0503020204020204" charset="-122"/>
                  </a:rPr>
                  <a:t>在利用</a:t>
                </a:r>
                <a:r>
                  <a:rPr lang="en-US" altLang="zh-CN" sz="1800" dirty="0">
                    <a:latin typeface="微软雅黑" panose="020B0503020204020204" charset="-122"/>
                    <a:ea typeface="微软雅黑" panose="020B0503020204020204" charset="-122"/>
                    <a:cs typeface="微软雅黑" panose="020B0503020204020204" charset="-122"/>
                  </a:rPr>
                  <a:t>Lasso</a:t>
                </a:r>
                <a:r>
                  <a:rPr lang="zh-CN" altLang="zh-CN" sz="1800" dirty="0">
                    <a:latin typeface="微软雅黑" panose="020B0503020204020204" charset="-122"/>
                    <a:ea typeface="微软雅黑" panose="020B0503020204020204" charset="-122"/>
                    <a:cs typeface="微软雅黑" panose="020B0503020204020204" charset="-122"/>
                  </a:rPr>
                  <a:t>方法进行回归估计变量系数过程中，选取适当</a:t>
                </a:r>
                <a14:m>
                  <m:oMath xmlns:m="http://schemas.openxmlformats.org/officeDocument/2006/math">
                    <m:r>
                      <m:rPr>
                        <m:sty m:val="p"/>
                      </m:rPr>
                      <a:rPr lang="en-US" altLang="zh-CN" sz="1800">
                        <a:latin typeface="Cambria Math" panose="02040503050406030204" pitchFamily="18" charset="0"/>
                        <a:ea typeface="微软雅黑" panose="020B0503020204020204" charset="-122"/>
                        <a:cs typeface="Cambria Math" panose="02040503050406030204" pitchFamily="18" charset="0"/>
                      </a:rPr>
                      <m:t>λ</m:t>
                    </m:r>
                  </m:oMath>
                </a14:m>
                <a:r>
                  <a:rPr lang="zh-CN" altLang="zh-CN" sz="1800" dirty="0">
                    <a:latin typeface="微软雅黑" panose="020B0503020204020204" charset="-122"/>
                    <a:ea typeface="微软雅黑" panose="020B0503020204020204" charset="-122"/>
                    <a:cs typeface="微软雅黑" panose="020B0503020204020204" charset="-122"/>
                  </a:rPr>
                  <a:t>参数是关键。一般</a:t>
                </a:r>
                <a14:m>
                  <m:oMath xmlns:m="http://schemas.openxmlformats.org/officeDocument/2006/math">
                    <m:r>
                      <m:rPr>
                        <m:sty m:val="p"/>
                      </m:rPr>
                      <a:rPr lang="en-US" altLang="zh-CN" sz="1800">
                        <a:latin typeface="Cambria Math" panose="02040503050406030204" pitchFamily="18" charset="0"/>
                        <a:ea typeface="微软雅黑" panose="020B0503020204020204" charset="-122"/>
                        <a:cs typeface="Cambria Math" panose="02040503050406030204" pitchFamily="18" charset="0"/>
                      </a:rPr>
                      <m:t>λ</m:t>
                    </m:r>
                  </m:oMath>
                </a14:m>
                <a:r>
                  <a:rPr lang="zh-CN" altLang="zh-CN" sz="1800" dirty="0">
                    <a:latin typeface="微软雅黑" panose="020B0503020204020204" charset="-122"/>
                    <a:ea typeface="微软雅黑" panose="020B0503020204020204" charset="-122"/>
                    <a:cs typeface="微软雅黑" panose="020B0503020204020204" charset="-122"/>
                  </a:rPr>
                  <a:t>的最优解是通过交叉验证来寻找的。</a:t>
                </a:r>
                <a:endParaRPr lang="zh-CN" altLang="zh-CN" sz="1800" dirty="0">
                  <a:latin typeface="微软雅黑" panose="020B0503020204020204" charset="-122"/>
                  <a:ea typeface="微软雅黑" panose="020B0503020204020204" charset="-122"/>
                  <a:cs typeface="微软雅黑" panose="020B0503020204020204" charset="-122"/>
                </a:endParaRPr>
              </a:p>
              <a:p>
                <a:endParaRPr lang="zh-CN" altLang="en-US" sz="1800" dirty="0">
                  <a:latin typeface="微软雅黑" panose="020B0503020204020204" charset="-122"/>
                  <a:ea typeface="微软雅黑" panose="020B0503020204020204" charset="-122"/>
                  <a:cs typeface="微软雅黑" panose="020B0503020204020204" charset="-122"/>
                </a:endParaRPr>
              </a:p>
            </p:txBody>
          </p:sp>
        </mc:Choice>
        <mc:Fallback>
          <p:sp>
            <p:nvSpPr>
              <p:cNvPr id="3" name="内容占位符 2"/>
              <p:cNvSpPr>
                <a:spLocks noRot="1" noChangeAspect="1" noMove="1" noResize="1" noEditPoints="1" noAdjustHandles="1" noChangeArrowheads="1" noChangeShapeType="1" noTextEdit="1"/>
              </p:cNvSpPr>
              <p:nvPr>
                <p:ph idx="1"/>
              </p:nvPr>
            </p:nvSpPr>
            <p:spPr>
              <a:xfrm>
                <a:off x="1193800" y="1901190"/>
                <a:ext cx="8952865" cy="4351655"/>
              </a:xfrm>
              <a:blipFill rotWithShape="1">
                <a:blip r:embed="rId1"/>
                <a:stretch>
                  <a:fillRect/>
                </a:stretch>
              </a:blipFill>
            </p:spPr>
            <p:txBody>
              <a:bodyPr/>
              <a:lstStyle/>
              <a:p>
                <a:r>
                  <a:rPr lang="zh-CN" altLang="en-US">
                    <a:noFill/>
                  </a:rPr>
                  <a:t> </a:t>
                </a:r>
                <a:endParaRPr lang="zh-CN" altLang="en-US">
                  <a:noFill/>
                </a:endParaRPr>
              </a:p>
            </p:txBody>
          </p:sp>
        </mc:Fallback>
      </mc:AlternateContent>
      <p:sp>
        <p:nvSpPr>
          <p:cNvPr id="5" name="椭圆 5"/>
          <p:cNvSpPr/>
          <p:nvPr/>
        </p:nvSpPr>
        <p:spPr>
          <a:xfrm>
            <a:off x="492208" y="426058"/>
            <a:ext cx="324679" cy="324679"/>
          </a:xfrm>
          <a:prstGeom prst="ellipse">
            <a:avLst/>
          </a:prstGeom>
          <a:gradFill flip="none" rotWithShape="1">
            <a:gsLst>
              <a:gs pos="0">
                <a:schemeClr val="accent1"/>
              </a:gs>
              <a:gs pos="100000">
                <a:schemeClr val="accent2"/>
              </a:gs>
            </a:gsLst>
            <a:lin ang="10800000" scaled="1"/>
            <a:tileRect/>
          </a:gradFill>
          <a:ln>
            <a:noFill/>
          </a:ln>
          <a:effectLst>
            <a:outerShdw blurRad="762000" dist="254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360000" bIns="45720" numCol="1" spcCol="0" rtlCol="0" fromWordArt="0" anchor="ctr" anchorCtr="0" forceAA="0" compatLnSpc="1">
            <a:noAutofit/>
          </a:bodyPr>
          <a:p>
            <a:pPr algn="r" defTabSz="914400"/>
            <a:endParaRPr lang="zh-CN" altLang="en-US" sz="1400" b="1">
              <a:latin typeface="微软雅黑" panose="020B0503020204020204" charset="-122"/>
              <a:ea typeface="微软雅黑" panose="020B0503020204020204" charset="-122"/>
              <a:cs typeface="Open Sans" panose="020B0606030504020204" pitchFamily="34" charset="0"/>
              <a:sym typeface="微软雅黑" panose="020B0503020204020204" charset="-122"/>
            </a:endParaRPr>
          </a:p>
        </p:txBody>
      </p:sp>
      <p:sp>
        <p:nvSpPr>
          <p:cNvPr id="6" name="文本框 17"/>
          <p:cNvSpPr txBox="1"/>
          <p:nvPr/>
        </p:nvSpPr>
        <p:spPr>
          <a:xfrm>
            <a:off x="920115" y="381635"/>
            <a:ext cx="5474335" cy="460375"/>
          </a:xfrm>
          <a:prstGeom prst="rect">
            <a:avLst/>
          </a:prstGeom>
          <a:noFill/>
        </p:spPr>
        <p:txBody>
          <a:bodyPr wrap="square" rtlCol="0">
            <a:spAutoFit/>
          </a:bodyPr>
          <a:p>
            <a:pPr algn="just" fontAlgn="auto"/>
            <a:r>
              <a:rPr lang="en-US" sz="2400" spc="600" dirty="0">
                <a:solidFill>
                  <a:schemeClr val="tx1">
                    <a:lumMod val="75000"/>
                    <a:lumOff val="25000"/>
                  </a:schemeClr>
                </a:solidFill>
                <a:latin typeface="微软雅黑" panose="020B0503020204020204" charset="-122"/>
                <a:ea typeface="微软雅黑" panose="020B0503020204020204" charset="-122"/>
                <a:sym typeface="微软雅黑" panose="020B0503020204020204" charset="-122"/>
              </a:rPr>
              <a:t>2.1</a:t>
            </a:r>
            <a:r>
              <a:rPr lang="zh-CN" altLang="en-US" sz="2400" spc="600" dirty="0">
                <a:solidFill>
                  <a:schemeClr val="tx1">
                    <a:lumMod val="75000"/>
                    <a:lumOff val="25000"/>
                  </a:schemeClr>
                </a:solidFill>
                <a:latin typeface="微软雅黑" panose="020B0503020204020204" charset="-122"/>
                <a:ea typeface="微软雅黑" panose="020B0503020204020204" charset="-122"/>
                <a:sym typeface="微软雅黑" panose="020B0503020204020204" charset="-122"/>
              </a:rPr>
              <a:t>回归分析</a:t>
            </a:r>
            <a:endParaRPr lang="zh-CN" altLang="en-US" sz="2400" spc="600" dirty="0">
              <a:solidFill>
                <a:schemeClr val="tx1">
                  <a:lumMod val="75000"/>
                  <a:lumOff val="25000"/>
                </a:schemeClr>
              </a:solidFill>
              <a:latin typeface="微软雅黑" panose="020B0503020204020204" charset="-122"/>
              <a:ea typeface="微软雅黑" panose="020B0503020204020204" charset="-122"/>
              <a:sym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slow" p14:dur="1000" advTm="15000">
        <p:cover dir="d"/>
      </p:transition>
    </mc:Choice>
    <mc:Fallback>
      <p:transition spd="slow" advTm="15000">
        <p:cover dir="d"/>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694055"/>
            <a:ext cx="10515600" cy="996950"/>
          </a:xfrm>
        </p:spPr>
        <p:txBody>
          <a:bodyPr/>
          <a:lstStyle/>
          <a:p>
            <a:r>
              <a:rPr lang="zh-CN" altLang="en-US" sz="2400" dirty="0">
                <a:latin typeface="微软雅黑" panose="020B0503020204020204" charset="-122"/>
                <a:ea typeface="微软雅黑" panose="020B0503020204020204" charset="-122"/>
              </a:rPr>
              <a:t>例子引入：从线性回归到逻辑回归</a:t>
            </a:r>
            <a:endParaRPr lang="zh-CN" altLang="en-US" sz="2400" dirty="0">
              <a:latin typeface="微软雅黑" panose="020B0503020204020204" charset="-122"/>
              <a:ea typeface="微软雅黑" panose="020B0503020204020204" charset="-122"/>
            </a:endParaRPr>
          </a:p>
        </p:txBody>
      </p:sp>
      <p:sp>
        <p:nvSpPr>
          <p:cNvPr id="3" name="内容占位符 2"/>
          <p:cNvSpPr>
            <a:spLocks noGrp="1"/>
          </p:cNvSpPr>
          <p:nvPr>
            <p:ph idx="1"/>
          </p:nvPr>
        </p:nvSpPr>
        <p:spPr>
          <a:xfrm>
            <a:off x="838200" y="1699447"/>
            <a:ext cx="10515600" cy="4351338"/>
          </a:xfrm>
        </p:spPr>
        <p:txBody>
          <a:bodyPr>
            <a:normAutofit/>
          </a:bodyPr>
          <a:lstStyle/>
          <a:p>
            <a:r>
              <a:rPr lang="zh-CN" altLang="en-US" sz="1800" dirty="0">
                <a:latin typeface="微软雅黑" panose="020B0503020204020204" charset="-122"/>
                <a:ea typeface="微软雅黑" panose="020B0503020204020204" charset="-122"/>
              </a:rPr>
              <a:t>评选奖学金是许多大学表彰学生的重要方式。一般来说，奖学金的评选流程是：学生自主申报，评选组从学习成绩、社会实践、文体活动、科研创业等方面对学生进行评价，最终根据获奖名额决定申报的学生是否获奖。</a:t>
            </a:r>
            <a:endParaRPr lang="zh-CN" altLang="en-US" sz="1800" dirty="0">
              <a:latin typeface="微软雅黑" panose="020B0503020204020204" charset="-122"/>
              <a:ea typeface="微软雅黑" panose="020B0503020204020204" charset="-122"/>
            </a:endParaRPr>
          </a:p>
        </p:txBody>
      </p:sp>
      <p:graphicFrame>
        <p:nvGraphicFramePr>
          <p:cNvPr id="5" name="表格 4"/>
          <p:cNvGraphicFramePr>
            <a:graphicFrameLocks noGrp="1"/>
          </p:cNvGraphicFramePr>
          <p:nvPr/>
        </p:nvGraphicFramePr>
        <p:xfrm>
          <a:off x="1010241" y="2971381"/>
          <a:ext cx="3648953" cy="1807470"/>
        </p:xfrm>
        <a:graphic>
          <a:graphicData uri="http://schemas.openxmlformats.org/drawingml/2006/table">
            <a:tbl>
              <a:tblPr firstRow="1" bandRow="1">
                <a:tableStyleId>{5940675A-B579-460E-94D1-54222C63F5DA}</a:tableStyleId>
              </a:tblPr>
              <a:tblGrid>
                <a:gridCol w="615455"/>
                <a:gridCol w="505583"/>
                <a:gridCol w="505583"/>
                <a:gridCol w="505583"/>
                <a:gridCol w="505583"/>
                <a:gridCol w="505583"/>
                <a:gridCol w="505583"/>
              </a:tblGrid>
              <a:tr h="0">
                <a:tc>
                  <a:txBody>
                    <a:bodyPr/>
                    <a:lstStyle/>
                    <a:p>
                      <a:endParaRPr lang="zh-CN" altLang="en-US" sz="1400" dirty="0"/>
                    </a:p>
                  </a:txBody>
                  <a:tcPr marL="105462" marR="105462" marT="52731" marB="52731">
                    <a:lnL w="12700" cmpd="sng">
                      <a:noFill/>
                    </a:lnL>
                    <a:lnT w="12700" cmpd="sng">
                      <a:noFill/>
                    </a:lnT>
                  </a:tcPr>
                </a:tc>
                <a:tc>
                  <a:txBody>
                    <a:bodyPr/>
                    <a:lstStyle/>
                    <a:p>
                      <a:endParaRPr lang="zh-CN" altLang="en-US" sz="1400" dirty="0"/>
                    </a:p>
                  </a:txBody>
                  <a:tcPr marL="105462" marR="105462" marT="52731" marB="52731">
                    <a:lnT w="12700" cmpd="sng">
                      <a:noFill/>
                    </a:lnT>
                  </a:tcPr>
                </a:tc>
                <a:tc>
                  <a:txBody>
                    <a:bodyPr/>
                    <a:lstStyle/>
                    <a:p>
                      <a:endParaRPr lang="zh-CN" altLang="en-US" sz="1400" dirty="0"/>
                    </a:p>
                  </a:txBody>
                  <a:tcPr marL="105462" marR="105462" marT="52731" marB="52731">
                    <a:lnT w="12700" cmpd="sng">
                      <a:noFill/>
                    </a:lnT>
                  </a:tcPr>
                </a:tc>
                <a:tc>
                  <a:txBody>
                    <a:bodyPr/>
                    <a:lstStyle/>
                    <a:p>
                      <a:endParaRPr lang="zh-CN" altLang="en-US" sz="1400" dirty="0"/>
                    </a:p>
                  </a:txBody>
                  <a:tcPr marL="105462" marR="105462" marT="52731" marB="52731">
                    <a:lnT w="12700" cmpd="sng">
                      <a:noFill/>
                    </a:lnT>
                  </a:tcPr>
                </a:tc>
                <a:tc>
                  <a:txBody>
                    <a:bodyPr/>
                    <a:lstStyle/>
                    <a:p>
                      <a:r>
                        <a:rPr lang="en-US" altLang="zh-CN" sz="1400" dirty="0"/>
                        <a:t>……</a:t>
                      </a:r>
                      <a:endParaRPr lang="zh-CN" altLang="en-US" sz="1400" dirty="0"/>
                    </a:p>
                  </a:txBody>
                  <a:tcPr marL="105462" marR="105462" marT="52731" marB="52731">
                    <a:lnT w="12700" cmpd="sng">
                      <a:noFill/>
                    </a:lnT>
                  </a:tcPr>
                </a:tc>
                <a:tc>
                  <a:txBody>
                    <a:bodyPr/>
                    <a:lstStyle/>
                    <a:p>
                      <a:endParaRPr lang="zh-CN" altLang="en-US" sz="1400" dirty="0"/>
                    </a:p>
                  </a:txBody>
                  <a:tcPr marL="105462" marR="105462" marT="52731" marB="52731">
                    <a:lnT w="12700" cmpd="sng">
                      <a:noFill/>
                    </a:lnT>
                  </a:tcPr>
                </a:tc>
                <a:tc>
                  <a:txBody>
                    <a:bodyPr/>
                    <a:lstStyle/>
                    <a:p>
                      <a:endParaRPr lang="zh-CN" altLang="en-US" sz="1400" dirty="0"/>
                    </a:p>
                  </a:txBody>
                  <a:tcPr marL="105462" marR="105462" marT="52731" marB="52731">
                    <a:lnR w="12700" cmpd="sng">
                      <a:noFill/>
                    </a:lnR>
                    <a:lnT w="12700" cmpd="sng">
                      <a:noFill/>
                    </a:lnT>
                  </a:tcPr>
                </a:tc>
              </a:tr>
              <a:tr h="0">
                <a:tc>
                  <a:txBody>
                    <a:bodyPr/>
                    <a:lstStyle/>
                    <a:p>
                      <a:r>
                        <a:rPr lang="zh-CN" altLang="en-US" sz="1400" dirty="0"/>
                        <a:t>成绩</a:t>
                      </a:r>
                      <a:endParaRPr lang="zh-CN" altLang="en-US" sz="1400" dirty="0"/>
                    </a:p>
                  </a:txBody>
                  <a:tcPr marL="105462" marR="105462" marT="52731" marB="52731">
                    <a:lnL w="12700" cmpd="sng">
                      <a:noFill/>
                    </a:lnL>
                  </a:tcPr>
                </a:tc>
                <a:tc>
                  <a:txBody>
                    <a:bodyPr/>
                    <a:lstStyle/>
                    <a:p>
                      <a:r>
                        <a:rPr lang="en-US" altLang="zh-CN" sz="1400" dirty="0"/>
                        <a:t>90</a:t>
                      </a:r>
                      <a:endParaRPr lang="zh-CN" altLang="en-US" sz="1400" dirty="0"/>
                    </a:p>
                  </a:txBody>
                  <a:tcPr marL="105462" marR="105462" marT="52731" marB="5273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400" dirty="0"/>
                        <a:t>85</a:t>
                      </a:r>
                      <a:endParaRPr lang="zh-CN" altLang="en-US" sz="1400" dirty="0"/>
                    </a:p>
                  </a:txBody>
                  <a:tcPr marL="105462" marR="105462" marT="52731" marB="52731"/>
                </a:tc>
                <a:tc>
                  <a:txBody>
                    <a:bodyPr/>
                    <a:lstStyle/>
                    <a:p>
                      <a:r>
                        <a:rPr lang="en-US" altLang="zh-CN" sz="1400" dirty="0"/>
                        <a:t>60</a:t>
                      </a:r>
                      <a:endParaRPr lang="zh-CN" altLang="en-US" sz="1400" dirty="0"/>
                    </a:p>
                  </a:txBody>
                  <a:tcPr marL="105462" marR="105462" marT="52731" marB="52731"/>
                </a:tc>
                <a:tc>
                  <a:txBody>
                    <a:bodyPr/>
                    <a:lstStyle/>
                    <a:p>
                      <a:r>
                        <a:rPr lang="en-US" altLang="zh-CN" sz="1400" dirty="0"/>
                        <a:t>……</a:t>
                      </a:r>
                      <a:endParaRPr lang="zh-CN" altLang="en-US" sz="1400" dirty="0"/>
                    </a:p>
                  </a:txBody>
                  <a:tcPr marL="105462" marR="105462" marT="52731" marB="5273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400" dirty="0">
                          <a:solidFill>
                            <a:srgbClr val="C00000"/>
                          </a:solidFill>
                        </a:rPr>
                        <a:t>100</a:t>
                      </a:r>
                      <a:endParaRPr lang="zh-CN" altLang="en-US" sz="1400" dirty="0">
                        <a:solidFill>
                          <a:srgbClr val="C00000"/>
                        </a:solidFill>
                      </a:endParaRPr>
                    </a:p>
                  </a:txBody>
                  <a:tcPr marL="105462" marR="105462" marT="52731" marB="5273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400" dirty="0">
                          <a:solidFill>
                            <a:srgbClr val="C00000"/>
                          </a:solidFill>
                        </a:rPr>
                        <a:t>120</a:t>
                      </a:r>
                      <a:endParaRPr lang="zh-CN" altLang="en-US" sz="1400" dirty="0">
                        <a:solidFill>
                          <a:srgbClr val="C00000"/>
                        </a:solidFill>
                      </a:endParaRPr>
                    </a:p>
                  </a:txBody>
                  <a:tcPr marL="105462" marR="105462" marT="52731" marB="52731">
                    <a:lnR w="12700" cmpd="sng">
                      <a:noFill/>
                    </a:lnR>
                  </a:tcPr>
                </a:tc>
              </a:tr>
              <a:tr h="0">
                <a:tc>
                  <a:txBody>
                    <a:bodyPr/>
                    <a:lstStyle/>
                    <a:p>
                      <a:r>
                        <a:rPr lang="zh-CN" altLang="en-US" sz="1400" dirty="0"/>
                        <a:t>实践</a:t>
                      </a:r>
                      <a:endParaRPr lang="zh-CN" altLang="en-US" sz="1400" dirty="0"/>
                    </a:p>
                  </a:txBody>
                  <a:tcPr marL="105462" marR="105462" marT="52731" marB="52731">
                    <a:lnL w="12700" cmpd="sng">
                      <a:noFill/>
                    </a:lnL>
                  </a:tcPr>
                </a:tc>
                <a:tc>
                  <a:txBody>
                    <a:bodyPr/>
                    <a:lstStyle/>
                    <a:p>
                      <a:r>
                        <a:rPr lang="en-US" altLang="zh-CN" sz="1400" dirty="0"/>
                        <a:t>92</a:t>
                      </a:r>
                      <a:endParaRPr lang="zh-CN" altLang="en-US" sz="1400" dirty="0"/>
                    </a:p>
                  </a:txBody>
                  <a:tcPr marL="105462" marR="105462" marT="52731" marB="52731"/>
                </a:tc>
                <a:tc>
                  <a:txBody>
                    <a:bodyPr/>
                    <a:lstStyle/>
                    <a:p>
                      <a:r>
                        <a:rPr lang="en-US" altLang="zh-CN" sz="1400" dirty="0"/>
                        <a:t>88</a:t>
                      </a:r>
                      <a:endParaRPr lang="zh-CN" altLang="en-US" sz="1400" dirty="0"/>
                    </a:p>
                  </a:txBody>
                  <a:tcPr marL="105462" marR="105462" marT="52731" marB="52731"/>
                </a:tc>
                <a:tc>
                  <a:txBody>
                    <a:bodyPr/>
                    <a:lstStyle/>
                    <a:p>
                      <a:r>
                        <a:rPr lang="en-US" altLang="zh-CN" sz="1400" dirty="0"/>
                        <a:t>80</a:t>
                      </a:r>
                      <a:endParaRPr lang="zh-CN" altLang="en-US" sz="1400" dirty="0"/>
                    </a:p>
                  </a:txBody>
                  <a:tcPr marL="105462" marR="105462" marT="52731" marB="52731"/>
                </a:tc>
                <a:tc>
                  <a:txBody>
                    <a:bodyPr/>
                    <a:lstStyle/>
                    <a:p>
                      <a:r>
                        <a:rPr lang="en-US" altLang="zh-CN" sz="1400" dirty="0"/>
                        <a:t>……</a:t>
                      </a:r>
                      <a:endParaRPr lang="zh-CN" altLang="en-US" sz="1400" dirty="0"/>
                    </a:p>
                  </a:txBody>
                  <a:tcPr marL="105462" marR="105462" marT="52731" marB="52731"/>
                </a:tc>
                <a:tc>
                  <a:txBody>
                    <a:bodyPr/>
                    <a:lstStyle/>
                    <a:p>
                      <a:r>
                        <a:rPr lang="en-US" altLang="zh-CN" sz="1400" dirty="0">
                          <a:solidFill>
                            <a:srgbClr val="C00000"/>
                          </a:solidFill>
                        </a:rPr>
                        <a:t>120</a:t>
                      </a:r>
                      <a:endParaRPr lang="zh-CN" altLang="en-US" sz="1400" dirty="0">
                        <a:solidFill>
                          <a:srgbClr val="C00000"/>
                        </a:solidFill>
                      </a:endParaRPr>
                    </a:p>
                  </a:txBody>
                  <a:tcPr marL="105462" marR="105462" marT="52731" marB="52731"/>
                </a:tc>
                <a:tc>
                  <a:txBody>
                    <a:bodyPr/>
                    <a:lstStyle/>
                    <a:p>
                      <a:r>
                        <a:rPr lang="en-US" altLang="zh-CN" sz="1400" dirty="0">
                          <a:solidFill>
                            <a:srgbClr val="C00000"/>
                          </a:solidFill>
                        </a:rPr>
                        <a:t>90</a:t>
                      </a:r>
                      <a:endParaRPr lang="zh-CN" altLang="en-US" sz="1400" dirty="0">
                        <a:solidFill>
                          <a:srgbClr val="C00000"/>
                        </a:solidFill>
                      </a:endParaRPr>
                    </a:p>
                  </a:txBody>
                  <a:tcPr marL="105462" marR="105462" marT="52731" marB="52731">
                    <a:lnR w="12700" cmpd="sng">
                      <a:noFill/>
                    </a:lnR>
                  </a:tcPr>
                </a:tc>
              </a:tr>
              <a:tr h="0">
                <a:tc>
                  <a:txBody>
                    <a:bodyPr/>
                    <a:lstStyle/>
                    <a:p>
                      <a:r>
                        <a:rPr lang="zh-CN" altLang="en-US" sz="1400" dirty="0"/>
                        <a:t>文体</a:t>
                      </a:r>
                      <a:endParaRPr lang="zh-CN" altLang="en-US" sz="1400" dirty="0"/>
                    </a:p>
                  </a:txBody>
                  <a:tcPr marL="105462" marR="105462" marT="52731" marB="52731">
                    <a:lnL w="12700" cmpd="sng">
                      <a:noFill/>
                    </a:lnL>
                  </a:tcPr>
                </a:tc>
                <a:tc>
                  <a:txBody>
                    <a:bodyPr/>
                    <a:lstStyle/>
                    <a:p>
                      <a:r>
                        <a:rPr lang="en-US" altLang="zh-CN" sz="1400" dirty="0"/>
                        <a:t>88</a:t>
                      </a:r>
                      <a:endParaRPr lang="zh-CN" altLang="en-US" sz="1400" dirty="0"/>
                    </a:p>
                  </a:txBody>
                  <a:tcPr marL="105462" marR="105462" marT="52731" marB="52731"/>
                </a:tc>
                <a:tc>
                  <a:txBody>
                    <a:bodyPr/>
                    <a:lstStyle/>
                    <a:p>
                      <a:r>
                        <a:rPr lang="en-US" altLang="zh-CN" sz="1400" dirty="0"/>
                        <a:t>82</a:t>
                      </a:r>
                      <a:endParaRPr lang="zh-CN" altLang="en-US" sz="1400" dirty="0"/>
                    </a:p>
                  </a:txBody>
                  <a:tcPr marL="105462" marR="105462" marT="52731" marB="52731"/>
                </a:tc>
                <a:tc>
                  <a:txBody>
                    <a:bodyPr/>
                    <a:lstStyle/>
                    <a:p>
                      <a:r>
                        <a:rPr lang="en-US" altLang="zh-CN" sz="1400" dirty="0"/>
                        <a:t>70</a:t>
                      </a:r>
                      <a:endParaRPr lang="zh-CN" altLang="en-US" sz="1400" dirty="0"/>
                    </a:p>
                  </a:txBody>
                  <a:tcPr marL="105462" marR="105462" marT="52731" marB="52731"/>
                </a:tc>
                <a:tc>
                  <a:txBody>
                    <a:bodyPr/>
                    <a:lstStyle/>
                    <a:p>
                      <a:r>
                        <a:rPr lang="en-US" altLang="zh-CN" sz="1400" dirty="0"/>
                        <a:t>……</a:t>
                      </a:r>
                      <a:endParaRPr lang="zh-CN" altLang="en-US" sz="1400" dirty="0"/>
                    </a:p>
                  </a:txBody>
                  <a:tcPr marL="105462" marR="105462" marT="52731" marB="52731"/>
                </a:tc>
                <a:tc>
                  <a:txBody>
                    <a:bodyPr/>
                    <a:lstStyle/>
                    <a:p>
                      <a:r>
                        <a:rPr lang="en-US" altLang="zh-CN" sz="1400" dirty="0">
                          <a:solidFill>
                            <a:srgbClr val="C00000"/>
                          </a:solidFill>
                        </a:rPr>
                        <a:t>90</a:t>
                      </a:r>
                      <a:endParaRPr lang="zh-CN" altLang="en-US" sz="1400" dirty="0">
                        <a:solidFill>
                          <a:srgbClr val="C00000"/>
                        </a:solidFill>
                      </a:endParaRPr>
                    </a:p>
                  </a:txBody>
                  <a:tcPr marL="105462" marR="105462" marT="52731" marB="52731"/>
                </a:tc>
                <a:tc>
                  <a:txBody>
                    <a:bodyPr/>
                    <a:lstStyle/>
                    <a:p>
                      <a:r>
                        <a:rPr lang="en-US" altLang="zh-CN" sz="1400" dirty="0">
                          <a:solidFill>
                            <a:srgbClr val="C00000"/>
                          </a:solidFill>
                        </a:rPr>
                        <a:t>110</a:t>
                      </a:r>
                      <a:endParaRPr lang="zh-CN" altLang="en-US" sz="1400" dirty="0">
                        <a:solidFill>
                          <a:srgbClr val="C00000"/>
                        </a:solidFill>
                      </a:endParaRPr>
                    </a:p>
                  </a:txBody>
                  <a:tcPr marL="105462" marR="105462" marT="52731" marB="52731">
                    <a:lnR w="12700" cmpd="sng">
                      <a:noFill/>
                    </a:lnR>
                  </a:tcPr>
                </a:tc>
              </a:tr>
              <a:tr h="0">
                <a:tc>
                  <a:txBody>
                    <a:bodyPr/>
                    <a:lstStyle/>
                    <a:p>
                      <a:r>
                        <a:rPr lang="zh-CN" altLang="en-US" sz="1400" dirty="0"/>
                        <a:t>综合指标</a:t>
                      </a:r>
                      <a:endParaRPr lang="zh-CN" altLang="en-US" sz="1400" dirty="0"/>
                    </a:p>
                  </a:txBody>
                  <a:tcPr marL="105462" marR="105462" marT="52731" marB="52731">
                    <a:lnL w="12700" cmpd="sng">
                      <a:noFill/>
                    </a:lnL>
                    <a:lnB w="12700" cmpd="sng">
                      <a:noFill/>
                    </a:lnB>
                  </a:tcPr>
                </a:tc>
                <a:tc>
                  <a:txBody>
                    <a:bodyPr/>
                    <a:lstStyle/>
                    <a:p>
                      <a:r>
                        <a:rPr lang="en-US" altLang="zh-CN" sz="1400" dirty="0"/>
                        <a:t>5.0</a:t>
                      </a:r>
                      <a:endParaRPr lang="zh-CN" altLang="en-US" sz="1400" dirty="0"/>
                    </a:p>
                  </a:txBody>
                  <a:tcPr marL="105462" marR="105462" marT="52731" marB="52731">
                    <a:lnB w="12700" cmpd="sng">
                      <a:noFill/>
                    </a:lnB>
                  </a:tcPr>
                </a:tc>
                <a:tc>
                  <a:txBody>
                    <a:bodyPr/>
                    <a:lstStyle/>
                    <a:p>
                      <a:r>
                        <a:rPr lang="en-US" altLang="zh-CN" sz="1400" dirty="0"/>
                        <a:t>4.2</a:t>
                      </a:r>
                      <a:endParaRPr lang="zh-CN" altLang="en-US" sz="1400" dirty="0"/>
                    </a:p>
                  </a:txBody>
                  <a:tcPr marL="105462" marR="105462" marT="52731" marB="52731">
                    <a:lnB w="12700" cmpd="sng">
                      <a:noFill/>
                    </a:lnB>
                  </a:tcPr>
                </a:tc>
                <a:tc>
                  <a:txBody>
                    <a:bodyPr/>
                    <a:lstStyle/>
                    <a:p>
                      <a:r>
                        <a:rPr lang="en-US" altLang="zh-CN" sz="1400" dirty="0"/>
                        <a:t>2.3</a:t>
                      </a:r>
                      <a:endParaRPr lang="zh-CN" altLang="en-US" sz="1400" dirty="0"/>
                    </a:p>
                  </a:txBody>
                  <a:tcPr marL="105462" marR="105462" marT="52731" marB="52731">
                    <a:lnB w="12700" cmpd="sng">
                      <a:noFill/>
                    </a:lnB>
                  </a:tcPr>
                </a:tc>
                <a:tc>
                  <a:txBody>
                    <a:bodyPr/>
                    <a:lstStyle/>
                    <a:p>
                      <a:r>
                        <a:rPr lang="en-US" altLang="zh-CN" sz="1400" dirty="0"/>
                        <a:t>……</a:t>
                      </a:r>
                      <a:endParaRPr lang="zh-CN" altLang="en-US" sz="1400" dirty="0"/>
                    </a:p>
                  </a:txBody>
                  <a:tcPr marL="105462" marR="105462" marT="52731" marB="52731">
                    <a:lnB w="12700" cmpd="sng">
                      <a:noFill/>
                    </a:lnB>
                  </a:tcPr>
                </a:tc>
                <a:tc>
                  <a:txBody>
                    <a:bodyPr/>
                    <a:lstStyle/>
                    <a:p>
                      <a:r>
                        <a:rPr lang="en-US" altLang="zh-CN" sz="1400" dirty="0">
                          <a:solidFill>
                            <a:srgbClr val="C00000"/>
                          </a:solidFill>
                        </a:rPr>
                        <a:t>5.0</a:t>
                      </a:r>
                      <a:endParaRPr lang="zh-CN" altLang="en-US" sz="1400" dirty="0">
                        <a:solidFill>
                          <a:srgbClr val="C00000"/>
                        </a:solidFill>
                      </a:endParaRPr>
                    </a:p>
                  </a:txBody>
                  <a:tcPr marL="105462" marR="105462" marT="52731" marB="52731">
                    <a:lnB w="12700" cmpd="sng">
                      <a:noFill/>
                    </a:lnB>
                  </a:tcPr>
                </a:tc>
                <a:tc>
                  <a:txBody>
                    <a:bodyPr/>
                    <a:lstStyle/>
                    <a:p>
                      <a:r>
                        <a:rPr lang="en-US" altLang="zh-CN" sz="1400" dirty="0">
                          <a:solidFill>
                            <a:srgbClr val="C00000"/>
                          </a:solidFill>
                        </a:rPr>
                        <a:t>5.0</a:t>
                      </a:r>
                      <a:endParaRPr lang="zh-CN" altLang="en-US" sz="1400" dirty="0">
                        <a:solidFill>
                          <a:srgbClr val="C00000"/>
                        </a:solidFill>
                      </a:endParaRPr>
                    </a:p>
                  </a:txBody>
                  <a:tcPr marL="105462" marR="105462" marT="52731" marB="52731">
                    <a:lnR w="12700" cmpd="sng">
                      <a:noFill/>
                    </a:lnR>
                    <a:lnB w="12700" cmpd="sng">
                      <a:noFill/>
                    </a:lnB>
                  </a:tcPr>
                </a:tc>
              </a:tr>
            </a:tbl>
          </a:graphicData>
        </a:graphic>
      </p:graphicFrame>
      <p:pic>
        <p:nvPicPr>
          <p:cNvPr id="8" name="图片 7"/>
          <p:cNvPicPr>
            <a:picLocks noChangeAspect="1"/>
          </p:cNvPicPr>
          <p:nvPr/>
        </p:nvPicPr>
        <p:blipFill>
          <a:blip r:embed="rId1"/>
          <a:stretch>
            <a:fillRect/>
          </a:stretch>
        </p:blipFill>
        <p:spPr>
          <a:xfrm>
            <a:off x="2298044" y="2799529"/>
            <a:ext cx="184064" cy="428230"/>
          </a:xfrm>
          <a:prstGeom prst="rect">
            <a:avLst/>
          </a:prstGeom>
        </p:spPr>
      </p:pic>
      <p:pic>
        <p:nvPicPr>
          <p:cNvPr id="9" name="图片 8"/>
          <p:cNvPicPr>
            <a:picLocks noChangeAspect="1"/>
          </p:cNvPicPr>
          <p:nvPr/>
        </p:nvPicPr>
        <p:blipFill>
          <a:blip r:embed="rId2"/>
          <a:stretch>
            <a:fillRect/>
          </a:stretch>
        </p:blipFill>
        <p:spPr>
          <a:xfrm>
            <a:off x="1785351" y="2769799"/>
            <a:ext cx="184065" cy="457918"/>
          </a:xfrm>
          <a:prstGeom prst="rect">
            <a:avLst/>
          </a:prstGeom>
        </p:spPr>
      </p:pic>
      <p:pic>
        <p:nvPicPr>
          <p:cNvPr id="10" name="图片 9"/>
          <p:cNvPicPr>
            <a:picLocks noChangeAspect="1"/>
          </p:cNvPicPr>
          <p:nvPr/>
        </p:nvPicPr>
        <p:blipFill>
          <a:blip r:embed="rId3"/>
          <a:stretch>
            <a:fillRect/>
          </a:stretch>
        </p:blipFill>
        <p:spPr>
          <a:xfrm>
            <a:off x="2820164" y="2799487"/>
            <a:ext cx="201520" cy="428231"/>
          </a:xfrm>
          <a:prstGeom prst="rect">
            <a:avLst/>
          </a:prstGeom>
        </p:spPr>
      </p:pic>
      <p:pic>
        <p:nvPicPr>
          <p:cNvPr id="11" name="图片 10"/>
          <p:cNvPicPr>
            <a:picLocks noChangeAspect="1"/>
          </p:cNvPicPr>
          <p:nvPr/>
        </p:nvPicPr>
        <p:blipFill>
          <a:blip r:embed="rId4"/>
          <a:stretch>
            <a:fillRect/>
          </a:stretch>
        </p:blipFill>
        <p:spPr>
          <a:xfrm>
            <a:off x="3741057" y="2769799"/>
            <a:ext cx="355618" cy="450873"/>
          </a:xfrm>
          <a:prstGeom prst="rect">
            <a:avLst/>
          </a:prstGeom>
        </p:spPr>
      </p:pic>
      <p:sp>
        <p:nvSpPr>
          <p:cNvPr id="12" name="文本框 11"/>
          <p:cNvSpPr txBox="1"/>
          <p:nvPr/>
        </p:nvSpPr>
        <p:spPr>
          <a:xfrm>
            <a:off x="1001898" y="4885469"/>
            <a:ext cx="3559452" cy="461665"/>
          </a:xfrm>
          <a:prstGeom prst="rect">
            <a:avLst/>
          </a:prstGeom>
          <a:noFill/>
        </p:spPr>
        <p:txBody>
          <a:bodyPr wrap="square" rtlCol="0">
            <a:spAutoFit/>
          </a:bodyPr>
          <a:lstStyle/>
          <a:p>
            <a:r>
              <a:rPr lang="zh-CN" altLang="en-US" sz="1200" dirty="0"/>
              <a:t>综合指标</a:t>
            </a:r>
            <a:r>
              <a:rPr lang="en-US" altLang="zh-CN" sz="1200" dirty="0"/>
              <a:t>=β1</a:t>
            </a:r>
            <a:r>
              <a:rPr lang="zh-CN" altLang="en-US" sz="1200" dirty="0"/>
              <a:t>*成绩</a:t>
            </a:r>
            <a:r>
              <a:rPr lang="en-US" altLang="zh-CN" sz="1200" dirty="0"/>
              <a:t>+β2</a:t>
            </a:r>
            <a:r>
              <a:rPr lang="zh-CN" altLang="en-US" sz="1200" dirty="0"/>
              <a:t>*实践</a:t>
            </a:r>
            <a:r>
              <a:rPr lang="en-US" altLang="zh-CN" sz="1200" dirty="0"/>
              <a:t>+β3</a:t>
            </a:r>
            <a:r>
              <a:rPr lang="zh-CN" altLang="en-US" sz="1200" dirty="0"/>
              <a:t>*文体（其中各项目的权重系数每个学校有不同规定）</a:t>
            </a:r>
            <a:endParaRPr lang="zh-CN" altLang="en-US" sz="1200" dirty="0"/>
          </a:p>
        </p:txBody>
      </p:sp>
      <p:pic>
        <p:nvPicPr>
          <p:cNvPr id="13" name="图片 12"/>
          <p:cNvPicPr>
            <a:picLocks noChangeAspect="1"/>
          </p:cNvPicPr>
          <p:nvPr/>
        </p:nvPicPr>
        <p:blipFill>
          <a:blip r:embed="rId5"/>
          <a:stretch>
            <a:fillRect/>
          </a:stretch>
        </p:blipFill>
        <p:spPr>
          <a:xfrm>
            <a:off x="4220930" y="2769799"/>
            <a:ext cx="438173" cy="438173"/>
          </a:xfrm>
          <a:prstGeom prst="rect">
            <a:avLst/>
          </a:prstGeom>
        </p:spPr>
      </p:pic>
      <p:grpSp>
        <p:nvGrpSpPr>
          <p:cNvPr id="18" name="组合 17"/>
          <p:cNvGrpSpPr/>
          <p:nvPr/>
        </p:nvGrpSpPr>
        <p:grpSpPr>
          <a:xfrm>
            <a:off x="5500671" y="2954685"/>
            <a:ext cx="1323736" cy="1259096"/>
            <a:chOff x="5599522" y="3013602"/>
            <a:chExt cx="1875934" cy="1539544"/>
          </a:xfrm>
        </p:grpSpPr>
        <p:cxnSp>
          <p:nvCxnSpPr>
            <p:cNvPr id="15" name="直接箭头连接符 14"/>
            <p:cNvCxnSpPr/>
            <p:nvPr/>
          </p:nvCxnSpPr>
          <p:spPr>
            <a:xfrm>
              <a:off x="5599522" y="4543720"/>
              <a:ext cx="187593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7" name="直接箭头连接符 16"/>
            <p:cNvCxnSpPr/>
            <p:nvPr/>
          </p:nvCxnSpPr>
          <p:spPr>
            <a:xfrm flipV="1">
              <a:off x="5599522" y="3013602"/>
              <a:ext cx="0" cy="153954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
        <p:nvSpPr>
          <p:cNvPr id="19" name="文本框 18"/>
          <p:cNvSpPr txBox="1"/>
          <p:nvPr/>
        </p:nvSpPr>
        <p:spPr>
          <a:xfrm>
            <a:off x="5500671" y="4306304"/>
            <a:ext cx="1885361" cy="307777"/>
          </a:xfrm>
          <a:prstGeom prst="rect">
            <a:avLst/>
          </a:prstGeom>
          <a:noFill/>
        </p:spPr>
        <p:txBody>
          <a:bodyPr wrap="square" rtlCol="0">
            <a:spAutoFit/>
          </a:bodyPr>
          <a:lstStyle/>
          <a:p>
            <a:r>
              <a:rPr lang="zh-CN" altLang="en-US" sz="1400" dirty="0">
                <a:latin typeface="宋体" panose="02010600030101010101" pitchFamily="2" charset="-122"/>
                <a:ea typeface="宋体" panose="02010600030101010101" pitchFamily="2" charset="-122"/>
              </a:rPr>
              <a:t>不包括异常值</a:t>
            </a:r>
            <a:endParaRPr lang="zh-CN" altLang="en-US" sz="1400" dirty="0">
              <a:latin typeface="宋体" panose="02010600030101010101" pitchFamily="2" charset="-122"/>
              <a:ea typeface="宋体" panose="02010600030101010101" pitchFamily="2" charset="-122"/>
            </a:endParaRPr>
          </a:p>
        </p:txBody>
      </p:sp>
      <p:sp>
        <p:nvSpPr>
          <p:cNvPr id="20" name="矩形: 圆角 19"/>
          <p:cNvSpPr/>
          <p:nvPr/>
        </p:nvSpPr>
        <p:spPr>
          <a:xfrm>
            <a:off x="3684100" y="3317931"/>
            <a:ext cx="944063" cy="1206630"/>
          </a:xfrm>
          <a:prstGeom prst="roundRect">
            <a:avLst/>
          </a:prstGeom>
          <a:noFill/>
          <a:ln w="28575"/>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cxnSp>
        <p:nvCxnSpPr>
          <p:cNvPr id="22" name="直接箭头连接符 21"/>
          <p:cNvCxnSpPr>
            <a:stCxn id="20" idx="3"/>
          </p:cNvCxnSpPr>
          <p:nvPr/>
        </p:nvCxnSpPr>
        <p:spPr>
          <a:xfrm flipV="1">
            <a:off x="4628798" y="3630872"/>
            <a:ext cx="269804" cy="2903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文本框 22"/>
          <p:cNvSpPr txBox="1"/>
          <p:nvPr/>
        </p:nvSpPr>
        <p:spPr>
          <a:xfrm>
            <a:off x="4820993" y="3280697"/>
            <a:ext cx="308906" cy="738664"/>
          </a:xfrm>
          <a:prstGeom prst="rect">
            <a:avLst/>
          </a:prstGeom>
          <a:noFill/>
        </p:spPr>
        <p:txBody>
          <a:bodyPr wrap="square" rtlCol="0">
            <a:spAutoFit/>
          </a:bodyPr>
          <a:lstStyle/>
          <a:p>
            <a:r>
              <a:rPr lang="zh-CN" altLang="en-US" sz="1400" dirty="0">
                <a:solidFill>
                  <a:srgbClr val="C00000"/>
                </a:solidFill>
              </a:rPr>
              <a:t>极端</a:t>
            </a:r>
            <a:endParaRPr lang="en-US" altLang="zh-CN" sz="1400" dirty="0">
              <a:solidFill>
                <a:srgbClr val="C00000"/>
              </a:solidFill>
            </a:endParaRPr>
          </a:p>
          <a:p>
            <a:r>
              <a:rPr lang="zh-CN" altLang="en-US" sz="1400" dirty="0">
                <a:solidFill>
                  <a:srgbClr val="C00000"/>
                </a:solidFill>
              </a:rPr>
              <a:t>值</a:t>
            </a:r>
            <a:endParaRPr lang="zh-CN" altLang="en-US" sz="1400" dirty="0">
              <a:solidFill>
                <a:srgbClr val="C00000"/>
              </a:solidFill>
            </a:endParaRPr>
          </a:p>
        </p:txBody>
      </p:sp>
      <p:sp>
        <p:nvSpPr>
          <p:cNvPr id="24" name="椭圆 23"/>
          <p:cNvSpPr/>
          <p:nvPr/>
        </p:nvSpPr>
        <p:spPr>
          <a:xfrm>
            <a:off x="5768211" y="3802613"/>
            <a:ext cx="102279" cy="102279"/>
          </a:xfrm>
          <a:prstGeom prst="ellipse">
            <a:avLst/>
          </a:prstGeom>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p>
        </p:txBody>
      </p:sp>
      <p:sp>
        <p:nvSpPr>
          <p:cNvPr id="25" name="椭圆 24"/>
          <p:cNvSpPr/>
          <p:nvPr/>
        </p:nvSpPr>
        <p:spPr>
          <a:xfrm>
            <a:off x="5988288" y="3650029"/>
            <a:ext cx="102279" cy="102279"/>
          </a:xfrm>
          <a:prstGeom prst="ellipse">
            <a:avLst/>
          </a:prstGeom>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p>
        </p:txBody>
      </p:sp>
      <p:sp>
        <p:nvSpPr>
          <p:cNvPr id="26" name="椭圆 25"/>
          <p:cNvSpPr/>
          <p:nvPr/>
        </p:nvSpPr>
        <p:spPr>
          <a:xfrm>
            <a:off x="6247622" y="3588913"/>
            <a:ext cx="102279" cy="102279"/>
          </a:xfrm>
          <a:prstGeom prst="ellipse">
            <a:avLst/>
          </a:prstGeom>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p>
        </p:txBody>
      </p:sp>
      <p:sp>
        <p:nvSpPr>
          <p:cNvPr id="27" name="椭圆 26"/>
          <p:cNvSpPr/>
          <p:nvPr/>
        </p:nvSpPr>
        <p:spPr>
          <a:xfrm>
            <a:off x="6470750" y="3444246"/>
            <a:ext cx="102279" cy="102279"/>
          </a:xfrm>
          <a:prstGeom prst="ellipse">
            <a:avLst/>
          </a:prstGeom>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p>
        </p:txBody>
      </p:sp>
      <p:cxnSp>
        <p:nvCxnSpPr>
          <p:cNvPr id="30" name="直接连接符 29"/>
          <p:cNvCxnSpPr/>
          <p:nvPr/>
        </p:nvCxnSpPr>
        <p:spPr>
          <a:xfrm flipV="1">
            <a:off x="5655454" y="3364206"/>
            <a:ext cx="1122477" cy="581693"/>
          </a:xfrm>
          <a:prstGeom prst="line">
            <a:avLst/>
          </a:prstGeom>
          <a:ln w="19050">
            <a:prstDash val="solid"/>
          </a:ln>
        </p:spPr>
        <p:style>
          <a:lnRef idx="1">
            <a:schemeClr val="dk1"/>
          </a:lnRef>
          <a:fillRef idx="0">
            <a:schemeClr val="dk1"/>
          </a:fillRef>
          <a:effectRef idx="0">
            <a:schemeClr val="dk1"/>
          </a:effectRef>
          <a:fontRef idx="minor">
            <a:schemeClr val="tx1"/>
          </a:fontRef>
        </p:style>
      </p:cxnSp>
      <p:grpSp>
        <p:nvGrpSpPr>
          <p:cNvPr id="36" name="组合 35"/>
          <p:cNvGrpSpPr/>
          <p:nvPr/>
        </p:nvGrpSpPr>
        <p:grpSpPr>
          <a:xfrm>
            <a:off x="7444164" y="2927977"/>
            <a:ext cx="2246592" cy="1259096"/>
            <a:chOff x="5599522" y="3013602"/>
            <a:chExt cx="3183760" cy="1539544"/>
          </a:xfrm>
        </p:grpSpPr>
        <p:cxnSp>
          <p:nvCxnSpPr>
            <p:cNvPr id="37" name="直接箭头连接符 36"/>
            <p:cNvCxnSpPr/>
            <p:nvPr/>
          </p:nvCxnSpPr>
          <p:spPr>
            <a:xfrm>
              <a:off x="5599522" y="4543720"/>
              <a:ext cx="3183760" cy="942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8" name="直接箭头连接符 37"/>
            <p:cNvCxnSpPr/>
            <p:nvPr/>
          </p:nvCxnSpPr>
          <p:spPr>
            <a:xfrm flipV="1">
              <a:off x="5599522" y="3013602"/>
              <a:ext cx="0" cy="153954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
        <p:nvSpPr>
          <p:cNvPr id="44" name="椭圆 43"/>
          <p:cNvSpPr/>
          <p:nvPr/>
        </p:nvSpPr>
        <p:spPr>
          <a:xfrm>
            <a:off x="6607874" y="3364206"/>
            <a:ext cx="102279" cy="102279"/>
          </a:xfrm>
          <a:prstGeom prst="ellipse">
            <a:avLst/>
          </a:prstGeom>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p>
        </p:txBody>
      </p:sp>
      <p:sp>
        <p:nvSpPr>
          <p:cNvPr id="46" name="椭圆 45"/>
          <p:cNvSpPr/>
          <p:nvPr/>
        </p:nvSpPr>
        <p:spPr>
          <a:xfrm>
            <a:off x="9698620" y="3220672"/>
            <a:ext cx="102279" cy="102279"/>
          </a:xfrm>
          <a:prstGeom prst="ellipse">
            <a:avLst/>
          </a:prstGeom>
          <a:solidFill>
            <a:srgbClr val="C00000"/>
          </a:solidFill>
          <a:ln>
            <a:solidFill>
              <a:srgbClr val="C0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dirty="0"/>
          </a:p>
        </p:txBody>
      </p:sp>
      <p:sp>
        <p:nvSpPr>
          <p:cNvPr id="47" name="椭圆 46"/>
          <p:cNvSpPr/>
          <p:nvPr/>
        </p:nvSpPr>
        <p:spPr>
          <a:xfrm>
            <a:off x="9453644" y="3227717"/>
            <a:ext cx="102279" cy="102279"/>
          </a:xfrm>
          <a:prstGeom prst="ellipse">
            <a:avLst/>
          </a:prstGeom>
          <a:solidFill>
            <a:srgbClr val="C00000"/>
          </a:solidFill>
          <a:ln>
            <a:solidFill>
              <a:srgbClr val="C0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64" name="椭圆 63"/>
          <p:cNvSpPr/>
          <p:nvPr/>
        </p:nvSpPr>
        <p:spPr>
          <a:xfrm>
            <a:off x="7711704" y="3797656"/>
            <a:ext cx="102279" cy="102279"/>
          </a:xfrm>
          <a:prstGeom prst="ellipse">
            <a:avLst/>
          </a:prstGeom>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p>
        </p:txBody>
      </p:sp>
      <p:sp>
        <p:nvSpPr>
          <p:cNvPr id="65" name="椭圆 64"/>
          <p:cNvSpPr/>
          <p:nvPr/>
        </p:nvSpPr>
        <p:spPr>
          <a:xfrm>
            <a:off x="7931781" y="3645072"/>
            <a:ext cx="102279" cy="102279"/>
          </a:xfrm>
          <a:prstGeom prst="ellipse">
            <a:avLst/>
          </a:prstGeom>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p>
        </p:txBody>
      </p:sp>
      <p:sp>
        <p:nvSpPr>
          <p:cNvPr id="66" name="椭圆 65"/>
          <p:cNvSpPr/>
          <p:nvPr/>
        </p:nvSpPr>
        <p:spPr>
          <a:xfrm>
            <a:off x="8191115" y="3583956"/>
            <a:ext cx="102279" cy="102279"/>
          </a:xfrm>
          <a:prstGeom prst="ellipse">
            <a:avLst/>
          </a:prstGeom>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p>
        </p:txBody>
      </p:sp>
      <p:sp>
        <p:nvSpPr>
          <p:cNvPr id="67" name="椭圆 66"/>
          <p:cNvSpPr/>
          <p:nvPr/>
        </p:nvSpPr>
        <p:spPr>
          <a:xfrm>
            <a:off x="8414243" y="3439289"/>
            <a:ext cx="102279" cy="102279"/>
          </a:xfrm>
          <a:prstGeom prst="ellipse">
            <a:avLst/>
          </a:prstGeom>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p>
        </p:txBody>
      </p:sp>
      <p:sp>
        <p:nvSpPr>
          <p:cNvPr id="68" name="椭圆 67"/>
          <p:cNvSpPr/>
          <p:nvPr/>
        </p:nvSpPr>
        <p:spPr>
          <a:xfrm>
            <a:off x="8551367" y="3359249"/>
            <a:ext cx="102279" cy="102279"/>
          </a:xfrm>
          <a:prstGeom prst="ellipse">
            <a:avLst/>
          </a:prstGeom>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p>
        </p:txBody>
      </p:sp>
      <p:cxnSp>
        <p:nvCxnSpPr>
          <p:cNvPr id="73" name="直接连接符 72"/>
          <p:cNvCxnSpPr/>
          <p:nvPr/>
        </p:nvCxnSpPr>
        <p:spPr>
          <a:xfrm flipV="1">
            <a:off x="7832836" y="3228611"/>
            <a:ext cx="1876774" cy="646505"/>
          </a:xfrm>
          <a:prstGeom prst="line">
            <a:avLst/>
          </a:prstGeom>
          <a:ln w="19050"/>
        </p:spPr>
        <p:style>
          <a:lnRef idx="1">
            <a:schemeClr val="dk1"/>
          </a:lnRef>
          <a:fillRef idx="0">
            <a:schemeClr val="dk1"/>
          </a:fillRef>
          <a:effectRef idx="0">
            <a:schemeClr val="dk1"/>
          </a:effectRef>
          <a:fontRef idx="minor">
            <a:schemeClr val="tx1"/>
          </a:fontRef>
        </p:style>
      </p:cxnSp>
      <p:sp>
        <p:nvSpPr>
          <p:cNvPr id="76" name="文本框 75"/>
          <p:cNvSpPr txBox="1"/>
          <p:nvPr/>
        </p:nvSpPr>
        <p:spPr>
          <a:xfrm>
            <a:off x="7323581" y="4287304"/>
            <a:ext cx="2557850" cy="307777"/>
          </a:xfrm>
          <a:prstGeom prst="rect">
            <a:avLst/>
          </a:prstGeom>
          <a:noFill/>
        </p:spPr>
        <p:txBody>
          <a:bodyPr wrap="square" rtlCol="0">
            <a:spAutoFit/>
          </a:bodyPr>
          <a:lstStyle/>
          <a:p>
            <a:r>
              <a:rPr lang="zh-CN" altLang="en-US" sz="1400" dirty="0">
                <a:latin typeface="宋体" panose="02010600030101010101" pitchFamily="2" charset="-122"/>
                <a:ea typeface="宋体" panose="02010600030101010101" pitchFamily="2" charset="-122"/>
              </a:rPr>
              <a:t>包括异常值，拟合出现了偏差</a:t>
            </a:r>
            <a:endParaRPr lang="zh-CN" altLang="en-US" sz="1400" dirty="0">
              <a:latin typeface="宋体" panose="02010600030101010101" pitchFamily="2" charset="-122"/>
              <a:ea typeface="宋体" panose="02010600030101010101" pitchFamily="2" charset="-122"/>
            </a:endParaRPr>
          </a:p>
        </p:txBody>
      </p:sp>
      <p:sp>
        <p:nvSpPr>
          <p:cNvPr id="77" name="箭头: 下 76"/>
          <p:cNvSpPr/>
          <p:nvPr/>
        </p:nvSpPr>
        <p:spPr>
          <a:xfrm>
            <a:off x="8418639" y="4728664"/>
            <a:ext cx="265455" cy="30777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文本框 77"/>
          <p:cNvSpPr txBox="1"/>
          <p:nvPr/>
        </p:nvSpPr>
        <p:spPr>
          <a:xfrm>
            <a:off x="5071621" y="2902576"/>
            <a:ext cx="523442" cy="415498"/>
          </a:xfrm>
          <a:prstGeom prst="rect">
            <a:avLst/>
          </a:prstGeom>
          <a:noFill/>
        </p:spPr>
        <p:txBody>
          <a:bodyPr wrap="square" rtlCol="0">
            <a:spAutoFit/>
          </a:bodyPr>
          <a:lstStyle/>
          <a:p>
            <a:r>
              <a:rPr lang="zh-CN" altLang="en-US" sz="1050" dirty="0">
                <a:latin typeface="宋体" panose="02010600030101010101" pitchFamily="2" charset="-122"/>
                <a:ea typeface="宋体" panose="02010600030101010101" pitchFamily="2" charset="-122"/>
              </a:rPr>
              <a:t>综合指标</a:t>
            </a:r>
            <a:endParaRPr lang="zh-CN" altLang="en-US" sz="1050" dirty="0">
              <a:latin typeface="宋体" panose="02010600030101010101" pitchFamily="2" charset="-122"/>
              <a:ea typeface="宋体" panose="02010600030101010101" pitchFamily="2" charset="-122"/>
            </a:endParaRPr>
          </a:p>
        </p:txBody>
      </p:sp>
      <p:sp>
        <p:nvSpPr>
          <p:cNvPr id="79" name="文本框 78"/>
          <p:cNvSpPr txBox="1"/>
          <p:nvPr/>
        </p:nvSpPr>
        <p:spPr>
          <a:xfrm>
            <a:off x="7037466" y="2902576"/>
            <a:ext cx="523442" cy="415498"/>
          </a:xfrm>
          <a:prstGeom prst="rect">
            <a:avLst/>
          </a:prstGeom>
          <a:noFill/>
        </p:spPr>
        <p:txBody>
          <a:bodyPr wrap="square" rtlCol="0">
            <a:spAutoFit/>
          </a:bodyPr>
          <a:lstStyle/>
          <a:p>
            <a:r>
              <a:rPr lang="zh-CN" altLang="en-US" sz="1050" dirty="0">
                <a:latin typeface="宋体" panose="02010600030101010101" pitchFamily="2" charset="-122"/>
                <a:ea typeface="宋体" panose="02010600030101010101" pitchFamily="2" charset="-122"/>
              </a:rPr>
              <a:t>综合指标</a:t>
            </a:r>
            <a:endParaRPr lang="zh-CN" altLang="en-US" sz="1050" dirty="0">
              <a:latin typeface="宋体" panose="02010600030101010101" pitchFamily="2" charset="-122"/>
              <a:ea typeface="宋体" panose="02010600030101010101" pitchFamily="2" charset="-122"/>
            </a:endParaRPr>
          </a:p>
        </p:txBody>
      </p:sp>
      <p:cxnSp>
        <p:nvCxnSpPr>
          <p:cNvPr id="83" name="直接箭头连接符 82"/>
          <p:cNvCxnSpPr/>
          <p:nvPr/>
        </p:nvCxnSpPr>
        <p:spPr>
          <a:xfrm>
            <a:off x="7560908" y="6476905"/>
            <a:ext cx="2320523"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4" name="直接箭头连接符 83"/>
          <p:cNvCxnSpPr/>
          <p:nvPr/>
        </p:nvCxnSpPr>
        <p:spPr>
          <a:xfrm flipV="1">
            <a:off x="8602506" y="5263226"/>
            <a:ext cx="0" cy="121298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86" name="文本框 85"/>
          <p:cNvSpPr txBox="1"/>
          <p:nvPr/>
        </p:nvSpPr>
        <p:spPr>
          <a:xfrm>
            <a:off x="8674519" y="4731054"/>
            <a:ext cx="1762807" cy="276999"/>
          </a:xfrm>
          <a:prstGeom prst="rect">
            <a:avLst/>
          </a:prstGeom>
          <a:noFill/>
        </p:spPr>
        <p:txBody>
          <a:bodyPr wrap="square" rtlCol="0">
            <a:spAutoFit/>
          </a:bodyPr>
          <a:lstStyle/>
          <a:p>
            <a:r>
              <a:rPr lang="en-US" altLang="zh-CN" sz="1200" dirty="0"/>
              <a:t>Sigmoid</a:t>
            </a:r>
            <a:r>
              <a:rPr lang="zh-CN" altLang="en-US" sz="1200" dirty="0"/>
              <a:t>函数</a:t>
            </a:r>
            <a:endParaRPr lang="en-US" altLang="zh-CN" sz="1200" dirty="0"/>
          </a:p>
        </p:txBody>
      </p:sp>
      <p:sp>
        <p:nvSpPr>
          <p:cNvPr id="87" name="文本框 86"/>
          <p:cNvSpPr txBox="1"/>
          <p:nvPr/>
        </p:nvSpPr>
        <p:spPr>
          <a:xfrm>
            <a:off x="8166787" y="5148813"/>
            <a:ext cx="517307" cy="415498"/>
          </a:xfrm>
          <a:prstGeom prst="rect">
            <a:avLst/>
          </a:prstGeom>
          <a:noFill/>
        </p:spPr>
        <p:txBody>
          <a:bodyPr wrap="square" rtlCol="0">
            <a:spAutoFit/>
          </a:bodyPr>
          <a:lstStyle/>
          <a:p>
            <a:r>
              <a:rPr lang="zh-CN" altLang="en-US" sz="1050" dirty="0"/>
              <a:t>获奖概率</a:t>
            </a:r>
            <a:endParaRPr lang="zh-CN" altLang="en-US" sz="1050" dirty="0"/>
          </a:p>
        </p:txBody>
      </p:sp>
      <p:sp>
        <p:nvSpPr>
          <p:cNvPr id="92" name="椭圆 91"/>
          <p:cNvSpPr/>
          <p:nvPr/>
        </p:nvSpPr>
        <p:spPr>
          <a:xfrm>
            <a:off x="8876350" y="5449414"/>
            <a:ext cx="102279" cy="102279"/>
          </a:xfrm>
          <a:prstGeom prst="ellipse">
            <a:avLst/>
          </a:prstGeom>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p>
        </p:txBody>
      </p:sp>
      <p:sp>
        <p:nvSpPr>
          <p:cNvPr id="93" name="椭圆 92"/>
          <p:cNvSpPr/>
          <p:nvPr/>
        </p:nvSpPr>
        <p:spPr>
          <a:xfrm>
            <a:off x="8653646" y="5824581"/>
            <a:ext cx="102279" cy="102279"/>
          </a:xfrm>
          <a:prstGeom prst="ellipse">
            <a:avLst/>
          </a:prstGeom>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p>
        </p:txBody>
      </p:sp>
      <p:sp>
        <p:nvSpPr>
          <p:cNvPr id="94" name="椭圆 93"/>
          <p:cNvSpPr/>
          <p:nvPr/>
        </p:nvSpPr>
        <p:spPr>
          <a:xfrm>
            <a:off x="8511006" y="6079144"/>
            <a:ext cx="102279" cy="102279"/>
          </a:xfrm>
          <a:prstGeom prst="ellipse">
            <a:avLst/>
          </a:prstGeom>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p>
        </p:txBody>
      </p:sp>
      <p:sp>
        <p:nvSpPr>
          <p:cNvPr id="95" name="椭圆 94"/>
          <p:cNvSpPr/>
          <p:nvPr/>
        </p:nvSpPr>
        <p:spPr>
          <a:xfrm>
            <a:off x="8411783" y="6324430"/>
            <a:ext cx="102279" cy="102279"/>
          </a:xfrm>
          <a:prstGeom prst="ellipse">
            <a:avLst/>
          </a:prstGeom>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p>
        </p:txBody>
      </p:sp>
      <p:sp>
        <p:nvSpPr>
          <p:cNvPr id="96" name="椭圆 95"/>
          <p:cNvSpPr/>
          <p:nvPr/>
        </p:nvSpPr>
        <p:spPr>
          <a:xfrm>
            <a:off x="8271952" y="6354279"/>
            <a:ext cx="102279" cy="102279"/>
          </a:xfrm>
          <a:prstGeom prst="ellipse">
            <a:avLst/>
          </a:prstGeom>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p>
        </p:txBody>
      </p:sp>
      <p:sp>
        <p:nvSpPr>
          <p:cNvPr id="99" name="椭圆 98"/>
          <p:cNvSpPr/>
          <p:nvPr/>
        </p:nvSpPr>
        <p:spPr>
          <a:xfrm>
            <a:off x="9417873" y="5344402"/>
            <a:ext cx="102279" cy="102279"/>
          </a:xfrm>
          <a:prstGeom prst="ellipse">
            <a:avLst/>
          </a:prstGeom>
          <a:solidFill>
            <a:srgbClr val="C00000"/>
          </a:solidFill>
          <a:ln>
            <a:solidFill>
              <a:srgbClr val="C0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dirty="0"/>
          </a:p>
        </p:txBody>
      </p:sp>
      <p:sp>
        <p:nvSpPr>
          <p:cNvPr id="100" name="椭圆 99"/>
          <p:cNvSpPr/>
          <p:nvPr/>
        </p:nvSpPr>
        <p:spPr>
          <a:xfrm>
            <a:off x="9264073" y="5356562"/>
            <a:ext cx="102279" cy="102279"/>
          </a:xfrm>
          <a:prstGeom prst="ellipse">
            <a:avLst/>
          </a:prstGeom>
          <a:solidFill>
            <a:srgbClr val="C00000"/>
          </a:solidFill>
          <a:ln>
            <a:solidFill>
              <a:srgbClr val="C0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dirty="0"/>
          </a:p>
        </p:txBody>
      </p:sp>
      <p:sp>
        <p:nvSpPr>
          <p:cNvPr id="101" name="任意多边形: 形状 100"/>
          <p:cNvSpPr/>
          <p:nvPr/>
        </p:nvSpPr>
        <p:spPr>
          <a:xfrm>
            <a:off x="7743883" y="5404281"/>
            <a:ext cx="1965721" cy="1025440"/>
          </a:xfrm>
          <a:custGeom>
            <a:avLst/>
            <a:gdLst>
              <a:gd name="connsiteX0" fmla="*/ 0 w 1508289"/>
              <a:gd name="connsiteY0" fmla="*/ 1047210 h 1050838"/>
              <a:gd name="connsiteX1" fmla="*/ 216816 w 1508289"/>
              <a:gd name="connsiteY1" fmla="*/ 1047210 h 1050838"/>
              <a:gd name="connsiteX2" fmla="*/ 546755 w 1508289"/>
              <a:gd name="connsiteY2" fmla="*/ 1009503 h 1050838"/>
              <a:gd name="connsiteX3" fmla="*/ 688157 w 1508289"/>
              <a:gd name="connsiteY3" fmla="*/ 707845 h 1050838"/>
              <a:gd name="connsiteX4" fmla="*/ 735291 w 1508289"/>
              <a:gd name="connsiteY4" fmla="*/ 472175 h 1050838"/>
              <a:gd name="connsiteX5" fmla="*/ 838986 w 1508289"/>
              <a:gd name="connsiteY5" fmla="*/ 113957 h 1050838"/>
              <a:gd name="connsiteX6" fmla="*/ 1036948 w 1508289"/>
              <a:gd name="connsiteY6" fmla="*/ 29116 h 1050838"/>
              <a:gd name="connsiteX7" fmla="*/ 1329179 w 1508289"/>
              <a:gd name="connsiteY7" fmla="*/ 835 h 1050838"/>
              <a:gd name="connsiteX8" fmla="*/ 1508289 w 1508289"/>
              <a:gd name="connsiteY8" fmla="*/ 10262 h 1050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8289" h="1050838">
                <a:moveTo>
                  <a:pt x="0" y="1047210"/>
                </a:moveTo>
                <a:cubicBezTo>
                  <a:pt x="62845" y="1050352"/>
                  <a:pt x="125690" y="1053494"/>
                  <a:pt x="216816" y="1047210"/>
                </a:cubicBezTo>
                <a:cubicBezTo>
                  <a:pt x="307942" y="1040926"/>
                  <a:pt x="468198" y="1066064"/>
                  <a:pt x="546755" y="1009503"/>
                </a:cubicBezTo>
                <a:cubicBezTo>
                  <a:pt x="625312" y="952942"/>
                  <a:pt x="656734" y="797400"/>
                  <a:pt x="688157" y="707845"/>
                </a:cubicBezTo>
                <a:cubicBezTo>
                  <a:pt x="719580" y="618290"/>
                  <a:pt x="710153" y="571156"/>
                  <a:pt x="735291" y="472175"/>
                </a:cubicBezTo>
                <a:cubicBezTo>
                  <a:pt x="760429" y="373194"/>
                  <a:pt x="788710" y="187800"/>
                  <a:pt x="838986" y="113957"/>
                </a:cubicBezTo>
                <a:cubicBezTo>
                  <a:pt x="889262" y="40114"/>
                  <a:pt x="955249" y="47970"/>
                  <a:pt x="1036948" y="29116"/>
                </a:cubicBezTo>
                <a:cubicBezTo>
                  <a:pt x="1118647" y="10262"/>
                  <a:pt x="1250622" y="3977"/>
                  <a:pt x="1329179" y="835"/>
                </a:cubicBezTo>
                <a:cubicBezTo>
                  <a:pt x="1407736" y="-2307"/>
                  <a:pt x="1458012" y="3977"/>
                  <a:pt x="1508289" y="10262"/>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文本框 101"/>
          <p:cNvSpPr txBox="1"/>
          <p:nvPr/>
        </p:nvSpPr>
        <p:spPr>
          <a:xfrm>
            <a:off x="4794081" y="5116302"/>
            <a:ext cx="3268455" cy="738664"/>
          </a:xfrm>
          <a:prstGeom prst="rect">
            <a:avLst/>
          </a:prstGeom>
          <a:noFill/>
        </p:spPr>
        <p:txBody>
          <a:bodyPr wrap="square" rtlCol="0">
            <a:spAutoFit/>
          </a:bodyPr>
          <a:lstStyle/>
          <a:p>
            <a:r>
              <a:rPr lang="zh-CN" altLang="en-US" sz="1400" dirty="0"/>
              <a:t>该函数的输出在</a:t>
            </a:r>
            <a:r>
              <a:rPr lang="en-US" altLang="zh-CN" sz="1400" dirty="0"/>
              <a:t>0</a:t>
            </a:r>
            <a:r>
              <a:rPr lang="zh-CN" altLang="en-US" sz="1400" dirty="0"/>
              <a:t>到</a:t>
            </a:r>
            <a:r>
              <a:rPr lang="en-US" altLang="zh-CN" sz="1400" dirty="0"/>
              <a:t>1</a:t>
            </a:r>
            <a:r>
              <a:rPr lang="zh-CN" altLang="en-US" sz="1400" dirty="0"/>
              <a:t>之间，被看作事件发生的概率。也就是说，通过这个模型，我们可以根据概率将样本分成两类。</a:t>
            </a:r>
            <a:endParaRPr lang="zh-CN" altLang="en-US" sz="1400" dirty="0"/>
          </a:p>
        </p:txBody>
      </p:sp>
      <p:sp>
        <p:nvSpPr>
          <p:cNvPr id="103" name="文本框 102"/>
          <p:cNvSpPr txBox="1"/>
          <p:nvPr/>
        </p:nvSpPr>
        <p:spPr>
          <a:xfrm>
            <a:off x="10409500" y="3023306"/>
            <a:ext cx="1610533" cy="369332"/>
          </a:xfrm>
          <a:prstGeom prst="rect">
            <a:avLst/>
          </a:prstGeom>
          <a:noFill/>
        </p:spPr>
        <p:txBody>
          <a:bodyPr wrap="square" rtlCol="0">
            <a:spAutoFit/>
          </a:bodyPr>
          <a:lstStyle/>
          <a:p>
            <a:r>
              <a:rPr lang="zh-CN" altLang="en-US" dirty="0"/>
              <a:t>线性回归</a:t>
            </a:r>
            <a:endParaRPr lang="zh-CN" altLang="en-US" dirty="0"/>
          </a:p>
        </p:txBody>
      </p:sp>
      <p:sp>
        <p:nvSpPr>
          <p:cNvPr id="104" name="文本框 103"/>
          <p:cNvSpPr txBox="1"/>
          <p:nvPr/>
        </p:nvSpPr>
        <p:spPr>
          <a:xfrm>
            <a:off x="10445259" y="5404273"/>
            <a:ext cx="1610533" cy="369332"/>
          </a:xfrm>
          <a:prstGeom prst="rect">
            <a:avLst/>
          </a:prstGeom>
          <a:noFill/>
        </p:spPr>
        <p:txBody>
          <a:bodyPr wrap="square" rtlCol="0">
            <a:spAutoFit/>
          </a:bodyPr>
          <a:lstStyle/>
          <a:p>
            <a:r>
              <a:rPr lang="zh-CN" altLang="en-US" dirty="0"/>
              <a:t>逻辑回归</a:t>
            </a:r>
            <a:endParaRPr lang="zh-CN" altLang="en-US" dirty="0"/>
          </a:p>
        </p:txBody>
      </p:sp>
      <p:sp>
        <p:nvSpPr>
          <p:cNvPr id="106" name="文本框 105"/>
          <p:cNvSpPr txBox="1"/>
          <p:nvPr/>
        </p:nvSpPr>
        <p:spPr>
          <a:xfrm>
            <a:off x="10214105" y="3345752"/>
            <a:ext cx="1610532" cy="307777"/>
          </a:xfrm>
          <a:prstGeom prst="rect">
            <a:avLst/>
          </a:prstGeom>
          <a:noFill/>
        </p:spPr>
        <p:txBody>
          <a:bodyPr wrap="square" rtlCol="0">
            <a:spAutoFit/>
          </a:bodyPr>
          <a:lstStyle/>
          <a:p>
            <a:r>
              <a:rPr lang="en-US" altLang="zh-CN" sz="1400" dirty="0"/>
              <a:t>Y</a:t>
            </a:r>
            <a:r>
              <a:rPr lang="zh-CN" altLang="en-US" sz="1400" dirty="0"/>
              <a:t>应当是连续变量</a:t>
            </a:r>
            <a:endParaRPr lang="zh-CN" altLang="en-US" sz="1400" dirty="0"/>
          </a:p>
        </p:txBody>
      </p:sp>
      <p:sp>
        <p:nvSpPr>
          <p:cNvPr id="107" name="文本框 106"/>
          <p:cNvSpPr txBox="1"/>
          <p:nvPr/>
        </p:nvSpPr>
        <p:spPr>
          <a:xfrm>
            <a:off x="10214105" y="5712223"/>
            <a:ext cx="1610532" cy="307777"/>
          </a:xfrm>
          <a:prstGeom prst="rect">
            <a:avLst/>
          </a:prstGeom>
          <a:noFill/>
        </p:spPr>
        <p:txBody>
          <a:bodyPr wrap="square" rtlCol="0">
            <a:spAutoFit/>
          </a:bodyPr>
          <a:lstStyle/>
          <a:p>
            <a:r>
              <a:rPr lang="en-US" altLang="zh-CN" sz="1400" dirty="0"/>
              <a:t>Y</a:t>
            </a:r>
            <a:r>
              <a:rPr lang="zh-CN" altLang="en-US" sz="1400" dirty="0"/>
              <a:t>应当是离散变量</a:t>
            </a:r>
            <a:endParaRPr lang="zh-CN" altLang="en-US" sz="1400" dirty="0"/>
          </a:p>
        </p:txBody>
      </p:sp>
      <p:sp>
        <p:nvSpPr>
          <p:cNvPr id="108" name="矩形: 圆角 107"/>
          <p:cNvSpPr/>
          <p:nvPr/>
        </p:nvSpPr>
        <p:spPr>
          <a:xfrm>
            <a:off x="5663496" y="6177514"/>
            <a:ext cx="1545984" cy="30777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分类模型</a:t>
            </a:r>
            <a:endParaRPr lang="zh-CN" altLang="en-US" dirty="0"/>
          </a:p>
        </p:txBody>
      </p:sp>
      <p:cxnSp>
        <p:nvCxnSpPr>
          <p:cNvPr id="111" name="直接箭头连接符 110"/>
          <p:cNvCxnSpPr/>
          <p:nvPr/>
        </p:nvCxnSpPr>
        <p:spPr>
          <a:xfrm>
            <a:off x="6428309" y="5826685"/>
            <a:ext cx="8179" cy="32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13" name="直接连接符 112"/>
          <p:cNvCxnSpPr/>
          <p:nvPr/>
        </p:nvCxnSpPr>
        <p:spPr>
          <a:xfrm>
            <a:off x="8595849" y="5985956"/>
            <a:ext cx="939953" cy="1"/>
          </a:xfrm>
          <a:prstGeom prst="line">
            <a:avLst/>
          </a:prstGeom>
          <a:ln w="28575">
            <a:prstDash val="sysDot"/>
          </a:ln>
        </p:spPr>
        <p:style>
          <a:lnRef idx="1">
            <a:schemeClr val="dk1"/>
          </a:lnRef>
          <a:fillRef idx="0">
            <a:schemeClr val="dk1"/>
          </a:fillRef>
          <a:effectRef idx="0">
            <a:schemeClr val="dk1"/>
          </a:effectRef>
          <a:fontRef idx="minor">
            <a:schemeClr val="tx1"/>
          </a:fontRef>
        </p:style>
      </p:cxnSp>
      <p:sp>
        <p:nvSpPr>
          <p:cNvPr id="116" name="文本框 115"/>
          <p:cNvSpPr txBox="1"/>
          <p:nvPr/>
        </p:nvSpPr>
        <p:spPr>
          <a:xfrm>
            <a:off x="1001898" y="6220720"/>
            <a:ext cx="4547374" cy="276999"/>
          </a:xfrm>
          <a:prstGeom prst="rect">
            <a:avLst/>
          </a:prstGeom>
          <a:noFill/>
        </p:spPr>
        <p:txBody>
          <a:bodyPr wrap="square" rtlCol="0">
            <a:spAutoFit/>
          </a:bodyPr>
          <a:lstStyle/>
          <a:p>
            <a:r>
              <a:rPr lang="zh-CN" altLang="en-US" sz="1200" dirty="0">
                <a:latin typeface="楷体" panose="02010609060101010101" pitchFamily="49" charset="-122"/>
                <a:ea typeface="楷体" panose="02010609060101010101" pitchFamily="49" charset="-122"/>
              </a:rPr>
              <a:t>图文参考：</a:t>
            </a:r>
            <a:r>
              <a:rPr lang="en-US" altLang="zh-CN" sz="1200" dirty="0">
                <a:latin typeface="楷体" panose="02010609060101010101" pitchFamily="49" charset="-122"/>
                <a:ea typeface="楷体" panose="02010609060101010101" pitchFamily="49" charset="-122"/>
              </a:rPr>
              <a:t>https://www.bilibili.com/video/BV1gA411i7SR</a:t>
            </a:r>
            <a:endParaRPr lang="zh-CN" altLang="en-US" sz="1200" dirty="0">
              <a:latin typeface="楷体" panose="02010609060101010101" pitchFamily="49" charset="-122"/>
              <a:ea typeface="楷体" panose="02010609060101010101" pitchFamily="49" charset="-122"/>
            </a:endParaRPr>
          </a:p>
        </p:txBody>
      </p:sp>
      <p:sp>
        <p:nvSpPr>
          <p:cNvPr id="6" name="椭圆 5"/>
          <p:cNvSpPr/>
          <p:nvPr/>
        </p:nvSpPr>
        <p:spPr>
          <a:xfrm>
            <a:off x="492208" y="426058"/>
            <a:ext cx="324679" cy="324679"/>
          </a:xfrm>
          <a:prstGeom prst="ellipse">
            <a:avLst/>
          </a:prstGeom>
          <a:gradFill flip="none" rotWithShape="1">
            <a:gsLst>
              <a:gs pos="0">
                <a:schemeClr val="accent1"/>
              </a:gs>
              <a:gs pos="100000">
                <a:schemeClr val="accent2"/>
              </a:gs>
            </a:gsLst>
            <a:lin ang="10800000" scaled="1"/>
            <a:tileRect/>
          </a:gradFill>
          <a:ln>
            <a:noFill/>
          </a:ln>
          <a:effectLst>
            <a:outerShdw blurRad="762000" dist="254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360000" bIns="45720" numCol="1" spcCol="0" rtlCol="0" fromWordArt="0" anchor="ctr" anchorCtr="0" forceAA="0" compatLnSpc="1">
            <a:noAutofit/>
          </a:bodyPr>
          <a:p>
            <a:pPr algn="r" defTabSz="914400"/>
            <a:endParaRPr lang="zh-CN" altLang="en-US" sz="1400" b="1">
              <a:latin typeface="微软雅黑" panose="020B0503020204020204" charset="-122"/>
              <a:ea typeface="微软雅黑" panose="020B0503020204020204" charset="-122"/>
              <a:cs typeface="Open Sans" panose="020B0606030504020204" pitchFamily="34" charset="0"/>
              <a:sym typeface="微软雅黑" panose="020B0503020204020204" charset="-122"/>
            </a:endParaRPr>
          </a:p>
        </p:txBody>
      </p:sp>
      <p:sp>
        <p:nvSpPr>
          <p:cNvPr id="7" name="文本框 17"/>
          <p:cNvSpPr txBox="1"/>
          <p:nvPr/>
        </p:nvSpPr>
        <p:spPr>
          <a:xfrm>
            <a:off x="920115" y="381635"/>
            <a:ext cx="5474335" cy="460375"/>
          </a:xfrm>
          <a:prstGeom prst="rect">
            <a:avLst/>
          </a:prstGeom>
          <a:noFill/>
        </p:spPr>
        <p:txBody>
          <a:bodyPr wrap="square" rtlCol="0">
            <a:spAutoFit/>
          </a:bodyPr>
          <a:p>
            <a:pPr algn="just" fontAlgn="auto"/>
            <a:r>
              <a:rPr lang="en-US" sz="2400" spc="600" dirty="0">
                <a:solidFill>
                  <a:schemeClr val="tx1">
                    <a:lumMod val="75000"/>
                    <a:lumOff val="25000"/>
                  </a:schemeClr>
                </a:solidFill>
                <a:latin typeface="微软雅黑" panose="020B0503020204020204" charset="-122"/>
                <a:ea typeface="微软雅黑" panose="020B0503020204020204" charset="-122"/>
                <a:sym typeface="微软雅黑" panose="020B0503020204020204" charset="-122"/>
              </a:rPr>
              <a:t>2.2</a:t>
            </a:r>
            <a:r>
              <a:rPr lang="zh-CN" altLang="en-US" sz="2400" spc="600" dirty="0">
                <a:solidFill>
                  <a:schemeClr val="tx1">
                    <a:lumMod val="75000"/>
                    <a:lumOff val="25000"/>
                  </a:schemeClr>
                </a:solidFill>
                <a:latin typeface="微软雅黑" panose="020B0503020204020204" charset="-122"/>
                <a:ea typeface="微软雅黑" panose="020B0503020204020204" charset="-122"/>
                <a:sym typeface="微软雅黑" panose="020B0503020204020204" charset="-122"/>
              </a:rPr>
              <a:t>类别分析</a:t>
            </a:r>
            <a:endParaRPr lang="zh-CN" altLang="en-US" sz="2400" spc="600" dirty="0">
              <a:solidFill>
                <a:schemeClr val="tx1">
                  <a:lumMod val="75000"/>
                  <a:lumOff val="25000"/>
                </a:schemeClr>
              </a:solidFill>
              <a:latin typeface="微软雅黑" panose="020B0503020204020204" charset="-122"/>
              <a:ea typeface="微软雅黑" panose="020B0503020204020204" charset="-122"/>
              <a:sym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slow" p14:dur="1000" advTm="15000">
        <p:cover dir="d"/>
      </p:transition>
    </mc:Choice>
    <mc:Fallback>
      <p:transition spd="slow" advTm="15000">
        <p:cover dir="d"/>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73785" y="842645"/>
            <a:ext cx="10280015" cy="848360"/>
          </a:xfrm>
        </p:spPr>
        <p:txBody>
          <a:bodyPr/>
          <a:lstStyle/>
          <a:p>
            <a:r>
              <a:rPr lang="zh-CN" altLang="en-US" sz="2400" dirty="0">
                <a:latin typeface="微软雅黑" panose="020B0503020204020204" charset="-122"/>
                <a:ea typeface="微软雅黑" panose="020B0503020204020204" charset="-122"/>
              </a:rPr>
              <a:t>逻辑斯蒂回归（逻辑回归）</a:t>
            </a:r>
            <a:endParaRPr lang="zh-CN" altLang="en-US" sz="2400" dirty="0">
              <a:latin typeface="微软雅黑" panose="020B0503020204020204" charset="-122"/>
              <a:ea typeface="微软雅黑" panose="020B0503020204020204" charset="-122"/>
            </a:endParaRPr>
          </a:p>
        </p:txBody>
      </p:sp>
      <p:sp>
        <p:nvSpPr>
          <p:cNvPr id="3" name="内容占位符 2"/>
          <p:cNvSpPr>
            <a:spLocks noGrp="1"/>
          </p:cNvSpPr>
          <p:nvPr>
            <p:ph idx="1"/>
          </p:nvPr>
        </p:nvSpPr>
        <p:spPr>
          <a:xfrm>
            <a:off x="1214755" y="1656080"/>
            <a:ext cx="9288780" cy="4351655"/>
          </a:xfrm>
        </p:spPr>
        <p:txBody>
          <a:bodyPr>
            <a:normAutofit/>
          </a:bodyPr>
          <a:lstStyle/>
          <a:p>
            <a:r>
              <a:rPr lang="zh-CN" altLang="en-US" sz="1800" dirty="0">
                <a:latin typeface="微软雅黑" panose="020B0503020204020204" charset="-122"/>
                <a:ea typeface="微软雅黑" panose="020B0503020204020204" charset="-122"/>
                <a:cs typeface="微软雅黑" panose="020B0503020204020204" charset="-122"/>
              </a:rPr>
              <a:t>逻辑斯蒂</a:t>
            </a:r>
            <a:r>
              <a:rPr lang="en-US" altLang="zh-CN" sz="1800" dirty="0">
                <a:latin typeface="微软雅黑" panose="020B0503020204020204" charset="-122"/>
                <a:ea typeface="微软雅黑" panose="020B0503020204020204" charset="-122"/>
                <a:cs typeface="微软雅黑" panose="020B0503020204020204" charset="-122"/>
              </a:rPr>
              <a:t>(logistic)</a:t>
            </a:r>
            <a:r>
              <a:rPr lang="zh-CN" altLang="en-US" sz="1800" dirty="0">
                <a:latin typeface="微软雅黑" panose="020B0503020204020204" charset="-122"/>
                <a:ea typeface="微软雅黑" panose="020B0503020204020204" charset="-122"/>
                <a:cs typeface="微软雅黑" panose="020B0503020204020204" charset="-122"/>
              </a:rPr>
              <a:t>回归是一个分类算法，它可以处理二元分类以及多元分类。首先逻辑回归构造广义的线性回归函数，然后使用</a:t>
            </a:r>
            <a:r>
              <a:rPr lang="en-US" altLang="zh-CN" sz="1800" dirty="0">
                <a:latin typeface="微软雅黑" panose="020B0503020204020204" charset="-122"/>
                <a:ea typeface="微软雅黑" panose="020B0503020204020204" charset="-122"/>
                <a:cs typeface="微软雅黑" panose="020B0503020204020204" charset="-122"/>
              </a:rPr>
              <a:t>sigmoid</a:t>
            </a:r>
            <a:r>
              <a:rPr lang="zh-CN" altLang="en-US" sz="1800" dirty="0">
                <a:latin typeface="微软雅黑" panose="020B0503020204020204" charset="-122"/>
                <a:ea typeface="微软雅黑" panose="020B0503020204020204" charset="-122"/>
                <a:cs typeface="微软雅黑" panose="020B0503020204020204" charset="-122"/>
              </a:rPr>
              <a:t>函数将回归值映射到离散类别。</a:t>
            </a:r>
            <a:endParaRPr lang="zh-CN" altLang="en-US" sz="1800" dirty="0">
              <a:latin typeface="微软雅黑" panose="020B0503020204020204" charset="-122"/>
              <a:ea typeface="微软雅黑" panose="020B0503020204020204" charset="-122"/>
              <a:cs typeface="微软雅黑" panose="020B0503020204020204" charset="-122"/>
            </a:endParaRPr>
          </a:p>
          <a:p>
            <a:pPr marL="0" indent="0">
              <a:buNone/>
            </a:pPr>
            <a:endParaRPr lang="en-US" altLang="zh-CN" sz="1800" dirty="0">
              <a:latin typeface="微软雅黑" panose="020B0503020204020204" charset="-122"/>
              <a:ea typeface="微软雅黑" panose="020B0503020204020204" charset="-122"/>
              <a:cs typeface="微软雅黑" panose="020B0503020204020204" charset="-122"/>
            </a:endParaRPr>
          </a:p>
          <a:p>
            <a:r>
              <a:rPr lang="zh-CN" altLang="en-US" sz="1800" dirty="0">
                <a:latin typeface="微软雅黑" panose="020B0503020204020204" charset="-122"/>
                <a:ea typeface="微软雅黑" panose="020B0503020204020204" charset="-122"/>
                <a:cs typeface="微软雅黑" panose="020B0503020204020204" charset="-122"/>
              </a:rPr>
              <a:t>逻辑回归是概率型非线性回归模型，适合分析二元分类结果（</a:t>
            </a:r>
            <a:r>
              <a:rPr lang="en-US" altLang="zh-CN" sz="1800" dirty="0">
                <a:latin typeface="微软雅黑" panose="020B0503020204020204" charset="-122"/>
                <a:ea typeface="微软雅黑" panose="020B0503020204020204" charset="-122"/>
                <a:cs typeface="微软雅黑" panose="020B0503020204020204" charset="-122"/>
              </a:rPr>
              <a:t>y=0,1) </a:t>
            </a:r>
            <a:r>
              <a:rPr lang="zh-CN" altLang="en-US" sz="1800" dirty="0">
                <a:latin typeface="微软雅黑" panose="020B0503020204020204" charset="-122"/>
                <a:ea typeface="微软雅黑" panose="020B0503020204020204" charset="-122"/>
                <a:cs typeface="微软雅黑" panose="020B0503020204020204" charset="-122"/>
              </a:rPr>
              <a:t>与自变量</a:t>
            </a:r>
            <a:r>
              <a:rPr lang="en-US" altLang="zh-CN" sz="1800" dirty="0">
                <a:latin typeface="微软雅黑" panose="020B0503020204020204" charset="-122"/>
                <a:ea typeface="微软雅黑" panose="020B0503020204020204" charset="-122"/>
                <a:cs typeface="微软雅黑" panose="020B0503020204020204" charset="-122"/>
              </a:rPr>
              <a:t>X</a:t>
            </a:r>
            <a:r>
              <a:rPr lang="zh-CN" altLang="en-US" sz="1800" dirty="0">
                <a:latin typeface="微软雅黑" panose="020B0503020204020204" charset="-122"/>
                <a:ea typeface="微软雅黑" panose="020B0503020204020204" charset="-122"/>
                <a:cs typeface="微软雅黑" panose="020B0503020204020204" charset="-122"/>
              </a:rPr>
              <a:t>之间的关系。当因变量是分类变量（比如取值为</a:t>
            </a:r>
            <a:r>
              <a:rPr lang="en-US" altLang="zh-CN" sz="1800" dirty="0">
                <a:latin typeface="微软雅黑" panose="020B0503020204020204" charset="-122"/>
                <a:ea typeface="微软雅黑" panose="020B0503020204020204" charset="-122"/>
                <a:cs typeface="微软雅黑" panose="020B0503020204020204" charset="-122"/>
              </a:rPr>
              <a:t>0</a:t>
            </a:r>
            <a:r>
              <a:rPr lang="zh-CN" altLang="en-US" sz="1800" dirty="0">
                <a:latin typeface="微软雅黑" panose="020B0503020204020204" charset="-122"/>
                <a:ea typeface="微软雅黑" panose="020B0503020204020204" charset="-122"/>
                <a:cs typeface="微软雅黑" panose="020B0503020204020204" charset="-122"/>
              </a:rPr>
              <a:t>、</a:t>
            </a:r>
            <a:r>
              <a:rPr lang="en-US" altLang="zh-CN" sz="1800" dirty="0">
                <a:latin typeface="微软雅黑" panose="020B0503020204020204" charset="-122"/>
                <a:ea typeface="微软雅黑" panose="020B0503020204020204" charset="-122"/>
                <a:cs typeface="微软雅黑" panose="020B0503020204020204" charset="-122"/>
              </a:rPr>
              <a:t>1</a:t>
            </a:r>
            <a:r>
              <a:rPr lang="zh-CN" altLang="en-US" sz="1800" dirty="0">
                <a:latin typeface="微软雅黑" panose="020B0503020204020204" charset="-122"/>
                <a:ea typeface="微软雅黑" panose="020B0503020204020204" charset="-122"/>
                <a:cs typeface="微软雅黑" panose="020B0503020204020204" charset="-122"/>
              </a:rPr>
              <a:t>的二分类变量</a:t>
            </a:r>
            <a:r>
              <a:rPr lang="en-US" altLang="zh-CN" sz="1800" dirty="0">
                <a:latin typeface="微软雅黑" panose="020B0503020204020204" charset="-122"/>
                <a:ea typeface="微软雅黑" panose="020B0503020204020204" charset="-122"/>
                <a:cs typeface="微软雅黑" panose="020B0503020204020204" charset="-122"/>
              </a:rPr>
              <a:t>)</a:t>
            </a:r>
            <a:r>
              <a:rPr lang="zh-CN" altLang="en-US" sz="1800" dirty="0">
                <a:latin typeface="微软雅黑" panose="020B0503020204020204" charset="-122"/>
                <a:ea typeface="微软雅黑" panose="020B0503020204020204" charset="-122"/>
                <a:cs typeface="微软雅黑" panose="020B0503020204020204" charset="-122"/>
              </a:rPr>
              <a:t>时，自变量和因变量的关系不是线性，所以不能用线性回归。但是我们可以通过变换（</a:t>
            </a:r>
            <a:r>
              <a:rPr lang="en-US" altLang="zh-CN" sz="1800" dirty="0">
                <a:latin typeface="微软雅黑" panose="020B0503020204020204" charset="-122"/>
                <a:ea typeface="微软雅黑" panose="020B0503020204020204" charset="-122"/>
                <a:cs typeface="微软雅黑" panose="020B0503020204020204" charset="-122"/>
              </a:rPr>
              <a:t>transformation)</a:t>
            </a:r>
            <a:r>
              <a:rPr lang="zh-CN" altLang="en-US" sz="1800" dirty="0">
                <a:latin typeface="微软雅黑" panose="020B0503020204020204" charset="-122"/>
                <a:ea typeface="微软雅黑" panose="020B0503020204020204" charset="-122"/>
                <a:cs typeface="微软雅黑" panose="020B0503020204020204" charset="-122"/>
              </a:rPr>
              <a:t>将两者的函数关系表达成线性。</a:t>
            </a:r>
            <a:endParaRPr lang="zh-CN" altLang="en-US" sz="1800" dirty="0">
              <a:latin typeface="微软雅黑" panose="020B0503020204020204" charset="-122"/>
              <a:ea typeface="微软雅黑" panose="020B0503020204020204" charset="-122"/>
              <a:cs typeface="微软雅黑" panose="020B0503020204020204" charset="-122"/>
            </a:endParaRPr>
          </a:p>
          <a:p>
            <a:endParaRPr lang="zh-CN" altLang="en-US" sz="1800" dirty="0">
              <a:latin typeface="微软雅黑" panose="020B0503020204020204" charset="-122"/>
              <a:ea typeface="微软雅黑" panose="020B0503020204020204" charset="-122"/>
              <a:cs typeface="微软雅黑" panose="020B0503020204020204" charset="-122"/>
            </a:endParaRPr>
          </a:p>
        </p:txBody>
      </p:sp>
      <p:pic>
        <p:nvPicPr>
          <p:cNvPr id="4" name="图片 3"/>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5650583" y="4336329"/>
            <a:ext cx="5703217" cy="2407605"/>
          </a:xfrm>
          <a:prstGeom prst="rect">
            <a:avLst/>
          </a:prstGeom>
          <a:noFill/>
          <a:ln>
            <a:noFill/>
          </a:ln>
        </p:spPr>
      </p:pic>
      <p:sp>
        <p:nvSpPr>
          <p:cNvPr id="5" name="文本框 4"/>
          <p:cNvSpPr txBox="1"/>
          <p:nvPr/>
        </p:nvSpPr>
        <p:spPr>
          <a:xfrm>
            <a:off x="838200" y="4336329"/>
            <a:ext cx="4812383" cy="1291590"/>
          </a:xfrm>
          <a:prstGeom prst="rect">
            <a:avLst/>
          </a:prstGeom>
          <a:noFill/>
        </p:spPr>
        <p:txBody>
          <a:bodyPr wrap="square" rtlCol="0">
            <a:spAutoFit/>
          </a:bodyPr>
          <a:lstStyle/>
          <a:p>
            <a:pPr marL="342900" indent="-342900">
              <a:buFont typeface="Arial" panose="020B0604020202020204" pitchFamily="34" charset="0"/>
              <a:buChar char="•"/>
            </a:pPr>
            <a:r>
              <a:rPr lang="zh-CN" altLang="en-US" dirty="0">
                <a:latin typeface="微软雅黑" panose="020B0503020204020204" charset="-122"/>
                <a:ea typeface="微软雅黑" panose="020B0503020204020204" charset="-122"/>
              </a:rPr>
              <a:t>在上页的例子中，我们引入逻辑斯蒂回归是为了处理极端值，但实际中还有其他更复杂的原因，可以自行搜索了解。</a:t>
            </a:r>
            <a:endParaRPr lang="zh-CN" altLang="en-US" sz="2400" dirty="0">
              <a:latin typeface="宋体" panose="02010600030101010101" pitchFamily="2" charset="-122"/>
              <a:ea typeface="宋体" panose="02010600030101010101" pitchFamily="2" charset="-122"/>
            </a:endParaRPr>
          </a:p>
          <a:p>
            <a:endParaRPr lang="zh-CN" altLang="en-US" sz="2400" dirty="0"/>
          </a:p>
        </p:txBody>
      </p:sp>
      <p:sp>
        <p:nvSpPr>
          <p:cNvPr id="7" name="椭圆 5"/>
          <p:cNvSpPr/>
          <p:nvPr/>
        </p:nvSpPr>
        <p:spPr>
          <a:xfrm>
            <a:off x="492208" y="426058"/>
            <a:ext cx="324679" cy="324679"/>
          </a:xfrm>
          <a:prstGeom prst="ellipse">
            <a:avLst/>
          </a:prstGeom>
          <a:gradFill flip="none" rotWithShape="1">
            <a:gsLst>
              <a:gs pos="0">
                <a:schemeClr val="accent1"/>
              </a:gs>
              <a:gs pos="100000">
                <a:schemeClr val="accent2"/>
              </a:gs>
            </a:gsLst>
            <a:lin ang="10800000" scaled="1"/>
            <a:tileRect/>
          </a:gradFill>
          <a:ln>
            <a:noFill/>
          </a:ln>
          <a:effectLst>
            <a:outerShdw blurRad="762000" dist="254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360000" bIns="45720" numCol="1" spcCol="0" rtlCol="0" fromWordArt="0" anchor="ctr" anchorCtr="0" forceAA="0" compatLnSpc="1">
            <a:noAutofit/>
          </a:bodyPr>
          <a:p>
            <a:pPr algn="r" defTabSz="914400"/>
            <a:endParaRPr lang="zh-CN" altLang="en-US" sz="1400" b="1">
              <a:latin typeface="微软雅黑" panose="020B0503020204020204" charset="-122"/>
              <a:ea typeface="微软雅黑" panose="020B0503020204020204" charset="-122"/>
              <a:cs typeface="Open Sans" panose="020B0606030504020204" pitchFamily="34" charset="0"/>
              <a:sym typeface="微软雅黑" panose="020B0503020204020204" charset="-122"/>
            </a:endParaRPr>
          </a:p>
        </p:txBody>
      </p:sp>
      <p:sp>
        <p:nvSpPr>
          <p:cNvPr id="8" name="文本框 17"/>
          <p:cNvSpPr txBox="1"/>
          <p:nvPr/>
        </p:nvSpPr>
        <p:spPr>
          <a:xfrm>
            <a:off x="920115" y="381635"/>
            <a:ext cx="5474335" cy="460375"/>
          </a:xfrm>
          <a:prstGeom prst="rect">
            <a:avLst/>
          </a:prstGeom>
          <a:noFill/>
        </p:spPr>
        <p:txBody>
          <a:bodyPr wrap="square" rtlCol="0">
            <a:spAutoFit/>
          </a:bodyPr>
          <a:p>
            <a:pPr algn="just" fontAlgn="auto"/>
            <a:r>
              <a:rPr lang="en-US" sz="2400" spc="600" dirty="0">
                <a:solidFill>
                  <a:schemeClr val="tx1">
                    <a:lumMod val="75000"/>
                    <a:lumOff val="25000"/>
                  </a:schemeClr>
                </a:solidFill>
                <a:latin typeface="微软雅黑" panose="020B0503020204020204" charset="-122"/>
                <a:ea typeface="微软雅黑" panose="020B0503020204020204" charset="-122"/>
                <a:sym typeface="微软雅黑" panose="020B0503020204020204" charset="-122"/>
              </a:rPr>
              <a:t>2.2</a:t>
            </a:r>
            <a:r>
              <a:rPr lang="zh-CN" altLang="en-US" sz="2400" spc="600" dirty="0">
                <a:solidFill>
                  <a:schemeClr val="tx1">
                    <a:lumMod val="75000"/>
                    <a:lumOff val="25000"/>
                  </a:schemeClr>
                </a:solidFill>
                <a:latin typeface="微软雅黑" panose="020B0503020204020204" charset="-122"/>
                <a:ea typeface="微软雅黑" panose="020B0503020204020204" charset="-122"/>
                <a:sym typeface="微软雅黑" panose="020B0503020204020204" charset="-122"/>
              </a:rPr>
              <a:t>类别分析</a:t>
            </a:r>
            <a:endParaRPr lang="zh-CN" altLang="en-US" sz="2400" spc="600" dirty="0">
              <a:solidFill>
                <a:schemeClr val="tx1">
                  <a:lumMod val="75000"/>
                  <a:lumOff val="25000"/>
                </a:schemeClr>
              </a:solidFill>
              <a:latin typeface="微软雅黑" panose="020B0503020204020204" charset="-122"/>
              <a:ea typeface="微软雅黑" panose="020B0503020204020204" charset="-122"/>
              <a:sym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slow" p14:dur="1000" advTm="15000">
        <p:cover dir="d"/>
      </p:transition>
    </mc:Choice>
    <mc:Fallback>
      <p:transition spd="slow" advTm="15000">
        <p:cover dir="d"/>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400" dirty="0">
                <a:latin typeface="微软雅黑" panose="020B0503020204020204" charset="-122"/>
                <a:ea typeface="微软雅黑" panose="020B0503020204020204" charset="-122"/>
              </a:rPr>
              <a:t>例子：</a:t>
            </a:r>
            <a:endParaRPr lang="zh-CN" altLang="en-US" sz="2400" dirty="0">
              <a:latin typeface="微软雅黑" panose="020B0503020204020204" charset="-122"/>
              <a:ea typeface="微软雅黑" panose="020B0503020204020204" charset="-122"/>
            </a:endParaRPr>
          </a:p>
        </p:txBody>
      </p:sp>
      <p:sp>
        <p:nvSpPr>
          <p:cNvPr id="3" name="内容占位符 2"/>
          <p:cNvSpPr>
            <a:spLocks noGrp="1"/>
          </p:cNvSpPr>
          <p:nvPr>
            <p:ph idx="1"/>
          </p:nvPr>
        </p:nvSpPr>
        <p:spPr>
          <a:xfrm>
            <a:off x="958090" y="1531490"/>
            <a:ext cx="10515600" cy="4351338"/>
          </a:xfrm>
        </p:spPr>
        <p:txBody>
          <a:bodyPr>
            <a:normAutofit/>
          </a:bodyPr>
          <a:lstStyle/>
          <a:p>
            <a:r>
              <a:rPr lang="zh-CN" altLang="en-US" sz="1800" dirty="0">
                <a:latin typeface="微软雅黑" panose="020B0503020204020204" charset="-122"/>
                <a:ea typeface="微软雅黑" panose="020B0503020204020204" charset="-122"/>
              </a:rPr>
              <a:t>私营企业主群体的社会构成是认识中国社会结构变迁的一个重要切入点，有学者研究了该群体的社会构成。</a:t>
            </a:r>
            <a:endParaRPr lang="en-US" altLang="zh-CN" sz="1800" dirty="0">
              <a:latin typeface="微软雅黑" panose="020B0503020204020204" charset="-122"/>
              <a:ea typeface="微软雅黑" panose="020B0503020204020204" charset="-122"/>
            </a:endParaRPr>
          </a:p>
          <a:p>
            <a:r>
              <a:rPr lang="zh-CN" altLang="en-US" sz="1800" dirty="0">
                <a:latin typeface="微软雅黑" panose="020B0503020204020204" charset="-122"/>
                <a:ea typeface="微软雅黑" panose="020B0503020204020204" charset="-122"/>
              </a:rPr>
              <a:t>此处对从论文中截取关于部分表格进行解读，以解释逻辑斯蒂回归在实际研究中的作用。</a:t>
            </a:r>
            <a:endParaRPr lang="zh-CN" altLang="en-US" sz="1800" dirty="0">
              <a:latin typeface="微软雅黑" panose="020B0503020204020204" charset="-122"/>
              <a:ea typeface="微软雅黑" panose="020B0503020204020204" charset="-122"/>
            </a:endParaRPr>
          </a:p>
        </p:txBody>
      </p:sp>
      <p:pic>
        <p:nvPicPr>
          <p:cNvPr id="6" name="图片 5"/>
          <p:cNvPicPr>
            <a:picLocks noChangeAspect="1"/>
          </p:cNvPicPr>
          <p:nvPr/>
        </p:nvPicPr>
        <p:blipFill rotWithShape="1">
          <a:blip r:embed="rId1"/>
          <a:srcRect r="-2153"/>
          <a:stretch>
            <a:fillRect/>
          </a:stretch>
        </p:blipFill>
        <p:spPr>
          <a:xfrm>
            <a:off x="232805" y="3193327"/>
            <a:ext cx="7739404" cy="2284184"/>
          </a:xfrm>
          <a:prstGeom prst="rect">
            <a:avLst/>
          </a:prstGeom>
        </p:spPr>
      </p:pic>
      <p:sp>
        <p:nvSpPr>
          <p:cNvPr id="7" name="文本框 6"/>
          <p:cNvSpPr txBox="1"/>
          <p:nvPr/>
        </p:nvSpPr>
        <p:spPr>
          <a:xfrm>
            <a:off x="210424" y="3282803"/>
            <a:ext cx="461665" cy="1052616"/>
          </a:xfrm>
          <a:prstGeom prst="rect">
            <a:avLst/>
          </a:prstGeom>
        </p:spPr>
        <p:style>
          <a:lnRef idx="2">
            <a:schemeClr val="dk1"/>
          </a:lnRef>
          <a:fillRef idx="1">
            <a:schemeClr val="lt1"/>
          </a:fillRef>
          <a:effectRef idx="0">
            <a:schemeClr val="dk1"/>
          </a:effectRef>
          <a:fontRef idx="minor">
            <a:schemeClr val="dk1"/>
          </a:fontRef>
        </p:style>
        <p:txBody>
          <a:bodyPr vert="eaVert" wrap="square" rtlCol="0">
            <a:spAutoFit/>
          </a:bodyPr>
          <a:lstStyle/>
          <a:p>
            <a:r>
              <a:rPr lang="zh-CN" altLang="en-US" dirty="0">
                <a:latin typeface="宋体" panose="02010600030101010101" pitchFamily="2" charset="-122"/>
                <a:ea typeface="宋体" panose="02010600030101010101" pitchFamily="2" charset="-122"/>
              </a:rPr>
              <a:t>小企业主</a:t>
            </a:r>
            <a:endParaRPr lang="zh-CN" altLang="en-US" dirty="0">
              <a:latin typeface="宋体" panose="02010600030101010101" pitchFamily="2" charset="-122"/>
              <a:ea typeface="宋体" panose="02010600030101010101" pitchFamily="2" charset="-122"/>
            </a:endParaRPr>
          </a:p>
        </p:txBody>
      </p:sp>
      <p:sp>
        <p:nvSpPr>
          <p:cNvPr id="8" name="文本框 7"/>
          <p:cNvSpPr txBox="1"/>
          <p:nvPr/>
        </p:nvSpPr>
        <p:spPr>
          <a:xfrm>
            <a:off x="7786677" y="2818845"/>
            <a:ext cx="4172518" cy="3138170"/>
          </a:xfrm>
          <a:prstGeom prst="rect">
            <a:avLst/>
          </a:prstGeom>
          <a:noFill/>
        </p:spPr>
        <p:txBody>
          <a:bodyPr wrap="square" rtlCol="0">
            <a:spAutoFit/>
          </a:bodyPr>
          <a:lstStyle/>
          <a:p>
            <a:pPr marL="285750" indent="-285750">
              <a:buFont typeface="Arial" panose="020B0604020202020204" pitchFamily="34" charset="0"/>
              <a:buChar char="•"/>
            </a:pPr>
            <a:r>
              <a:rPr lang="zh-CN" altLang="en-US" dirty="0">
                <a:latin typeface="微软雅黑" panose="020B0503020204020204" charset="-122"/>
                <a:ea typeface="微软雅黑" panose="020B0503020204020204" charset="-122"/>
                <a:cs typeface="微软雅黑" panose="020B0503020204020204" charset="-122"/>
              </a:rPr>
              <a:t>在小企业主中，教育程度对他们的职业流动有影响。</a:t>
            </a:r>
            <a:endParaRPr lang="en-US" altLang="zh-CN" dirty="0">
              <a:latin typeface="微软雅黑" panose="020B0503020204020204" charset="-122"/>
              <a:ea typeface="微软雅黑" panose="020B0503020204020204" charset="-122"/>
              <a:cs typeface="微软雅黑" panose="020B0503020204020204" charset="-122"/>
            </a:endParaRPr>
          </a:p>
          <a:p>
            <a:pPr marL="285750" indent="-285750">
              <a:buFont typeface="Arial" panose="020B0604020202020204" pitchFamily="34" charset="0"/>
              <a:buChar char="•"/>
            </a:pPr>
            <a:r>
              <a:rPr lang="zh-CN" altLang="en-US" dirty="0">
                <a:latin typeface="微软雅黑" panose="020B0503020204020204" charset="-122"/>
                <a:ea typeface="微软雅黑" panose="020B0503020204020204" charset="-122"/>
                <a:cs typeface="微软雅黑" panose="020B0503020204020204" charset="-122"/>
              </a:rPr>
              <a:t>高中学历的小企业主更可能是“改制型”（即在国有集体企业工作过，也包括从党政机关流入国有企业工作的）</a:t>
            </a:r>
            <a:endParaRPr lang="en-US" altLang="zh-CN" dirty="0">
              <a:latin typeface="微软雅黑" panose="020B0503020204020204" charset="-122"/>
              <a:ea typeface="微软雅黑" panose="020B0503020204020204" charset="-122"/>
              <a:cs typeface="微软雅黑" panose="020B0503020204020204" charset="-122"/>
            </a:endParaRPr>
          </a:p>
          <a:p>
            <a:pPr marL="285750" indent="-285750">
              <a:buFont typeface="Arial" panose="020B0604020202020204" pitchFamily="34" charset="0"/>
              <a:buChar char="•"/>
            </a:pPr>
            <a:r>
              <a:rPr lang="zh-CN" altLang="en-US" dirty="0">
                <a:latin typeface="微软雅黑" panose="020B0503020204020204" charset="-122"/>
                <a:ea typeface="微软雅黑" panose="020B0503020204020204" charset="-122"/>
                <a:cs typeface="微软雅黑" panose="020B0503020204020204" charset="-122"/>
              </a:rPr>
              <a:t>而本科及以上的企业主更可能是“下海型”（即在创立企业前仅在党政机关事业单位工作过）。</a:t>
            </a:r>
            <a:endParaRPr lang="en-US" altLang="zh-CN" dirty="0">
              <a:latin typeface="微软雅黑" panose="020B0503020204020204" charset="-122"/>
              <a:ea typeface="微软雅黑" panose="020B0503020204020204" charset="-122"/>
              <a:cs typeface="微软雅黑" panose="020B0503020204020204" charset="-122"/>
            </a:endParaRPr>
          </a:p>
          <a:p>
            <a:pPr marL="285750" indent="-285750">
              <a:buFont typeface="Arial" panose="020B0604020202020204" pitchFamily="34" charset="0"/>
              <a:buChar char="•"/>
            </a:pPr>
            <a:r>
              <a:rPr lang="zh-CN" altLang="en-US" dirty="0">
                <a:latin typeface="微软雅黑" panose="020B0503020204020204" charset="-122"/>
                <a:ea typeface="微软雅黑" panose="020B0503020204020204" charset="-122"/>
                <a:cs typeface="微软雅黑" panose="020B0503020204020204" charset="-122"/>
              </a:rPr>
              <a:t>这表明，在国有集体企业的工作经历在一定程度上可以弥补学历带来的差距。</a:t>
            </a:r>
            <a:endParaRPr lang="zh-CN" altLang="en-US" dirty="0">
              <a:latin typeface="微软雅黑" panose="020B0503020204020204" charset="-122"/>
              <a:ea typeface="微软雅黑" panose="020B0503020204020204" charset="-122"/>
              <a:cs typeface="微软雅黑" panose="020B0503020204020204" charset="-122"/>
            </a:endParaRPr>
          </a:p>
        </p:txBody>
      </p:sp>
      <p:sp>
        <p:nvSpPr>
          <p:cNvPr id="9" name="矩形: 圆角 8"/>
          <p:cNvSpPr/>
          <p:nvPr/>
        </p:nvSpPr>
        <p:spPr>
          <a:xfrm>
            <a:off x="694470" y="3746982"/>
            <a:ext cx="744717" cy="1602557"/>
          </a:xfrm>
          <a:prstGeom prst="roundRect">
            <a:avLst/>
          </a:prstGeom>
          <a:noFill/>
          <a:ln w="28575"/>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cxnSp>
        <p:nvCxnSpPr>
          <p:cNvPr id="11" name="直接箭头连接符 10"/>
          <p:cNvCxnSpPr>
            <a:stCxn id="9" idx="2"/>
            <a:endCxn id="12" idx="0"/>
          </p:cNvCxnSpPr>
          <p:nvPr/>
        </p:nvCxnSpPr>
        <p:spPr>
          <a:xfrm>
            <a:off x="1066829" y="5349539"/>
            <a:ext cx="844" cy="3043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624613" y="5653935"/>
            <a:ext cx="886120" cy="338554"/>
          </a:xfrm>
          <a:prstGeom prst="rect">
            <a:avLst/>
          </a:prstGeom>
          <a:noFill/>
        </p:spPr>
        <p:txBody>
          <a:bodyPr wrap="square" rtlCol="0">
            <a:spAutoFit/>
          </a:bodyPr>
          <a:lstStyle/>
          <a:p>
            <a:r>
              <a:rPr lang="zh-CN" altLang="en-US" sz="1600" dirty="0"/>
              <a:t>自变量</a:t>
            </a:r>
            <a:endParaRPr lang="zh-CN" altLang="en-US" sz="1600" dirty="0"/>
          </a:p>
        </p:txBody>
      </p:sp>
      <p:sp>
        <p:nvSpPr>
          <p:cNvPr id="13" name="文本框 12"/>
          <p:cNvSpPr txBox="1"/>
          <p:nvPr/>
        </p:nvSpPr>
        <p:spPr>
          <a:xfrm>
            <a:off x="1474250" y="2830548"/>
            <a:ext cx="2281286" cy="338554"/>
          </a:xfrm>
          <a:prstGeom prst="rect">
            <a:avLst/>
          </a:prstGeom>
          <a:noFill/>
        </p:spPr>
        <p:txBody>
          <a:bodyPr wrap="square" rtlCol="0">
            <a:spAutoFit/>
          </a:bodyPr>
          <a:lstStyle/>
          <a:p>
            <a:r>
              <a:rPr lang="zh-CN" altLang="en-US" sz="1600" dirty="0"/>
              <a:t>因变量（二分类变量）</a:t>
            </a:r>
            <a:endParaRPr lang="zh-CN" altLang="en-US" sz="1600" dirty="0"/>
          </a:p>
        </p:txBody>
      </p:sp>
      <p:sp>
        <p:nvSpPr>
          <p:cNvPr id="14" name="矩形: 圆角 13"/>
          <p:cNvSpPr/>
          <p:nvPr/>
        </p:nvSpPr>
        <p:spPr>
          <a:xfrm>
            <a:off x="2129413" y="3317679"/>
            <a:ext cx="952107" cy="287901"/>
          </a:xfrm>
          <a:prstGeom prst="roundRect">
            <a:avLst/>
          </a:prstGeom>
          <a:noFill/>
          <a:ln w="28575"/>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cxnSp>
        <p:nvCxnSpPr>
          <p:cNvPr id="16" name="直接箭头连接符 15"/>
          <p:cNvCxnSpPr>
            <a:stCxn id="14" idx="0"/>
            <a:endCxn id="13" idx="2"/>
          </p:cNvCxnSpPr>
          <p:nvPr/>
        </p:nvCxnSpPr>
        <p:spPr>
          <a:xfrm flipV="1">
            <a:off x="2605467" y="3169102"/>
            <a:ext cx="9426" cy="1485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椭圆 26"/>
          <p:cNvSpPr/>
          <p:nvPr/>
        </p:nvSpPr>
        <p:spPr>
          <a:xfrm>
            <a:off x="2129413" y="3605580"/>
            <a:ext cx="952107" cy="322254"/>
          </a:xfrm>
          <a:prstGeom prst="ellipse">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28" name="椭圆 27"/>
          <p:cNvSpPr/>
          <p:nvPr/>
        </p:nvSpPr>
        <p:spPr>
          <a:xfrm>
            <a:off x="2129412" y="4784226"/>
            <a:ext cx="952107" cy="322254"/>
          </a:xfrm>
          <a:prstGeom prst="ellipse">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29" name="文本框 28"/>
          <p:cNvSpPr txBox="1"/>
          <p:nvPr/>
        </p:nvSpPr>
        <p:spPr>
          <a:xfrm>
            <a:off x="838200" y="6072293"/>
            <a:ext cx="6948477" cy="523220"/>
          </a:xfrm>
          <a:prstGeom prst="rect">
            <a:avLst/>
          </a:prstGeom>
          <a:noFill/>
        </p:spPr>
        <p:txBody>
          <a:bodyPr wrap="square" rtlCol="0">
            <a:spAutoFit/>
          </a:bodyPr>
          <a:lstStyle/>
          <a:p>
            <a:r>
              <a:rPr lang="zh-CN" altLang="en-US" sz="1400" dirty="0">
                <a:latin typeface="楷体" panose="02010609060101010101" pitchFamily="49" charset="-122"/>
                <a:ea typeface="楷体" panose="02010609060101010101" pitchFamily="49" charset="-122"/>
              </a:rPr>
              <a:t>参考文献：范晓光、 吕鹏</a:t>
            </a:r>
            <a:r>
              <a:rPr lang="en-US" altLang="zh-CN" sz="1400" dirty="0">
                <a:latin typeface="楷体" panose="02010609060101010101" pitchFamily="49" charset="-122"/>
                <a:ea typeface="楷体" panose="02010609060101010101" pitchFamily="49" charset="-122"/>
              </a:rPr>
              <a:t>. 2017. </a:t>
            </a:r>
            <a:r>
              <a:rPr lang="zh-CN" altLang="en-US" sz="1400" dirty="0">
                <a:latin typeface="楷体" panose="02010609060101010101" pitchFamily="49" charset="-122"/>
                <a:ea typeface="楷体" panose="02010609060101010101" pitchFamily="49" charset="-122"/>
              </a:rPr>
              <a:t>中国私营企业主的社会构成</a:t>
            </a:r>
            <a:r>
              <a:rPr lang="en-US" altLang="zh-CN" sz="1400" dirty="0">
                <a:latin typeface="楷体" panose="02010609060101010101" pitchFamily="49" charset="-122"/>
                <a:ea typeface="楷体" panose="02010609060101010101" pitchFamily="49" charset="-122"/>
              </a:rPr>
              <a:t>:</a:t>
            </a:r>
            <a:r>
              <a:rPr lang="zh-CN" altLang="en-US" sz="1400" dirty="0">
                <a:latin typeface="楷体" panose="02010609060101010101" pitchFamily="49" charset="-122"/>
                <a:ea typeface="楷体" panose="02010609060101010101" pitchFamily="49" charset="-122"/>
              </a:rPr>
              <a:t>阶层与同期群差异</a:t>
            </a:r>
            <a:r>
              <a:rPr lang="en-US" altLang="zh-CN" sz="1400" dirty="0">
                <a:latin typeface="楷体" panose="02010609060101010101" pitchFamily="49" charset="-122"/>
                <a:ea typeface="楷体" panose="02010609060101010101" pitchFamily="49" charset="-122"/>
              </a:rPr>
              <a:t>[J]. </a:t>
            </a:r>
            <a:r>
              <a:rPr lang="zh-CN" altLang="en-US" sz="1400" dirty="0">
                <a:latin typeface="楷体" panose="02010609060101010101" pitchFamily="49" charset="-122"/>
                <a:ea typeface="楷体" panose="02010609060101010101" pitchFamily="49" charset="-122"/>
              </a:rPr>
              <a:t>中国社会科学</a:t>
            </a:r>
            <a:r>
              <a:rPr lang="en-US" altLang="zh-CN" sz="1400" dirty="0">
                <a:latin typeface="楷体" panose="02010609060101010101" pitchFamily="49" charset="-122"/>
                <a:ea typeface="楷体" panose="02010609060101010101" pitchFamily="49" charset="-122"/>
              </a:rPr>
              <a:t>(07): 70-87+205.</a:t>
            </a:r>
            <a:endParaRPr lang="zh-CN" altLang="en-US" sz="1400" dirty="0">
              <a:latin typeface="楷体" panose="02010609060101010101" pitchFamily="49" charset="-122"/>
              <a:ea typeface="楷体" panose="02010609060101010101" pitchFamily="49" charset="-122"/>
            </a:endParaRPr>
          </a:p>
        </p:txBody>
      </p:sp>
      <p:sp>
        <p:nvSpPr>
          <p:cNvPr id="5" name="椭圆 5"/>
          <p:cNvSpPr/>
          <p:nvPr/>
        </p:nvSpPr>
        <p:spPr>
          <a:xfrm>
            <a:off x="492208" y="426058"/>
            <a:ext cx="324679" cy="324679"/>
          </a:xfrm>
          <a:prstGeom prst="ellipse">
            <a:avLst/>
          </a:prstGeom>
          <a:gradFill flip="none" rotWithShape="1">
            <a:gsLst>
              <a:gs pos="0">
                <a:schemeClr val="accent1"/>
              </a:gs>
              <a:gs pos="100000">
                <a:schemeClr val="accent2"/>
              </a:gs>
            </a:gsLst>
            <a:lin ang="10800000" scaled="1"/>
            <a:tileRect/>
          </a:gradFill>
          <a:ln>
            <a:noFill/>
          </a:ln>
          <a:effectLst>
            <a:outerShdw blurRad="762000" dist="254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360000" bIns="45720" numCol="1" spcCol="0" rtlCol="0" fromWordArt="0" anchor="ctr" anchorCtr="0" forceAA="0" compatLnSpc="1">
            <a:noAutofit/>
          </a:bodyPr>
          <a:p>
            <a:pPr algn="r" defTabSz="914400"/>
            <a:endParaRPr lang="zh-CN" altLang="en-US" sz="1400" b="1">
              <a:latin typeface="微软雅黑" panose="020B0503020204020204" charset="-122"/>
              <a:ea typeface="微软雅黑" panose="020B0503020204020204" charset="-122"/>
              <a:cs typeface="Open Sans" panose="020B0606030504020204" pitchFamily="34" charset="0"/>
              <a:sym typeface="微软雅黑" panose="020B0503020204020204" charset="-122"/>
            </a:endParaRPr>
          </a:p>
        </p:txBody>
      </p:sp>
      <p:sp>
        <p:nvSpPr>
          <p:cNvPr id="10" name="文本框 17"/>
          <p:cNvSpPr txBox="1"/>
          <p:nvPr/>
        </p:nvSpPr>
        <p:spPr>
          <a:xfrm>
            <a:off x="920115" y="381635"/>
            <a:ext cx="5474335" cy="460375"/>
          </a:xfrm>
          <a:prstGeom prst="rect">
            <a:avLst/>
          </a:prstGeom>
          <a:noFill/>
        </p:spPr>
        <p:txBody>
          <a:bodyPr wrap="square" rtlCol="0">
            <a:spAutoFit/>
          </a:bodyPr>
          <a:p>
            <a:pPr algn="just" fontAlgn="auto"/>
            <a:r>
              <a:rPr lang="en-US" sz="2400" spc="600" dirty="0">
                <a:solidFill>
                  <a:schemeClr val="tx1">
                    <a:lumMod val="75000"/>
                    <a:lumOff val="25000"/>
                  </a:schemeClr>
                </a:solidFill>
                <a:latin typeface="微软雅黑" panose="020B0503020204020204" charset="-122"/>
                <a:ea typeface="微软雅黑" panose="020B0503020204020204" charset="-122"/>
                <a:sym typeface="微软雅黑" panose="020B0503020204020204" charset="-122"/>
              </a:rPr>
              <a:t>2.2</a:t>
            </a:r>
            <a:r>
              <a:rPr lang="zh-CN" altLang="en-US" sz="2400" spc="600" dirty="0">
                <a:solidFill>
                  <a:schemeClr val="tx1">
                    <a:lumMod val="75000"/>
                    <a:lumOff val="25000"/>
                  </a:schemeClr>
                </a:solidFill>
                <a:latin typeface="微软雅黑" panose="020B0503020204020204" charset="-122"/>
                <a:ea typeface="微软雅黑" panose="020B0503020204020204" charset="-122"/>
                <a:sym typeface="微软雅黑" panose="020B0503020204020204" charset="-122"/>
              </a:rPr>
              <a:t>类别分析</a:t>
            </a:r>
            <a:endParaRPr lang="zh-CN" altLang="en-US" sz="2400" spc="600" dirty="0">
              <a:solidFill>
                <a:schemeClr val="tx1">
                  <a:lumMod val="75000"/>
                  <a:lumOff val="25000"/>
                </a:schemeClr>
              </a:solidFill>
              <a:latin typeface="微软雅黑" panose="020B0503020204020204" charset="-122"/>
              <a:ea typeface="微软雅黑" panose="020B0503020204020204" charset="-122"/>
              <a:sym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slow" p14:dur="1000" advTm="15000">
        <p:cover dir="d"/>
      </p:transition>
    </mc:Choice>
    <mc:Fallback>
      <p:transition spd="slow" advTm="15000">
        <p:cover dir="d"/>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5"/>
          <p:cNvSpPr/>
          <p:nvPr/>
        </p:nvSpPr>
        <p:spPr>
          <a:xfrm>
            <a:off x="492208" y="426058"/>
            <a:ext cx="324679" cy="324679"/>
          </a:xfrm>
          <a:prstGeom prst="ellipse">
            <a:avLst/>
          </a:prstGeom>
          <a:gradFill flip="none" rotWithShape="1">
            <a:gsLst>
              <a:gs pos="0">
                <a:schemeClr val="accent1"/>
              </a:gs>
              <a:gs pos="100000">
                <a:schemeClr val="accent2"/>
              </a:gs>
            </a:gsLst>
            <a:lin ang="10800000" scaled="1"/>
            <a:tileRect/>
          </a:gradFill>
          <a:ln>
            <a:noFill/>
          </a:ln>
          <a:effectLst>
            <a:outerShdw blurRad="762000" dist="254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360000" bIns="45720" numCol="1" spcCol="0" rtlCol="0" fromWordArt="0" anchor="ctr" anchorCtr="0" forceAA="0" compatLnSpc="1">
            <a:noAutofit/>
          </a:bodyPr>
          <a:p>
            <a:pPr algn="r" defTabSz="914400"/>
            <a:endParaRPr lang="zh-CN" altLang="en-US" sz="1400" b="1">
              <a:latin typeface="微软雅黑" panose="020B0503020204020204" charset="-122"/>
              <a:ea typeface="微软雅黑" panose="020B0503020204020204" charset="-122"/>
              <a:cs typeface="Open Sans" panose="020B0606030504020204" pitchFamily="34" charset="0"/>
              <a:sym typeface="微软雅黑" panose="020B0503020204020204" charset="-122"/>
            </a:endParaRPr>
          </a:p>
        </p:txBody>
      </p:sp>
      <p:sp>
        <p:nvSpPr>
          <p:cNvPr id="12" name="文本框 17"/>
          <p:cNvSpPr txBox="1"/>
          <p:nvPr/>
        </p:nvSpPr>
        <p:spPr>
          <a:xfrm>
            <a:off x="920115" y="381635"/>
            <a:ext cx="5474335" cy="460375"/>
          </a:xfrm>
          <a:prstGeom prst="rect">
            <a:avLst/>
          </a:prstGeom>
          <a:noFill/>
        </p:spPr>
        <p:txBody>
          <a:bodyPr wrap="square" rtlCol="0">
            <a:spAutoFit/>
          </a:bodyPr>
          <a:p>
            <a:pPr algn="just" fontAlgn="auto"/>
            <a:r>
              <a:rPr lang="en-US" sz="2400" spc="600" dirty="0">
                <a:solidFill>
                  <a:schemeClr val="tx1">
                    <a:lumMod val="75000"/>
                    <a:lumOff val="25000"/>
                  </a:schemeClr>
                </a:solidFill>
                <a:latin typeface="微软雅黑" panose="020B0503020204020204" charset="-122"/>
                <a:ea typeface="微软雅黑" panose="020B0503020204020204" charset="-122"/>
                <a:sym typeface="微软雅黑" panose="020B0503020204020204" charset="-122"/>
              </a:rPr>
              <a:t>1.1</a:t>
            </a:r>
            <a:r>
              <a:rPr lang="zh-CN" altLang="en-US" sz="2400" spc="600" dirty="0">
                <a:solidFill>
                  <a:schemeClr val="tx1">
                    <a:lumMod val="75000"/>
                    <a:lumOff val="25000"/>
                  </a:schemeClr>
                </a:solidFill>
                <a:latin typeface="微软雅黑" panose="020B0503020204020204" charset="-122"/>
                <a:ea typeface="微软雅黑" panose="020B0503020204020204" charset="-122"/>
                <a:sym typeface="微软雅黑" panose="020B0503020204020204" charset="-122"/>
              </a:rPr>
              <a:t>基本概念</a:t>
            </a:r>
            <a:endParaRPr lang="zh-CN" altLang="en-US" sz="2400" spc="600" dirty="0">
              <a:solidFill>
                <a:schemeClr val="tx1">
                  <a:lumMod val="75000"/>
                  <a:lumOff val="25000"/>
                </a:schemeClr>
              </a:solidFill>
              <a:latin typeface="微软雅黑" panose="020B0503020204020204" charset="-122"/>
              <a:ea typeface="微软雅黑" panose="020B0503020204020204" charset="-122"/>
              <a:sym typeface="微软雅黑" panose="020B0503020204020204" charset="-122"/>
            </a:endParaRPr>
          </a:p>
        </p:txBody>
      </p:sp>
      <p:sp>
        <p:nvSpPr>
          <p:cNvPr id="5" name="文本框 4"/>
          <p:cNvSpPr txBox="1"/>
          <p:nvPr/>
        </p:nvSpPr>
        <p:spPr>
          <a:xfrm>
            <a:off x="1119505" y="1501140"/>
            <a:ext cx="9493250" cy="4492625"/>
          </a:xfrm>
          <a:prstGeom prst="rect">
            <a:avLst/>
          </a:prstGeom>
          <a:noFill/>
        </p:spPr>
        <p:txBody>
          <a:bodyPr wrap="square" rtlCol="0" anchor="t">
            <a:spAutoFit/>
          </a:bodyPr>
          <a:p>
            <a:pPr indent="0" algn="ctr">
              <a:lnSpc>
                <a:spcPct val="170000"/>
              </a:lnSpc>
              <a:buFont typeface="Arial" panose="020B0604020202020204" pitchFamily="34" charset="0"/>
              <a:buNone/>
            </a:pPr>
            <a:r>
              <a:rPr lang="zh-CN" altLang="en-US" sz="3600"/>
              <a:t>基本术语</a:t>
            </a:r>
            <a:endParaRPr lang="zh-CN" altLang="en-US" sz="3600"/>
          </a:p>
          <a:p>
            <a:pPr>
              <a:lnSpc>
                <a:spcPct val="120000"/>
              </a:lnSpc>
            </a:pPr>
            <a:endParaRPr lang="zh-CN" altLang="zh-CN" b="1" dirty="0">
              <a:latin typeface="宋体" panose="02010600030101010101" pitchFamily="2" charset="-122"/>
              <a:ea typeface="宋体" panose="02010600030101010101" pitchFamily="2" charset="-122"/>
              <a:sym typeface="+mn-ea"/>
            </a:endParaRPr>
          </a:p>
          <a:p>
            <a:pPr marL="285750" indent="-285750">
              <a:lnSpc>
                <a:spcPct val="120000"/>
              </a:lnSpc>
              <a:buFont typeface="Arial" panose="020B0604020202020204" pitchFamily="34" charset="0"/>
              <a:buChar char="•"/>
            </a:pPr>
            <a:r>
              <a:rPr lang="zh-CN" altLang="zh-CN" b="1" dirty="0">
                <a:latin typeface="微软雅黑" panose="020B0503020204020204" charset="-122"/>
                <a:ea typeface="微软雅黑" panose="020B0503020204020204" charset="-122"/>
                <a:cs typeface="微软雅黑" panose="020B0503020204020204" charset="-122"/>
                <a:sym typeface="+mn-ea"/>
              </a:rPr>
              <a:t>数据集</a:t>
            </a:r>
            <a:r>
              <a:rPr lang="zh-CN" altLang="zh-CN" dirty="0">
                <a:latin typeface="微软雅黑" panose="020B0503020204020204" charset="-122"/>
                <a:ea typeface="微软雅黑" panose="020B0503020204020204" charset="-122"/>
                <a:cs typeface="微软雅黑" panose="020B0503020204020204" charset="-122"/>
                <a:sym typeface="+mn-ea"/>
              </a:rPr>
              <a:t>（</a:t>
            </a:r>
            <a:r>
              <a:rPr lang="en-US" altLang="zh-CN" dirty="0">
                <a:latin typeface="微软雅黑" panose="020B0503020204020204" charset="-122"/>
                <a:ea typeface="微软雅黑" panose="020B0503020204020204" charset="-122"/>
                <a:cs typeface="微软雅黑" panose="020B0503020204020204" charset="-122"/>
                <a:sym typeface="+mn-ea"/>
              </a:rPr>
              <a:t>data set</a:t>
            </a:r>
            <a:r>
              <a:rPr lang="zh-CN" altLang="zh-CN" dirty="0">
                <a:latin typeface="微软雅黑" panose="020B0503020204020204" charset="-122"/>
                <a:ea typeface="微软雅黑" panose="020B0503020204020204" charset="-122"/>
                <a:cs typeface="微软雅黑" panose="020B0503020204020204" charset="-122"/>
                <a:sym typeface="+mn-ea"/>
              </a:rPr>
              <a:t>）：一份大型抽样调查的所有数据。</a:t>
            </a:r>
            <a:endParaRPr lang="zh-CN" altLang="zh-CN" dirty="0">
              <a:latin typeface="微软雅黑" panose="020B0503020204020204" charset="-122"/>
              <a:ea typeface="微软雅黑" panose="020B0503020204020204" charset="-122"/>
              <a:cs typeface="微软雅黑" panose="020B0503020204020204" charset="-122"/>
              <a:sym typeface="+mn-ea"/>
            </a:endParaRPr>
          </a:p>
          <a:p>
            <a:pPr marL="285750" indent="-285750">
              <a:lnSpc>
                <a:spcPct val="120000"/>
              </a:lnSpc>
              <a:buFont typeface="Arial" panose="020B0604020202020204" pitchFamily="34" charset="0"/>
              <a:buChar char="•"/>
            </a:pPr>
            <a:r>
              <a:rPr lang="zh-CN" altLang="zh-CN" b="1" dirty="0">
                <a:latin typeface="微软雅黑" panose="020B0503020204020204" charset="-122"/>
                <a:ea typeface="微软雅黑" panose="020B0503020204020204" charset="-122"/>
                <a:cs typeface="微软雅黑" panose="020B0503020204020204" charset="-122"/>
                <a:sym typeface="+mn-ea"/>
              </a:rPr>
              <a:t>样本</a:t>
            </a:r>
            <a:r>
              <a:rPr lang="zh-CN" altLang="zh-CN" dirty="0">
                <a:latin typeface="微软雅黑" panose="020B0503020204020204" charset="-122"/>
                <a:ea typeface="微软雅黑" panose="020B0503020204020204" charset="-122"/>
                <a:cs typeface="微软雅黑" panose="020B0503020204020204" charset="-122"/>
                <a:sym typeface="+mn-ea"/>
              </a:rPr>
              <a:t>（</a:t>
            </a:r>
            <a:r>
              <a:rPr lang="en-US" altLang="zh-CN" dirty="0">
                <a:latin typeface="微软雅黑" panose="020B0503020204020204" charset="-122"/>
                <a:ea typeface="微软雅黑" panose="020B0503020204020204" charset="-122"/>
                <a:cs typeface="微软雅黑" panose="020B0503020204020204" charset="-122"/>
                <a:sym typeface="+mn-ea"/>
              </a:rPr>
              <a:t>sample</a:t>
            </a:r>
            <a:r>
              <a:rPr lang="zh-CN" altLang="zh-CN" dirty="0">
                <a:latin typeface="微软雅黑" panose="020B0503020204020204" charset="-122"/>
                <a:ea typeface="微软雅黑" panose="020B0503020204020204" charset="-122"/>
                <a:cs typeface="微软雅黑" panose="020B0503020204020204" charset="-122"/>
                <a:sym typeface="+mn-ea"/>
              </a:rPr>
              <a:t>）：数据集中每一条记录都是关于一个对象的描述，是一个样本。</a:t>
            </a:r>
            <a:endParaRPr lang="zh-CN" altLang="zh-CN" dirty="0">
              <a:latin typeface="微软雅黑" panose="020B0503020204020204" charset="-122"/>
              <a:ea typeface="微软雅黑" panose="020B0503020204020204" charset="-122"/>
              <a:cs typeface="微软雅黑" panose="020B0503020204020204" charset="-122"/>
              <a:sym typeface="+mn-ea"/>
            </a:endParaRPr>
          </a:p>
          <a:p>
            <a:pPr marL="285750" indent="-285750">
              <a:lnSpc>
                <a:spcPct val="120000"/>
              </a:lnSpc>
              <a:buFont typeface="Arial" panose="020B0604020202020204" pitchFamily="34" charset="0"/>
              <a:buChar char="•"/>
            </a:pPr>
            <a:r>
              <a:rPr lang="zh-CN" altLang="zh-CN" b="1" dirty="0">
                <a:latin typeface="微软雅黑" panose="020B0503020204020204" charset="-122"/>
                <a:ea typeface="微软雅黑" panose="020B0503020204020204" charset="-122"/>
                <a:cs typeface="微软雅黑" panose="020B0503020204020204" charset="-122"/>
                <a:sym typeface="+mn-ea"/>
              </a:rPr>
              <a:t>属性</a:t>
            </a:r>
            <a:r>
              <a:rPr lang="zh-CN" altLang="zh-CN" dirty="0">
                <a:latin typeface="微软雅黑" panose="020B0503020204020204" charset="-122"/>
                <a:ea typeface="微软雅黑" panose="020B0503020204020204" charset="-122"/>
                <a:cs typeface="微软雅黑" panose="020B0503020204020204" charset="-122"/>
                <a:sym typeface="+mn-ea"/>
              </a:rPr>
              <a:t>（</a:t>
            </a:r>
            <a:r>
              <a:rPr lang="en-US" altLang="zh-CN" dirty="0">
                <a:latin typeface="微软雅黑" panose="020B0503020204020204" charset="-122"/>
                <a:ea typeface="微软雅黑" panose="020B0503020204020204" charset="-122"/>
                <a:cs typeface="微软雅黑" panose="020B0503020204020204" charset="-122"/>
                <a:sym typeface="+mn-ea"/>
              </a:rPr>
              <a:t>attribute</a:t>
            </a:r>
            <a:r>
              <a:rPr lang="zh-CN" altLang="zh-CN" dirty="0">
                <a:latin typeface="微软雅黑" panose="020B0503020204020204" charset="-122"/>
                <a:ea typeface="微软雅黑" panose="020B0503020204020204" charset="-122"/>
                <a:cs typeface="微软雅黑" panose="020B0503020204020204" charset="-122"/>
                <a:sym typeface="+mn-ea"/>
              </a:rPr>
              <a:t>）</a:t>
            </a:r>
            <a:r>
              <a:rPr lang="en-US" altLang="zh-CN" dirty="0">
                <a:latin typeface="微软雅黑" panose="020B0503020204020204" charset="-122"/>
                <a:ea typeface="微软雅黑" panose="020B0503020204020204" charset="-122"/>
                <a:cs typeface="微软雅黑" panose="020B0503020204020204" charset="-122"/>
                <a:sym typeface="+mn-ea"/>
              </a:rPr>
              <a:t>/</a:t>
            </a:r>
            <a:r>
              <a:rPr lang="zh-CN" altLang="zh-CN" dirty="0">
                <a:latin typeface="微软雅黑" panose="020B0503020204020204" charset="-122"/>
                <a:ea typeface="微软雅黑" panose="020B0503020204020204" charset="-122"/>
                <a:cs typeface="微软雅黑" panose="020B0503020204020204" charset="-122"/>
                <a:sym typeface="+mn-ea"/>
              </a:rPr>
              <a:t>特征（</a:t>
            </a:r>
            <a:r>
              <a:rPr lang="en-US" altLang="zh-CN" dirty="0">
                <a:latin typeface="微软雅黑" panose="020B0503020204020204" charset="-122"/>
                <a:ea typeface="微软雅黑" panose="020B0503020204020204" charset="-122"/>
                <a:cs typeface="微软雅黑" panose="020B0503020204020204" charset="-122"/>
                <a:sym typeface="+mn-ea"/>
              </a:rPr>
              <a:t>feature</a:t>
            </a:r>
            <a:r>
              <a:rPr lang="zh-CN" altLang="zh-CN" dirty="0">
                <a:latin typeface="微软雅黑" panose="020B0503020204020204" charset="-122"/>
                <a:ea typeface="微软雅黑" panose="020B0503020204020204" charset="-122"/>
                <a:cs typeface="微软雅黑" panose="020B0503020204020204" charset="-122"/>
                <a:sym typeface="+mn-ea"/>
              </a:rPr>
              <a:t>）：反映事件或对象在某方面的表现或性质。</a:t>
            </a:r>
            <a:endParaRPr lang="zh-CN" altLang="zh-CN" dirty="0">
              <a:latin typeface="微软雅黑" panose="020B0503020204020204" charset="-122"/>
              <a:ea typeface="微软雅黑" panose="020B0503020204020204" charset="-122"/>
              <a:cs typeface="微软雅黑" panose="020B0503020204020204" charset="-122"/>
              <a:sym typeface="+mn-ea"/>
            </a:endParaRPr>
          </a:p>
          <a:p>
            <a:pPr marL="285750" indent="-285750">
              <a:lnSpc>
                <a:spcPct val="120000"/>
              </a:lnSpc>
              <a:buFont typeface="Arial" panose="020B0604020202020204" pitchFamily="34" charset="0"/>
              <a:buChar char="•"/>
            </a:pPr>
            <a:r>
              <a:rPr lang="zh-CN" altLang="zh-CN" b="1" dirty="0">
                <a:latin typeface="微软雅黑" panose="020B0503020204020204" charset="-122"/>
                <a:ea typeface="微软雅黑" panose="020B0503020204020204" charset="-122"/>
                <a:cs typeface="微软雅黑" panose="020B0503020204020204" charset="-122"/>
                <a:sym typeface="+mn-ea"/>
              </a:rPr>
              <a:t>属性值</a:t>
            </a:r>
            <a:r>
              <a:rPr lang="zh-CN" altLang="zh-CN" dirty="0">
                <a:latin typeface="微软雅黑" panose="020B0503020204020204" charset="-122"/>
                <a:ea typeface="微软雅黑" panose="020B0503020204020204" charset="-122"/>
                <a:cs typeface="微软雅黑" panose="020B0503020204020204" charset="-122"/>
                <a:sym typeface="+mn-ea"/>
              </a:rPr>
              <a:t>（</a:t>
            </a:r>
            <a:r>
              <a:rPr lang="en-US" altLang="zh-CN" dirty="0">
                <a:latin typeface="微软雅黑" panose="020B0503020204020204" charset="-122"/>
                <a:ea typeface="微软雅黑" panose="020B0503020204020204" charset="-122"/>
                <a:cs typeface="微软雅黑" panose="020B0503020204020204" charset="-122"/>
                <a:sym typeface="+mn-ea"/>
              </a:rPr>
              <a:t>attribute value</a:t>
            </a:r>
            <a:r>
              <a:rPr lang="zh-CN" altLang="zh-CN" dirty="0">
                <a:latin typeface="微软雅黑" panose="020B0503020204020204" charset="-122"/>
                <a:ea typeface="微软雅黑" panose="020B0503020204020204" charset="-122"/>
                <a:cs typeface="微软雅黑" panose="020B0503020204020204" charset="-122"/>
                <a:sym typeface="+mn-ea"/>
              </a:rPr>
              <a:t>）：属性上的取值。</a:t>
            </a:r>
            <a:endParaRPr lang="zh-CN" altLang="zh-CN" dirty="0">
              <a:latin typeface="微软雅黑" panose="020B0503020204020204" charset="-122"/>
              <a:ea typeface="微软雅黑" panose="020B0503020204020204" charset="-122"/>
              <a:cs typeface="微软雅黑" panose="020B0503020204020204" charset="-122"/>
              <a:sym typeface="+mn-ea"/>
            </a:endParaRPr>
          </a:p>
          <a:p>
            <a:pPr marL="285750" indent="-285750">
              <a:lnSpc>
                <a:spcPct val="120000"/>
              </a:lnSpc>
              <a:buFont typeface="Arial" panose="020B0604020202020204" pitchFamily="34" charset="0"/>
              <a:buChar char="•"/>
            </a:pPr>
            <a:r>
              <a:rPr lang="zh-CN" altLang="zh-CN" dirty="0">
                <a:latin typeface="微软雅黑" panose="020B0503020204020204" charset="-122"/>
                <a:ea typeface="微软雅黑" panose="020B0503020204020204" charset="-122"/>
                <a:cs typeface="微软雅黑" panose="020B0503020204020204" charset="-122"/>
                <a:sym typeface="+mn-ea"/>
              </a:rPr>
              <a:t>比如，在</a:t>
            </a:r>
            <a:r>
              <a:rPr lang="zh-CN" altLang="en-US" dirty="0">
                <a:latin typeface="微软雅黑" panose="020B0503020204020204" charset="-122"/>
                <a:ea typeface="微软雅黑" panose="020B0503020204020204" charset="-122"/>
                <a:cs typeface="微软雅黑" panose="020B0503020204020204" charset="-122"/>
                <a:sym typeface="+mn-ea"/>
              </a:rPr>
              <a:t>之前的例子</a:t>
            </a:r>
            <a:r>
              <a:rPr lang="zh-CN" altLang="zh-CN" dirty="0">
                <a:latin typeface="微软雅黑" panose="020B0503020204020204" charset="-122"/>
                <a:ea typeface="微软雅黑" panose="020B0503020204020204" charset="-122"/>
                <a:cs typeface="微软雅黑" panose="020B0503020204020204" charset="-122"/>
                <a:sym typeface="+mn-ea"/>
              </a:rPr>
              <a:t>中“性别”“族裔”是属性，“女性”“欧洲裔白人”为属性值。</a:t>
            </a:r>
            <a:endParaRPr lang="zh-CN" altLang="zh-CN" dirty="0">
              <a:latin typeface="微软雅黑" panose="020B0503020204020204" charset="-122"/>
              <a:ea typeface="微软雅黑" panose="020B0503020204020204" charset="-122"/>
              <a:cs typeface="微软雅黑" panose="020B0503020204020204" charset="-122"/>
              <a:sym typeface="+mn-ea"/>
            </a:endParaRPr>
          </a:p>
          <a:p>
            <a:pPr marL="285750" indent="-285750">
              <a:lnSpc>
                <a:spcPct val="120000"/>
              </a:lnSpc>
              <a:buFont typeface="Arial" panose="020B0604020202020204" pitchFamily="34" charset="0"/>
              <a:buChar char="•"/>
            </a:pPr>
            <a:r>
              <a:rPr lang="zh-CN" altLang="zh-CN" b="1" dirty="0">
                <a:latin typeface="微软雅黑" panose="020B0503020204020204" charset="-122"/>
                <a:ea typeface="微软雅黑" panose="020B0503020204020204" charset="-122"/>
                <a:cs typeface="微软雅黑" panose="020B0503020204020204" charset="-122"/>
                <a:sym typeface="+mn-ea"/>
              </a:rPr>
              <a:t>属性空间</a:t>
            </a:r>
            <a:r>
              <a:rPr lang="zh-CN" altLang="zh-CN" dirty="0">
                <a:latin typeface="微软雅黑" panose="020B0503020204020204" charset="-122"/>
                <a:ea typeface="微软雅黑" panose="020B0503020204020204" charset="-122"/>
                <a:cs typeface="微软雅黑" panose="020B0503020204020204" charset="-122"/>
                <a:sym typeface="+mn-ea"/>
              </a:rPr>
              <a:t>（</a:t>
            </a:r>
            <a:r>
              <a:rPr lang="en-US" altLang="zh-CN" dirty="0">
                <a:latin typeface="微软雅黑" panose="020B0503020204020204" charset="-122"/>
                <a:ea typeface="微软雅黑" panose="020B0503020204020204" charset="-122"/>
                <a:cs typeface="微软雅黑" panose="020B0503020204020204" charset="-122"/>
                <a:sym typeface="+mn-ea"/>
              </a:rPr>
              <a:t>attribute space</a:t>
            </a:r>
            <a:r>
              <a:rPr lang="zh-CN" altLang="zh-CN" dirty="0">
                <a:latin typeface="微软雅黑" panose="020B0503020204020204" charset="-122"/>
                <a:ea typeface="微软雅黑" panose="020B0503020204020204" charset="-122"/>
                <a:cs typeface="微软雅黑" panose="020B0503020204020204" charset="-122"/>
                <a:sym typeface="+mn-ea"/>
              </a:rPr>
              <a:t>）</a:t>
            </a:r>
            <a:r>
              <a:rPr lang="en-US" altLang="zh-CN" dirty="0">
                <a:latin typeface="微软雅黑" panose="020B0503020204020204" charset="-122"/>
                <a:ea typeface="微软雅黑" panose="020B0503020204020204" charset="-122"/>
                <a:cs typeface="微软雅黑" panose="020B0503020204020204" charset="-122"/>
                <a:sym typeface="+mn-ea"/>
              </a:rPr>
              <a:t>/</a:t>
            </a:r>
            <a:r>
              <a:rPr lang="zh-CN" altLang="zh-CN" dirty="0">
                <a:latin typeface="微软雅黑" panose="020B0503020204020204" charset="-122"/>
                <a:ea typeface="微软雅黑" panose="020B0503020204020204" charset="-122"/>
                <a:cs typeface="微软雅黑" panose="020B0503020204020204" charset="-122"/>
                <a:sym typeface="+mn-ea"/>
              </a:rPr>
              <a:t>样本空间（</a:t>
            </a:r>
            <a:r>
              <a:rPr lang="en-US" altLang="zh-CN" dirty="0">
                <a:latin typeface="微软雅黑" panose="020B0503020204020204" charset="-122"/>
                <a:ea typeface="微软雅黑" panose="020B0503020204020204" charset="-122"/>
                <a:cs typeface="微软雅黑" panose="020B0503020204020204" charset="-122"/>
                <a:sym typeface="+mn-ea"/>
              </a:rPr>
              <a:t>sample space</a:t>
            </a:r>
            <a:r>
              <a:rPr lang="zh-CN" altLang="zh-CN" dirty="0">
                <a:latin typeface="微软雅黑" panose="020B0503020204020204" charset="-122"/>
                <a:ea typeface="微软雅黑" panose="020B0503020204020204" charset="-122"/>
                <a:cs typeface="微软雅黑" panose="020B0503020204020204" charset="-122"/>
                <a:sym typeface="+mn-ea"/>
              </a:rPr>
              <a:t>）</a:t>
            </a:r>
            <a:r>
              <a:rPr lang="en-US" altLang="zh-CN" dirty="0">
                <a:latin typeface="微软雅黑" panose="020B0503020204020204" charset="-122"/>
                <a:ea typeface="微软雅黑" panose="020B0503020204020204" charset="-122"/>
                <a:cs typeface="微软雅黑" panose="020B0503020204020204" charset="-122"/>
                <a:sym typeface="+mn-ea"/>
              </a:rPr>
              <a:t>/</a:t>
            </a:r>
            <a:r>
              <a:rPr lang="zh-CN" altLang="zh-CN" dirty="0">
                <a:latin typeface="微软雅黑" panose="020B0503020204020204" charset="-122"/>
                <a:ea typeface="微软雅黑" panose="020B0503020204020204" charset="-122"/>
                <a:cs typeface="微软雅黑" panose="020B0503020204020204" charset="-122"/>
                <a:sym typeface="+mn-ea"/>
              </a:rPr>
              <a:t>输入空间：属性张成的空间。比如，我们将“族裔”“阶级”“性别”作为三个坐标轴，那么它们张成的一个用于描述的三维空间，每个受访者都可以在这个空间中找到自己的坐标位置。</a:t>
            </a:r>
            <a:endParaRPr lang="zh-CN" altLang="zh-CN" dirty="0">
              <a:latin typeface="微软雅黑" panose="020B0503020204020204" charset="-122"/>
              <a:ea typeface="微软雅黑" panose="020B0503020204020204" charset="-122"/>
              <a:cs typeface="微软雅黑" panose="020B0503020204020204" charset="-122"/>
              <a:sym typeface="+mn-ea"/>
            </a:endParaRPr>
          </a:p>
          <a:p>
            <a:pPr indent="0">
              <a:lnSpc>
                <a:spcPct val="170000"/>
              </a:lnSpc>
              <a:buFont typeface="Arial" panose="020B0604020202020204" pitchFamily="34" charset="0"/>
              <a:buNone/>
            </a:pPr>
            <a:endParaRPr lang="zh-CN" altLang="en-US">
              <a:latin typeface="微软雅黑" panose="020B0503020204020204" charset="-122"/>
              <a:ea typeface="微软雅黑" panose="020B0503020204020204" charset="-122"/>
              <a:cs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slow" p14:dur="1000" advTm="15000">
        <p:cover dir="d"/>
      </p:transition>
    </mc:Choice>
    <mc:Fallback>
      <p:transition spd="slow" advTm="15000">
        <p:cover dir="d"/>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19480" y="749935"/>
            <a:ext cx="10434320" cy="941070"/>
          </a:xfrm>
        </p:spPr>
        <p:txBody>
          <a:bodyPr/>
          <a:lstStyle/>
          <a:p>
            <a:r>
              <a:rPr lang="en-US" altLang="zh-CN" sz="2400" dirty="0">
                <a:latin typeface="微软雅黑" panose="020B0503020204020204" charset="-122"/>
                <a:ea typeface="微软雅黑" panose="020B0503020204020204" charset="-122"/>
                <a:cs typeface="微软雅黑" panose="020B0503020204020204" charset="-122"/>
              </a:rPr>
              <a:t>KNN</a:t>
            </a:r>
            <a:r>
              <a:rPr lang="zh-CN" altLang="en-US" sz="2400" dirty="0">
                <a:latin typeface="微软雅黑" panose="020B0503020204020204" charset="-122"/>
                <a:ea typeface="微软雅黑" panose="020B0503020204020204" charset="-122"/>
                <a:cs typeface="微软雅黑" panose="020B0503020204020204" charset="-122"/>
              </a:rPr>
              <a:t>例子引入：电影推荐</a:t>
            </a:r>
            <a:endParaRPr lang="zh-CN" altLang="en-US" sz="2400" dirty="0">
              <a:latin typeface="微软雅黑" panose="020B0503020204020204" charset="-122"/>
              <a:ea typeface="微软雅黑" panose="020B0503020204020204" charset="-122"/>
              <a:cs typeface="微软雅黑" panose="020B0503020204020204" charset="-122"/>
            </a:endParaRPr>
          </a:p>
        </p:txBody>
      </p:sp>
      <p:sp>
        <p:nvSpPr>
          <p:cNvPr id="3" name="内容占位符 2"/>
          <p:cNvSpPr>
            <a:spLocks noGrp="1"/>
          </p:cNvSpPr>
          <p:nvPr>
            <p:ph idx="1"/>
          </p:nvPr>
        </p:nvSpPr>
        <p:spPr>
          <a:xfrm>
            <a:off x="770421" y="1641075"/>
            <a:ext cx="5257800" cy="2617258"/>
          </a:xfrm>
        </p:spPr>
        <p:txBody>
          <a:bodyPr>
            <a:normAutofit/>
          </a:bodyPr>
          <a:lstStyle/>
          <a:p>
            <a:pPr>
              <a:lnSpc>
                <a:spcPct val="120000"/>
              </a:lnSpc>
            </a:pPr>
            <a:r>
              <a:rPr lang="zh-CN" altLang="en-US" sz="1800" dirty="0">
                <a:latin typeface="微软雅黑" panose="020B0503020204020204" charset="-122"/>
                <a:ea typeface="微软雅黑" panose="020B0503020204020204" charset="-122"/>
              </a:rPr>
              <a:t>假定我们是一个电影网站的设计者，需要设计一套为新用户推荐电影的方案。</a:t>
            </a:r>
            <a:endParaRPr lang="en-US" altLang="zh-CN" sz="1800" dirty="0">
              <a:latin typeface="微软雅黑" panose="020B0503020204020204" charset="-122"/>
              <a:ea typeface="微软雅黑" panose="020B0503020204020204" charset="-122"/>
            </a:endParaRPr>
          </a:p>
          <a:p>
            <a:pPr>
              <a:lnSpc>
                <a:spcPct val="120000"/>
              </a:lnSpc>
            </a:pPr>
            <a:r>
              <a:rPr lang="zh-CN" altLang="en-US" sz="1800" dirty="0">
                <a:latin typeface="微软雅黑" panose="020B0503020204020204" charset="-122"/>
                <a:ea typeface="微软雅黑" panose="020B0503020204020204" charset="-122"/>
              </a:rPr>
              <a:t>我们能利用数据的是网站老用户对电影的偏好。因此，我们的任务是根据已有数据，推测新样本的情况。</a:t>
            </a:r>
            <a:endParaRPr lang="en-US" altLang="zh-CN" sz="1800" dirty="0">
              <a:latin typeface="微软雅黑" panose="020B0503020204020204" charset="-122"/>
              <a:ea typeface="微软雅黑" panose="020B0503020204020204" charset="-122"/>
            </a:endParaRPr>
          </a:p>
        </p:txBody>
      </p:sp>
      <p:pic>
        <p:nvPicPr>
          <p:cNvPr id="4" name="图片 3"/>
          <p:cNvPicPr/>
          <p:nvPr/>
        </p:nvPicPr>
        <p:blipFill>
          <a:blip r:embed="rId1"/>
          <a:stretch>
            <a:fillRect/>
          </a:stretch>
        </p:blipFill>
        <p:spPr>
          <a:xfrm>
            <a:off x="6279284" y="1327117"/>
            <a:ext cx="5581651" cy="2856176"/>
          </a:xfrm>
          <a:prstGeom prst="rect">
            <a:avLst/>
          </a:prstGeom>
        </p:spPr>
      </p:pic>
      <p:sp>
        <p:nvSpPr>
          <p:cNvPr id="6" name="文本框 5"/>
          <p:cNvSpPr txBox="1"/>
          <p:nvPr/>
        </p:nvSpPr>
        <p:spPr>
          <a:xfrm>
            <a:off x="770421" y="4342014"/>
            <a:ext cx="10515600" cy="1364615"/>
          </a:xfrm>
          <a:prstGeom prst="rect">
            <a:avLst/>
          </a:prstGeom>
          <a:noFill/>
        </p:spPr>
        <p:txBody>
          <a:bodyPr wrap="square" rtlCol="0">
            <a:spAutoFit/>
          </a:bodyPr>
          <a:lstStyle/>
          <a:p>
            <a:pPr marL="228600" indent="-228600">
              <a:lnSpc>
                <a:spcPct val="120000"/>
              </a:lnSpc>
              <a:spcBef>
                <a:spcPts val="1000"/>
              </a:spcBef>
              <a:buFont typeface="Arial" panose="020B0604020202020204" pitchFamily="34" charset="0"/>
              <a:buChar char="•"/>
            </a:pPr>
            <a:r>
              <a:rPr lang="zh-CN" altLang="en-US" dirty="0">
                <a:latin typeface="微软雅黑" panose="020B0503020204020204" charset="-122"/>
                <a:ea typeface="微软雅黑" panose="020B0503020204020204" charset="-122"/>
                <a:cs typeface="微软雅黑" panose="020B0503020204020204" charset="-122"/>
              </a:rPr>
              <a:t>如图所示，</a:t>
            </a:r>
            <a:r>
              <a:rPr lang="zh-CN" altLang="zh-CN" dirty="0">
                <a:latin typeface="微软雅黑" panose="020B0503020204020204" charset="-122"/>
                <a:ea typeface="微软雅黑" panose="020B0503020204020204" charset="-122"/>
                <a:cs typeface="微软雅黑" panose="020B0503020204020204" charset="-122"/>
              </a:rPr>
              <a:t>我们已知</a:t>
            </a:r>
            <a:r>
              <a:rPr lang="zh-CN" altLang="en-US" dirty="0">
                <a:latin typeface="微软雅黑" panose="020B0503020204020204" charset="-122"/>
                <a:ea typeface="微软雅黑" panose="020B0503020204020204" charset="-122"/>
                <a:cs typeface="微软雅黑" panose="020B0503020204020204" charset="-122"/>
              </a:rPr>
              <a:t>第一位用户</a:t>
            </a:r>
            <a:r>
              <a:rPr lang="zh-CN" altLang="zh-CN" dirty="0">
                <a:latin typeface="微软雅黑" panose="020B0503020204020204" charset="-122"/>
                <a:ea typeface="微软雅黑" panose="020B0503020204020204" charset="-122"/>
                <a:cs typeface="微软雅黑" panose="020B0503020204020204" charset="-122"/>
              </a:rPr>
              <a:t>喜欢电影</a:t>
            </a:r>
            <a:r>
              <a:rPr lang="en-US" altLang="zh-CN" dirty="0">
                <a:latin typeface="微软雅黑" panose="020B0503020204020204" charset="-122"/>
                <a:ea typeface="微软雅黑" panose="020B0503020204020204" charset="-122"/>
                <a:cs typeface="微软雅黑" panose="020B0503020204020204" charset="-122"/>
              </a:rPr>
              <a:t>1</a:t>
            </a:r>
            <a:r>
              <a:rPr lang="zh-CN" altLang="zh-CN" dirty="0">
                <a:latin typeface="微软雅黑" panose="020B0503020204020204" charset="-122"/>
                <a:ea typeface="微软雅黑" panose="020B0503020204020204" charset="-122"/>
                <a:cs typeface="微软雅黑" panose="020B0503020204020204" charset="-122"/>
              </a:rPr>
              <a:t>、</a:t>
            </a:r>
            <a:r>
              <a:rPr lang="en-US" altLang="zh-CN" dirty="0">
                <a:latin typeface="微软雅黑" panose="020B0503020204020204" charset="-122"/>
                <a:ea typeface="微软雅黑" panose="020B0503020204020204" charset="-122"/>
                <a:cs typeface="微软雅黑" panose="020B0503020204020204" charset="-122"/>
              </a:rPr>
              <a:t>2</a:t>
            </a:r>
            <a:r>
              <a:rPr lang="zh-CN" altLang="zh-CN" dirty="0">
                <a:latin typeface="微软雅黑" panose="020B0503020204020204" charset="-122"/>
                <a:ea typeface="微软雅黑" panose="020B0503020204020204" charset="-122"/>
                <a:cs typeface="微软雅黑" panose="020B0503020204020204" charset="-122"/>
              </a:rPr>
              <a:t>、</a:t>
            </a:r>
            <a:r>
              <a:rPr lang="en-US" altLang="zh-CN" dirty="0">
                <a:latin typeface="微软雅黑" panose="020B0503020204020204" charset="-122"/>
                <a:ea typeface="微软雅黑" panose="020B0503020204020204" charset="-122"/>
                <a:cs typeface="微软雅黑" panose="020B0503020204020204" charset="-122"/>
              </a:rPr>
              <a:t>3</a:t>
            </a:r>
            <a:r>
              <a:rPr lang="zh-CN" altLang="zh-CN" dirty="0">
                <a:latin typeface="微软雅黑" panose="020B0503020204020204" charset="-122"/>
                <a:ea typeface="微软雅黑" panose="020B0503020204020204" charset="-122"/>
                <a:cs typeface="微软雅黑" panose="020B0503020204020204" charset="-122"/>
              </a:rPr>
              <a:t>但是不喜欢电影</a:t>
            </a:r>
            <a:r>
              <a:rPr lang="en-US" altLang="zh-CN" dirty="0">
                <a:latin typeface="微软雅黑" panose="020B0503020204020204" charset="-122"/>
                <a:ea typeface="微软雅黑" panose="020B0503020204020204" charset="-122"/>
                <a:cs typeface="微软雅黑" panose="020B0503020204020204" charset="-122"/>
              </a:rPr>
              <a:t>4</a:t>
            </a:r>
            <a:r>
              <a:rPr lang="zh-CN" altLang="zh-CN" dirty="0">
                <a:latin typeface="微软雅黑" panose="020B0503020204020204" charset="-122"/>
                <a:ea typeface="微软雅黑" panose="020B0503020204020204" charset="-122"/>
                <a:cs typeface="微软雅黑" panose="020B0503020204020204" charset="-122"/>
              </a:rPr>
              <a:t>、</a:t>
            </a:r>
            <a:r>
              <a:rPr lang="en-US" altLang="zh-CN" dirty="0">
                <a:latin typeface="微软雅黑" panose="020B0503020204020204" charset="-122"/>
                <a:ea typeface="微软雅黑" panose="020B0503020204020204" charset="-122"/>
                <a:cs typeface="微软雅黑" panose="020B0503020204020204" charset="-122"/>
              </a:rPr>
              <a:t>5</a:t>
            </a:r>
            <a:r>
              <a:rPr lang="zh-CN" altLang="zh-CN" dirty="0">
                <a:latin typeface="微软雅黑" panose="020B0503020204020204" charset="-122"/>
                <a:ea typeface="微软雅黑" panose="020B0503020204020204" charset="-122"/>
                <a:cs typeface="微软雅黑" panose="020B0503020204020204" charset="-122"/>
              </a:rPr>
              <a:t>、</a:t>
            </a:r>
            <a:r>
              <a:rPr lang="en-US" altLang="zh-CN" dirty="0">
                <a:latin typeface="微软雅黑" panose="020B0503020204020204" charset="-122"/>
                <a:ea typeface="微软雅黑" panose="020B0503020204020204" charset="-122"/>
                <a:cs typeface="微软雅黑" panose="020B0503020204020204" charset="-122"/>
              </a:rPr>
              <a:t>6</a:t>
            </a:r>
            <a:r>
              <a:rPr lang="zh-CN" altLang="zh-CN" dirty="0">
                <a:latin typeface="微软雅黑" panose="020B0503020204020204" charset="-122"/>
                <a:ea typeface="微软雅黑" panose="020B0503020204020204" charset="-122"/>
                <a:cs typeface="微软雅黑" panose="020B0503020204020204" charset="-122"/>
              </a:rPr>
              <a:t>；还知道</a:t>
            </a:r>
            <a:r>
              <a:rPr lang="zh-CN" altLang="en-US" dirty="0">
                <a:latin typeface="微软雅黑" panose="020B0503020204020204" charset="-122"/>
                <a:ea typeface="微软雅黑" panose="020B0503020204020204" charset="-122"/>
                <a:cs typeface="微软雅黑" panose="020B0503020204020204" charset="-122"/>
              </a:rPr>
              <a:t>第二位用户</a:t>
            </a:r>
            <a:r>
              <a:rPr lang="zh-CN" altLang="zh-CN" dirty="0">
                <a:latin typeface="微软雅黑" panose="020B0503020204020204" charset="-122"/>
                <a:ea typeface="微软雅黑" panose="020B0503020204020204" charset="-122"/>
                <a:cs typeface="微软雅黑" panose="020B0503020204020204" charset="-122"/>
              </a:rPr>
              <a:t>喜欢电影</a:t>
            </a:r>
            <a:r>
              <a:rPr lang="en-US" altLang="zh-CN" dirty="0">
                <a:latin typeface="微软雅黑" panose="020B0503020204020204" charset="-122"/>
                <a:ea typeface="微软雅黑" panose="020B0503020204020204" charset="-122"/>
                <a:cs typeface="微软雅黑" panose="020B0503020204020204" charset="-122"/>
              </a:rPr>
              <a:t>4</a:t>
            </a:r>
            <a:r>
              <a:rPr lang="zh-CN" altLang="zh-CN" dirty="0">
                <a:latin typeface="微软雅黑" panose="020B0503020204020204" charset="-122"/>
                <a:ea typeface="微软雅黑" panose="020B0503020204020204" charset="-122"/>
                <a:cs typeface="微软雅黑" panose="020B0503020204020204" charset="-122"/>
              </a:rPr>
              <a:t>、</a:t>
            </a:r>
            <a:r>
              <a:rPr lang="en-US" altLang="zh-CN" dirty="0">
                <a:latin typeface="微软雅黑" panose="020B0503020204020204" charset="-122"/>
                <a:ea typeface="微软雅黑" panose="020B0503020204020204" charset="-122"/>
                <a:cs typeface="微软雅黑" panose="020B0503020204020204" charset="-122"/>
              </a:rPr>
              <a:t>5</a:t>
            </a:r>
            <a:r>
              <a:rPr lang="zh-CN" altLang="zh-CN" dirty="0">
                <a:latin typeface="微软雅黑" panose="020B0503020204020204" charset="-122"/>
                <a:ea typeface="微软雅黑" panose="020B0503020204020204" charset="-122"/>
                <a:cs typeface="微软雅黑" panose="020B0503020204020204" charset="-122"/>
              </a:rPr>
              <a:t>、</a:t>
            </a:r>
            <a:r>
              <a:rPr lang="en-US" altLang="zh-CN" dirty="0">
                <a:latin typeface="微软雅黑" panose="020B0503020204020204" charset="-122"/>
                <a:ea typeface="微软雅黑" panose="020B0503020204020204" charset="-122"/>
                <a:cs typeface="微软雅黑" panose="020B0503020204020204" charset="-122"/>
              </a:rPr>
              <a:t>6</a:t>
            </a:r>
            <a:r>
              <a:rPr lang="zh-CN" altLang="zh-CN" dirty="0">
                <a:latin typeface="微软雅黑" panose="020B0503020204020204" charset="-122"/>
                <a:ea typeface="微软雅黑" panose="020B0503020204020204" charset="-122"/>
                <a:cs typeface="微软雅黑" panose="020B0503020204020204" charset="-122"/>
              </a:rPr>
              <a:t>但是不喜欢</a:t>
            </a:r>
            <a:r>
              <a:rPr lang="en-US" altLang="zh-CN" dirty="0">
                <a:latin typeface="微软雅黑" panose="020B0503020204020204" charset="-122"/>
                <a:ea typeface="微软雅黑" panose="020B0503020204020204" charset="-122"/>
                <a:cs typeface="微软雅黑" panose="020B0503020204020204" charset="-122"/>
              </a:rPr>
              <a:t>1</a:t>
            </a:r>
            <a:r>
              <a:rPr lang="zh-CN" altLang="zh-CN" dirty="0">
                <a:latin typeface="微软雅黑" panose="020B0503020204020204" charset="-122"/>
                <a:ea typeface="微软雅黑" panose="020B0503020204020204" charset="-122"/>
                <a:cs typeface="微软雅黑" panose="020B0503020204020204" charset="-122"/>
              </a:rPr>
              <a:t>、</a:t>
            </a:r>
            <a:r>
              <a:rPr lang="en-US" altLang="zh-CN" dirty="0">
                <a:latin typeface="微软雅黑" panose="020B0503020204020204" charset="-122"/>
                <a:ea typeface="微软雅黑" panose="020B0503020204020204" charset="-122"/>
                <a:cs typeface="微软雅黑" panose="020B0503020204020204" charset="-122"/>
              </a:rPr>
              <a:t>2</a:t>
            </a:r>
            <a:r>
              <a:rPr lang="zh-CN" altLang="zh-CN" dirty="0">
                <a:latin typeface="微软雅黑" panose="020B0503020204020204" charset="-122"/>
                <a:ea typeface="微软雅黑" panose="020B0503020204020204" charset="-122"/>
                <a:cs typeface="微软雅黑" panose="020B0503020204020204" charset="-122"/>
              </a:rPr>
              <a:t>、</a:t>
            </a:r>
            <a:r>
              <a:rPr lang="en-US" altLang="zh-CN" dirty="0">
                <a:latin typeface="微软雅黑" panose="020B0503020204020204" charset="-122"/>
                <a:ea typeface="微软雅黑" panose="020B0503020204020204" charset="-122"/>
                <a:cs typeface="微软雅黑" panose="020B0503020204020204" charset="-122"/>
              </a:rPr>
              <a:t>3</a:t>
            </a:r>
            <a:r>
              <a:rPr lang="zh-CN" altLang="zh-CN" dirty="0">
                <a:latin typeface="微软雅黑" panose="020B0503020204020204" charset="-122"/>
                <a:ea typeface="微软雅黑" panose="020B0503020204020204" charset="-122"/>
                <a:cs typeface="微软雅黑" panose="020B0503020204020204" charset="-122"/>
              </a:rPr>
              <a:t>。那么，当新用户加入</a:t>
            </a:r>
            <a:r>
              <a:rPr lang="zh-CN" altLang="en-US" dirty="0">
                <a:latin typeface="微软雅黑" panose="020B0503020204020204" charset="-122"/>
                <a:ea typeface="微软雅黑" panose="020B0503020204020204" charset="-122"/>
                <a:cs typeface="微软雅黑" panose="020B0503020204020204" charset="-122"/>
              </a:rPr>
              <a:t>时，我们可以根据她喜欢</a:t>
            </a:r>
            <a:r>
              <a:rPr lang="zh-CN" altLang="zh-CN" dirty="0">
                <a:latin typeface="微软雅黑" panose="020B0503020204020204" charset="-122"/>
                <a:ea typeface="微软雅黑" panose="020B0503020204020204" charset="-122"/>
                <a:cs typeface="微软雅黑" panose="020B0503020204020204" charset="-122"/>
              </a:rPr>
              <a:t>喜欢电影</a:t>
            </a:r>
            <a:r>
              <a:rPr lang="en-US" altLang="zh-CN" dirty="0">
                <a:latin typeface="微软雅黑" panose="020B0503020204020204" charset="-122"/>
                <a:ea typeface="微软雅黑" panose="020B0503020204020204" charset="-122"/>
                <a:cs typeface="微软雅黑" panose="020B0503020204020204" charset="-122"/>
              </a:rPr>
              <a:t>1</a:t>
            </a:r>
            <a:r>
              <a:rPr lang="zh-CN" altLang="en-US" dirty="0">
                <a:latin typeface="微软雅黑" panose="020B0503020204020204" charset="-122"/>
                <a:ea typeface="微软雅黑" panose="020B0503020204020204" charset="-122"/>
                <a:cs typeface="微软雅黑" panose="020B0503020204020204" charset="-122"/>
              </a:rPr>
              <a:t>但</a:t>
            </a:r>
            <a:r>
              <a:rPr lang="zh-CN" altLang="zh-CN" dirty="0">
                <a:latin typeface="微软雅黑" panose="020B0503020204020204" charset="-122"/>
                <a:ea typeface="微软雅黑" panose="020B0503020204020204" charset="-122"/>
                <a:cs typeface="微软雅黑" panose="020B0503020204020204" charset="-122"/>
              </a:rPr>
              <a:t>不喜欢电影</a:t>
            </a:r>
            <a:r>
              <a:rPr lang="en-US" altLang="zh-CN" dirty="0">
                <a:latin typeface="微软雅黑" panose="020B0503020204020204" charset="-122"/>
                <a:ea typeface="微软雅黑" panose="020B0503020204020204" charset="-122"/>
                <a:cs typeface="微软雅黑" panose="020B0503020204020204" charset="-122"/>
              </a:rPr>
              <a:t>4</a:t>
            </a:r>
            <a:r>
              <a:rPr lang="zh-CN" altLang="en-US" dirty="0">
                <a:latin typeface="微软雅黑" panose="020B0503020204020204" charset="-122"/>
                <a:ea typeface="微软雅黑" panose="020B0503020204020204" charset="-122"/>
                <a:cs typeface="微软雅黑" panose="020B0503020204020204" charset="-122"/>
              </a:rPr>
              <a:t>这一有限的信息</a:t>
            </a:r>
            <a:r>
              <a:rPr lang="zh-CN" altLang="zh-CN" dirty="0">
                <a:latin typeface="微软雅黑" panose="020B0503020204020204" charset="-122"/>
                <a:ea typeface="微软雅黑" panose="020B0503020204020204" charset="-122"/>
                <a:cs typeface="微软雅黑" panose="020B0503020204020204" charset="-122"/>
              </a:rPr>
              <a:t>推测</a:t>
            </a:r>
            <a:r>
              <a:rPr lang="zh-CN" altLang="en-US" dirty="0">
                <a:latin typeface="微软雅黑" panose="020B0503020204020204" charset="-122"/>
                <a:ea typeface="微软雅黑" panose="020B0503020204020204" charset="-122"/>
                <a:cs typeface="微软雅黑" panose="020B0503020204020204" charset="-122"/>
              </a:rPr>
              <a:t>她也会</a:t>
            </a:r>
            <a:r>
              <a:rPr lang="zh-CN" altLang="zh-CN" dirty="0">
                <a:latin typeface="微软雅黑" panose="020B0503020204020204" charset="-122"/>
                <a:ea typeface="微软雅黑" panose="020B0503020204020204" charset="-122"/>
                <a:cs typeface="微软雅黑" panose="020B0503020204020204" charset="-122"/>
              </a:rPr>
              <a:t>喜欢电影</a:t>
            </a:r>
            <a:r>
              <a:rPr lang="en-US" altLang="zh-CN" dirty="0">
                <a:latin typeface="微软雅黑" panose="020B0503020204020204" charset="-122"/>
                <a:ea typeface="微软雅黑" panose="020B0503020204020204" charset="-122"/>
                <a:cs typeface="微软雅黑" panose="020B0503020204020204" charset="-122"/>
              </a:rPr>
              <a:t>2</a:t>
            </a:r>
            <a:r>
              <a:rPr lang="zh-CN" altLang="en-US" dirty="0">
                <a:latin typeface="微软雅黑" panose="020B0503020204020204" charset="-122"/>
                <a:ea typeface="微软雅黑" panose="020B0503020204020204" charset="-122"/>
                <a:cs typeface="微软雅黑" panose="020B0503020204020204" charset="-122"/>
              </a:rPr>
              <a:t>、</a:t>
            </a:r>
            <a:r>
              <a:rPr lang="en-US" altLang="zh-CN" dirty="0">
                <a:latin typeface="微软雅黑" panose="020B0503020204020204" charset="-122"/>
                <a:ea typeface="微软雅黑" panose="020B0503020204020204" charset="-122"/>
                <a:cs typeface="微软雅黑" panose="020B0503020204020204" charset="-122"/>
              </a:rPr>
              <a:t>3</a:t>
            </a:r>
            <a:r>
              <a:rPr lang="zh-CN" altLang="en-US" dirty="0">
                <a:latin typeface="微软雅黑" panose="020B0503020204020204" charset="-122"/>
                <a:ea typeface="微软雅黑" panose="020B0503020204020204" charset="-122"/>
                <a:cs typeface="微软雅黑" panose="020B0503020204020204" charset="-122"/>
              </a:rPr>
              <a:t>，</a:t>
            </a:r>
            <a:r>
              <a:rPr lang="zh-CN" altLang="zh-CN" dirty="0">
                <a:latin typeface="微软雅黑" panose="020B0503020204020204" charset="-122"/>
                <a:ea typeface="微软雅黑" panose="020B0503020204020204" charset="-122"/>
                <a:cs typeface="微软雅黑" panose="020B0503020204020204" charset="-122"/>
              </a:rPr>
              <a:t>但是不喜欢电影</a:t>
            </a:r>
            <a:r>
              <a:rPr lang="en-US" altLang="zh-CN" dirty="0">
                <a:latin typeface="微软雅黑" panose="020B0503020204020204" charset="-122"/>
                <a:ea typeface="微软雅黑" panose="020B0503020204020204" charset="-122"/>
                <a:cs typeface="微软雅黑" panose="020B0503020204020204" charset="-122"/>
              </a:rPr>
              <a:t>5</a:t>
            </a:r>
            <a:r>
              <a:rPr lang="zh-CN" altLang="zh-CN" dirty="0">
                <a:latin typeface="微软雅黑" panose="020B0503020204020204" charset="-122"/>
                <a:ea typeface="微软雅黑" panose="020B0503020204020204" charset="-122"/>
                <a:cs typeface="微软雅黑" panose="020B0503020204020204" charset="-122"/>
              </a:rPr>
              <a:t>、</a:t>
            </a:r>
            <a:r>
              <a:rPr lang="en-US" altLang="zh-CN" dirty="0">
                <a:latin typeface="微软雅黑" panose="020B0503020204020204" charset="-122"/>
                <a:ea typeface="微软雅黑" panose="020B0503020204020204" charset="-122"/>
                <a:cs typeface="微软雅黑" panose="020B0503020204020204" charset="-122"/>
              </a:rPr>
              <a:t>6</a:t>
            </a:r>
            <a:r>
              <a:rPr lang="zh-CN" altLang="en-US" dirty="0">
                <a:latin typeface="微软雅黑" panose="020B0503020204020204" charset="-122"/>
                <a:ea typeface="微软雅黑" panose="020B0503020204020204" charset="-122"/>
                <a:cs typeface="微软雅黑" panose="020B0503020204020204" charset="-122"/>
              </a:rPr>
              <a:t>。</a:t>
            </a:r>
            <a:endParaRPr lang="zh-CN" altLang="zh-CN" dirty="0">
              <a:latin typeface="微软雅黑" panose="020B0503020204020204" charset="-122"/>
              <a:ea typeface="微软雅黑" panose="020B0503020204020204" charset="-122"/>
              <a:cs typeface="微软雅黑" panose="020B0503020204020204" charset="-122"/>
            </a:endParaRPr>
          </a:p>
          <a:p>
            <a:endParaRPr lang="zh-CN" altLang="en-US" dirty="0">
              <a:latin typeface="微软雅黑" panose="020B0503020204020204" charset="-122"/>
              <a:ea typeface="微软雅黑" panose="020B0503020204020204" charset="-122"/>
              <a:cs typeface="微软雅黑" panose="020B0503020204020204" charset="-122"/>
            </a:endParaRPr>
          </a:p>
        </p:txBody>
      </p:sp>
      <p:sp>
        <p:nvSpPr>
          <p:cNvPr id="8" name="文本框 7"/>
          <p:cNvSpPr txBox="1"/>
          <p:nvPr/>
        </p:nvSpPr>
        <p:spPr>
          <a:xfrm>
            <a:off x="6493444" y="6338986"/>
            <a:ext cx="4928135" cy="307777"/>
          </a:xfrm>
          <a:prstGeom prst="rect">
            <a:avLst/>
          </a:prstGeom>
          <a:noFill/>
        </p:spPr>
        <p:txBody>
          <a:bodyPr wrap="square" rtlCol="0">
            <a:spAutoFit/>
          </a:bodyPr>
          <a:lstStyle/>
          <a:p>
            <a:r>
              <a:rPr lang="zh-CN" altLang="en-US" sz="1400" dirty="0">
                <a:latin typeface="楷体" panose="02010609060101010101" pitchFamily="49" charset="-122"/>
                <a:ea typeface="楷体" panose="02010609060101010101" pitchFamily="49" charset="-122"/>
              </a:rPr>
              <a:t>图片来源：</a:t>
            </a:r>
            <a:r>
              <a:rPr lang="en-US" altLang="zh-CN" sz="1400" dirty="0">
                <a:latin typeface="楷体" panose="02010609060101010101" pitchFamily="49" charset="-122"/>
                <a:ea typeface="楷体" panose="02010609060101010101" pitchFamily="49" charset="-122"/>
              </a:rPr>
              <a:t>https://www.bilibili.com/video/BV13K411H7Zs</a:t>
            </a:r>
            <a:endParaRPr lang="zh-CN" altLang="en-US" sz="1400" dirty="0">
              <a:latin typeface="楷体" panose="02010609060101010101" pitchFamily="49" charset="-122"/>
              <a:ea typeface="楷体" panose="02010609060101010101" pitchFamily="49" charset="-122"/>
            </a:endParaRPr>
          </a:p>
        </p:txBody>
      </p:sp>
      <p:sp>
        <p:nvSpPr>
          <p:cNvPr id="7" name="椭圆 5"/>
          <p:cNvSpPr/>
          <p:nvPr/>
        </p:nvSpPr>
        <p:spPr>
          <a:xfrm>
            <a:off x="492208" y="426058"/>
            <a:ext cx="324679" cy="324679"/>
          </a:xfrm>
          <a:prstGeom prst="ellipse">
            <a:avLst/>
          </a:prstGeom>
          <a:gradFill flip="none" rotWithShape="1">
            <a:gsLst>
              <a:gs pos="0">
                <a:schemeClr val="accent1"/>
              </a:gs>
              <a:gs pos="100000">
                <a:schemeClr val="accent2"/>
              </a:gs>
            </a:gsLst>
            <a:lin ang="10800000" scaled="1"/>
            <a:tileRect/>
          </a:gradFill>
          <a:ln>
            <a:noFill/>
          </a:ln>
          <a:effectLst>
            <a:outerShdw blurRad="762000" dist="254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360000" bIns="45720" numCol="1" spcCol="0" rtlCol="0" fromWordArt="0" anchor="ctr" anchorCtr="0" forceAA="0" compatLnSpc="1">
            <a:noAutofit/>
          </a:bodyPr>
          <a:p>
            <a:pPr algn="r" defTabSz="914400"/>
            <a:endParaRPr lang="zh-CN" altLang="en-US" sz="1400" b="1">
              <a:latin typeface="微软雅黑" panose="020B0503020204020204" charset="-122"/>
              <a:ea typeface="微软雅黑" panose="020B0503020204020204" charset="-122"/>
              <a:cs typeface="Open Sans" panose="020B0606030504020204" pitchFamily="34" charset="0"/>
              <a:sym typeface="微软雅黑" panose="020B0503020204020204" charset="-122"/>
            </a:endParaRPr>
          </a:p>
        </p:txBody>
      </p:sp>
      <p:sp>
        <p:nvSpPr>
          <p:cNvPr id="9" name="文本框 17"/>
          <p:cNvSpPr txBox="1"/>
          <p:nvPr/>
        </p:nvSpPr>
        <p:spPr>
          <a:xfrm>
            <a:off x="920115" y="381635"/>
            <a:ext cx="5474335" cy="460375"/>
          </a:xfrm>
          <a:prstGeom prst="rect">
            <a:avLst/>
          </a:prstGeom>
          <a:noFill/>
        </p:spPr>
        <p:txBody>
          <a:bodyPr wrap="square" rtlCol="0">
            <a:spAutoFit/>
          </a:bodyPr>
          <a:p>
            <a:pPr algn="just" fontAlgn="auto"/>
            <a:r>
              <a:rPr lang="en-US" sz="2400" spc="600" dirty="0">
                <a:solidFill>
                  <a:schemeClr val="tx1">
                    <a:lumMod val="75000"/>
                    <a:lumOff val="25000"/>
                  </a:schemeClr>
                </a:solidFill>
                <a:latin typeface="微软雅黑" panose="020B0503020204020204" charset="-122"/>
                <a:ea typeface="微软雅黑" panose="020B0503020204020204" charset="-122"/>
                <a:sym typeface="微软雅黑" panose="020B0503020204020204" charset="-122"/>
              </a:rPr>
              <a:t>2.2</a:t>
            </a:r>
            <a:r>
              <a:rPr lang="zh-CN" altLang="en-US" sz="2400" spc="600" dirty="0">
                <a:solidFill>
                  <a:schemeClr val="tx1">
                    <a:lumMod val="75000"/>
                    <a:lumOff val="25000"/>
                  </a:schemeClr>
                </a:solidFill>
                <a:latin typeface="微软雅黑" panose="020B0503020204020204" charset="-122"/>
                <a:ea typeface="微软雅黑" panose="020B0503020204020204" charset="-122"/>
                <a:sym typeface="微软雅黑" panose="020B0503020204020204" charset="-122"/>
              </a:rPr>
              <a:t>类别分析</a:t>
            </a:r>
            <a:endParaRPr lang="zh-CN" altLang="en-US" sz="2400" spc="600" dirty="0">
              <a:solidFill>
                <a:schemeClr val="tx1">
                  <a:lumMod val="75000"/>
                  <a:lumOff val="25000"/>
                </a:schemeClr>
              </a:solidFill>
              <a:latin typeface="微软雅黑" panose="020B0503020204020204" charset="-122"/>
              <a:ea typeface="微软雅黑" panose="020B0503020204020204" charset="-122"/>
              <a:sym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slow" p14:dur="1000" advTm="15000">
        <p:cover dir="d"/>
      </p:transition>
    </mc:Choice>
    <mc:Fallback>
      <p:transition spd="slow" advTm="15000">
        <p:cover dir="d"/>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20750" y="749935"/>
            <a:ext cx="10433050" cy="941070"/>
          </a:xfrm>
        </p:spPr>
        <p:txBody>
          <a:bodyPr/>
          <a:lstStyle/>
          <a:p>
            <a:r>
              <a:rPr lang="en-US" altLang="zh-CN" sz="2400" dirty="0">
                <a:latin typeface="微软雅黑" panose="020B0503020204020204" charset="-122"/>
                <a:ea typeface="微软雅黑" panose="020B0503020204020204" charset="-122"/>
              </a:rPr>
              <a:t>KNN</a:t>
            </a:r>
            <a:endParaRPr lang="zh-CN" altLang="en-US" sz="2400" dirty="0">
              <a:latin typeface="微软雅黑" panose="020B0503020204020204" charset="-122"/>
              <a:ea typeface="微软雅黑" panose="020B0503020204020204" charset="-122"/>
            </a:endParaRPr>
          </a:p>
        </p:txBody>
      </p:sp>
      <p:sp>
        <p:nvSpPr>
          <p:cNvPr id="3" name="内容占位符 2"/>
          <p:cNvSpPr>
            <a:spLocks noGrp="1"/>
          </p:cNvSpPr>
          <p:nvPr>
            <p:ph idx="1"/>
          </p:nvPr>
        </p:nvSpPr>
        <p:spPr>
          <a:xfrm>
            <a:off x="838200" y="3636618"/>
            <a:ext cx="10515600" cy="2910188"/>
          </a:xfrm>
        </p:spPr>
        <p:txBody>
          <a:bodyPr>
            <a:normAutofit/>
          </a:bodyPr>
          <a:lstStyle/>
          <a:p>
            <a:pPr marL="0" indent="0">
              <a:buNone/>
            </a:pPr>
            <a:endParaRPr lang="zh-CN" altLang="zh-CN" sz="2400" dirty="0">
              <a:latin typeface="宋体" panose="02010600030101010101" pitchFamily="2" charset="-122"/>
              <a:ea typeface="宋体" panose="02010600030101010101" pitchFamily="2" charset="-122"/>
            </a:endParaRPr>
          </a:p>
          <a:p>
            <a:r>
              <a:rPr lang="en-US" altLang="zh-CN" sz="1800" dirty="0">
                <a:latin typeface="微软雅黑" panose="020B0503020204020204" charset="-122"/>
                <a:ea typeface="微软雅黑" panose="020B0503020204020204" charset="-122"/>
                <a:cs typeface="微软雅黑" panose="020B0503020204020204" charset="-122"/>
              </a:rPr>
              <a:t> </a:t>
            </a:r>
            <a:r>
              <a:rPr lang="zh-CN" altLang="zh-CN" sz="1800" dirty="0">
                <a:latin typeface="微软雅黑" panose="020B0503020204020204" charset="-122"/>
                <a:ea typeface="微软雅黑" panose="020B0503020204020204" charset="-122"/>
                <a:cs typeface="微软雅黑" panose="020B0503020204020204" charset="-122"/>
              </a:rPr>
              <a:t>具体步骤如下：</a:t>
            </a:r>
            <a:endParaRPr lang="zh-CN" altLang="zh-CN" sz="1800" dirty="0">
              <a:latin typeface="微软雅黑" panose="020B0503020204020204" charset="-122"/>
              <a:ea typeface="微软雅黑" panose="020B0503020204020204" charset="-122"/>
              <a:cs typeface="微软雅黑" panose="020B0503020204020204" charset="-122"/>
            </a:endParaRPr>
          </a:p>
          <a:p>
            <a:pPr marL="0" lvl="0" indent="0">
              <a:buNone/>
            </a:pPr>
            <a:r>
              <a:rPr lang="en-US" altLang="zh-CN" sz="1800" dirty="0">
                <a:latin typeface="微软雅黑" panose="020B0503020204020204" charset="-122"/>
                <a:ea typeface="微软雅黑" panose="020B0503020204020204" charset="-122"/>
                <a:cs typeface="微软雅黑" panose="020B0503020204020204" charset="-122"/>
              </a:rPr>
              <a:t>1</a:t>
            </a:r>
            <a:r>
              <a:rPr lang="zh-CN" altLang="en-US" sz="1800" dirty="0">
                <a:latin typeface="微软雅黑" panose="020B0503020204020204" charset="-122"/>
                <a:ea typeface="微软雅黑" panose="020B0503020204020204" charset="-122"/>
                <a:cs typeface="微软雅黑" panose="020B0503020204020204" charset="-122"/>
              </a:rPr>
              <a:t>）</a:t>
            </a:r>
            <a:r>
              <a:rPr lang="zh-CN" altLang="zh-CN" sz="1800" dirty="0">
                <a:latin typeface="微软雅黑" panose="020B0503020204020204" charset="-122"/>
                <a:ea typeface="微软雅黑" panose="020B0503020204020204" charset="-122"/>
                <a:cs typeface="微软雅黑" panose="020B0503020204020204" charset="-122"/>
              </a:rPr>
              <a:t>找到待测样本周围最近的已知样本点</a:t>
            </a:r>
            <a:r>
              <a:rPr lang="zh-CN" altLang="en-US" sz="1800" dirty="0">
                <a:latin typeface="微软雅黑" panose="020B0503020204020204" charset="-122"/>
                <a:ea typeface="微软雅黑" panose="020B0503020204020204" charset="-122"/>
                <a:cs typeface="微软雅黑" panose="020B0503020204020204" charset="-122"/>
              </a:rPr>
              <a:t>；</a:t>
            </a:r>
            <a:endParaRPr lang="zh-CN" altLang="zh-CN" sz="1800" dirty="0">
              <a:latin typeface="微软雅黑" panose="020B0503020204020204" charset="-122"/>
              <a:ea typeface="微软雅黑" panose="020B0503020204020204" charset="-122"/>
              <a:cs typeface="微软雅黑" panose="020B0503020204020204" charset="-122"/>
            </a:endParaRPr>
          </a:p>
          <a:p>
            <a:pPr marL="0" lvl="0" indent="0">
              <a:buNone/>
            </a:pPr>
            <a:r>
              <a:rPr lang="en-US" altLang="zh-CN" sz="1800" dirty="0">
                <a:latin typeface="微软雅黑" panose="020B0503020204020204" charset="-122"/>
                <a:ea typeface="微软雅黑" panose="020B0503020204020204" charset="-122"/>
                <a:cs typeface="微软雅黑" panose="020B0503020204020204" charset="-122"/>
              </a:rPr>
              <a:t>2</a:t>
            </a:r>
            <a:r>
              <a:rPr lang="zh-CN" altLang="en-US" sz="1800" dirty="0">
                <a:latin typeface="微软雅黑" panose="020B0503020204020204" charset="-122"/>
                <a:ea typeface="微软雅黑" panose="020B0503020204020204" charset="-122"/>
                <a:cs typeface="微软雅黑" panose="020B0503020204020204" charset="-122"/>
              </a:rPr>
              <a:t>）</a:t>
            </a:r>
            <a:r>
              <a:rPr lang="zh-CN" altLang="zh-CN" sz="1800" dirty="0">
                <a:latin typeface="微软雅黑" panose="020B0503020204020204" charset="-122"/>
                <a:ea typeface="微软雅黑" panose="020B0503020204020204" charset="-122"/>
                <a:cs typeface="微软雅黑" panose="020B0503020204020204" charset="-122"/>
              </a:rPr>
              <a:t>统计周围已知样本点分布状况</a:t>
            </a:r>
            <a:r>
              <a:rPr lang="zh-CN" altLang="en-US" sz="1800" dirty="0">
                <a:latin typeface="微软雅黑" panose="020B0503020204020204" charset="-122"/>
                <a:ea typeface="微软雅黑" panose="020B0503020204020204" charset="-122"/>
                <a:cs typeface="微软雅黑" panose="020B0503020204020204" charset="-122"/>
              </a:rPr>
              <a:t>；</a:t>
            </a:r>
            <a:endParaRPr lang="zh-CN" altLang="zh-CN" sz="1800" dirty="0">
              <a:latin typeface="微软雅黑" panose="020B0503020204020204" charset="-122"/>
              <a:ea typeface="微软雅黑" panose="020B0503020204020204" charset="-122"/>
              <a:cs typeface="微软雅黑" panose="020B0503020204020204" charset="-122"/>
            </a:endParaRPr>
          </a:p>
          <a:p>
            <a:pPr marL="0" lvl="0" indent="0">
              <a:buNone/>
            </a:pPr>
            <a:r>
              <a:rPr lang="en-US" altLang="zh-CN" sz="1800" dirty="0">
                <a:latin typeface="微软雅黑" panose="020B0503020204020204" charset="-122"/>
                <a:ea typeface="微软雅黑" panose="020B0503020204020204" charset="-122"/>
                <a:cs typeface="微软雅黑" panose="020B0503020204020204" charset="-122"/>
              </a:rPr>
              <a:t>3</a:t>
            </a:r>
            <a:r>
              <a:rPr lang="zh-CN" altLang="en-US" sz="1800" dirty="0">
                <a:latin typeface="微软雅黑" panose="020B0503020204020204" charset="-122"/>
                <a:ea typeface="微软雅黑" panose="020B0503020204020204" charset="-122"/>
                <a:cs typeface="微软雅黑" panose="020B0503020204020204" charset="-122"/>
              </a:rPr>
              <a:t>）</a:t>
            </a:r>
            <a:r>
              <a:rPr lang="zh-CN" altLang="zh-CN" sz="1800" dirty="0">
                <a:latin typeface="微软雅黑" panose="020B0503020204020204" charset="-122"/>
                <a:ea typeface="微软雅黑" panose="020B0503020204020204" charset="-122"/>
                <a:cs typeface="微软雅黑" panose="020B0503020204020204" charset="-122"/>
              </a:rPr>
              <a:t>将待测样本类别归为优势方（</a:t>
            </a:r>
            <a:r>
              <a:rPr lang="zh-CN" altLang="en-US" sz="1800" dirty="0">
                <a:latin typeface="微软雅黑" panose="020B0503020204020204" charset="-122"/>
                <a:ea typeface="微软雅黑" panose="020B0503020204020204" charset="-122"/>
                <a:cs typeface="微软雅黑" panose="020B0503020204020204" charset="-122"/>
              </a:rPr>
              <a:t>我们可以根据自己的需要定义</a:t>
            </a:r>
            <a:r>
              <a:rPr lang="zh-CN" altLang="zh-CN" sz="1800" dirty="0">
                <a:latin typeface="微软雅黑" panose="020B0503020204020204" charset="-122"/>
                <a:ea typeface="微软雅黑" panose="020B0503020204020204" charset="-122"/>
                <a:cs typeface="微软雅黑" panose="020B0503020204020204" charset="-122"/>
              </a:rPr>
              <a:t>所谓的</a:t>
            </a:r>
            <a:r>
              <a:rPr lang="zh-CN" altLang="en-US" sz="1800" dirty="0">
                <a:latin typeface="微软雅黑" panose="020B0503020204020204" charset="-122"/>
                <a:ea typeface="微软雅黑" panose="020B0503020204020204" charset="-122"/>
                <a:cs typeface="微软雅黑" panose="020B0503020204020204" charset="-122"/>
              </a:rPr>
              <a:t>“</a:t>
            </a:r>
            <a:r>
              <a:rPr lang="zh-CN" altLang="zh-CN" sz="1800" dirty="0">
                <a:latin typeface="微软雅黑" panose="020B0503020204020204" charset="-122"/>
                <a:ea typeface="微软雅黑" panose="020B0503020204020204" charset="-122"/>
                <a:cs typeface="微软雅黑" panose="020B0503020204020204" charset="-122"/>
              </a:rPr>
              <a:t>优势方</a:t>
            </a:r>
            <a:r>
              <a:rPr lang="zh-CN" altLang="en-US" sz="1800" dirty="0">
                <a:latin typeface="微软雅黑" panose="020B0503020204020204" charset="-122"/>
                <a:ea typeface="微软雅黑" panose="020B0503020204020204" charset="-122"/>
                <a:cs typeface="微软雅黑" panose="020B0503020204020204" charset="-122"/>
              </a:rPr>
              <a:t>” ，</a:t>
            </a:r>
            <a:r>
              <a:rPr lang="zh-CN" altLang="zh-CN" sz="1800" dirty="0">
                <a:latin typeface="微软雅黑" panose="020B0503020204020204" charset="-122"/>
                <a:ea typeface="微软雅黑" panose="020B0503020204020204" charset="-122"/>
                <a:cs typeface="微软雅黑" panose="020B0503020204020204" charset="-122"/>
              </a:rPr>
              <a:t>比如距离待测样本最近的、数量最多的）</a:t>
            </a:r>
            <a:r>
              <a:rPr lang="zh-CN" altLang="en-US" sz="1800" dirty="0">
                <a:latin typeface="微软雅黑" panose="020B0503020204020204" charset="-122"/>
                <a:ea typeface="微软雅黑" panose="020B0503020204020204" charset="-122"/>
                <a:cs typeface="微软雅黑" panose="020B0503020204020204" charset="-122"/>
              </a:rPr>
              <a:t>。</a:t>
            </a:r>
            <a:endParaRPr lang="zh-CN" altLang="zh-CN" sz="1800" dirty="0">
              <a:latin typeface="微软雅黑" panose="020B0503020204020204" charset="-122"/>
              <a:ea typeface="微软雅黑" panose="020B0503020204020204" charset="-122"/>
              <a:cs typeface="微软雅黑" panose="020B0503020204020204" charset="-122"/>
            </a:endParaRPr>
          </a:p>
          <a:p>
            <a:endParaRPr lang="zh-CN" altLang="en-US" sz="1800" dirty="0">
              <a:latin typeface="微软雅黑" panose="020B0503020204020204" charset="-122"/>
              <a:ea typeface="微软雅黑" panose="020B0503020204020204" charset="-122"/>
              <a:cs typeface="微软雅黑" panose="020B0503020204020204" charset="-122"/>
            </a:endParaRPr>
          </a:p>
        </p:txBody>
      </p:sp>
      <p:pic>
        <p:nvPicPr>
          <p:cNvPr id="4" name="图片 3"/>
          <p:cNvPicPr/>
          <p:nvPr/>
        </p:nvPicPr>
        <p:blipFill rotWithShape="1">
          <a:blip r:embed="rId1"/>
          <a:srcRect l="1077"/>
          <a:stretch>
            <a:fillRect/>
          </a:stretch>
        </p:blipFill>
        <p:spPr bwMode="auto">
          <a:xfrm>
            <a:off x="7817773" y="523756"/>
            <a:ext cx="3810502" cy="2721744"/>
          </a:xfrm>
          <a:prstGeom prst="corner">
            <a:avLst>
              <a:gd name="adj1" fmla="val 37977"/>
              <a:gd name="adj2" fmla="val 101633"/>
            </a:avLst>
          </a:prstGeom>
          <a:ln>
            <a:noFill/>
          </a:ln>
        </p:spPr>
      </p:pic>
      <p:sp>
        <p:nvSpPr>
          <p:cNvPr id="5" name="文本框 4"/>
          <p:cNvSpPr txBox="1"/>
          <p:nvPr/>
        </p:nvSpPr>
        <p:spPr>
          <a:xfrm>
            <a:off x="846916" y="1663347"/>
            <a:ext cx="6900512" cy="1491615"/>
          </a:xfrm>
          <a:prstGeom prst="rect">
            <a:avLst/>
          </a:prstGeom>
          <a:noFill/>
        </p:spPr>
        <p:txBody>
          <a:bodyPr wrap="square" rtlCol="0">
            <a:spAutoFit/>
          </a:bodyPr>
          <a:lstStyle/>
          <a:p>
            <a:pPr marL="457200" indent="-457200">
              <a:lnSpc>
                <a:spcPct val="90000"/>
              </a:lnSpc>
              <a:spcBef>
                <a:spcPts val="1000"/>
              </a:spcBef>
              <a:buFont typeface="Arial" panose="020B0604020202020204" pitchFamily="34" charset="0"/>
              <a:buChar char="•"/>
            </a:pPr>
            <a:r>
              <a:rPr lang="zh-CN" altLang="zh-CN" dirty="0">
                <a:latin typeface="微软雅黑" panose="020B0503020204020204" charset="-122"/>
                <a:ea typeface="微软雅黑" panose="020B0503020204020204" charset="-122"/>
                <a:cs typeface="微软雅黑" panose="020B0503020204020204" charset="-122"/>
              </a:rPr>
              <a:t>人在做决策的时候倾向于参考周围其他人的意见，</a:t>
            </a:r>
            <a:r>
              <a:rPr lang="zh-CN" altLang="en-US" dirty="0">
                <a:latin typeface="微软雅黑" panose="020B0503020204020204" charset="-122"/>
                <a:ea typeface="微软雅黑" panose="020B0503020204020204" charset="-122"/>
                <a:cs typeface="微软雅黑" panose="020B0503020204020204" charset="-122"/>
              </a:rPr>
              <a:t>我们在推断新样本情况时，也可以参考周围旧样本的情况。如同前一个例子中，当我们判断新用户的喜好时，会参考老用户的情况</a:t>
            </a:r>
            <a:r>
              <a:rPr lang="zh-CN" altLang="zh-CN" dirty="0">
                <a:latin typeface="微软雅黑" panose="020B0503020204020204" charset="-122"/>
                <a:ea typeface="微软雅黑" panose="020B0503020204020204" charset="-122"/>
                <a:cs typeface="微软雅黑" panose="020B0503020204020204" charset="-122"/>
              </a:rPr>
              <a:t>。</a:t>
            </a:r>
            <a:endParaRPr lang="en-US" altLang="zh-CN" dirty="0">
              <a:latin typeface="微软雅黑" panose="020B0503020204020204" charset="-122"/>
              <a:ea typeface="微软雅黑" panose="020B0503020204020204" charset="-122"/>
              <a:cs typeface="微软雅黑" panose="020B0503020204020204" charset="-122"/>
            </a:endParaRPr>
          </a:p>
          <a:p>
            <a:pPr marL="457200" indent="-457200">
              <a:lnSpc>
                <a:spcPct val="90000"/>
              </a:lnSpc>
              <a:spcBef>
                <a:spcPts val="1000"/>
              </a:spcBef>
              <a:buFont typeface="Arial" panose="020B0604020202020204" pitchFamily="34" charset="0"/>
              <a:buChar char="•"/>
            </a:pPr>
            <a:r>
              <a:rPr lang="en-US" altLang="zh-CN" dirty="0">
                <a:latin typeface="微软雅黑" panose="020B0503020204020204" charset="-122"/>
                <a:ea typeface="微软雅黑" panose="020B0503020204020204" charset="-122"/>
                <a:cs typeface="微软雅黑" panose="020B0503020204020204" charset="-122"/>
              </a:rPr>
              <a:t>K</a:t>
            </a:r>
            <a:r>
              <a:rPr lang="zh-CN" altLang="zh-CN" dirty="0">
                <a:latin typeface="微软雅黑" panose="020B0503020204020204" charset="-122"/>
                <a:ea typeface="微软雅黑" panose="020B0503020204020204" charset="-122"/>
                <a:cs typeface="微软雅黑" panose="020B0503020204020204" charset="-122"/>
              </a:rPr>
              <a:t>近邻法就是将以上逻辑应用于机器学习的分类决策。</a:t>
            </a:r>
            <a:endParaRPr lang="en-US" altLang="zh-CN" dirty="0">
              <a:latin typeface="微软雅黑" panose="020B0503020204020204" charset="-122"/>
              <a:ea typeface="微软雅黑" panose="020B0503020204020204" charset="-122"/>
              <a:cs typeface="微软雅黑" panose="020B0503020204020204" charset="-122"/>
            </a:endParaRPr>
          </a:p>
          <a:p>
            <a:pPr marL="285750" indent="-285750">
              <a:buFont typeface="Arial" panose="020B0604020202020204" pitchFamily="34" charset="0"/>
              <a:buChar char="•"/>
            </a:pPr>
            <a:endParaRPr lang="zh-CN" altLang="en-US" dirty="0">
              <a:latin typeface="微软雅黑" panose="020B0503020204020204" charset="-122"/>
              <a:ea typeface="微软雅黑" panose="020B0503020204020204" charset="-122"/>
              <a:cs typeface="微软雅黑" panose="020B0503020204020204" charset="-122"/>
            </a:endParaRPr>
          </a:p>
        </p:txBody>
      </p:sp>
      <p:sp>
        <p:nvSpPr>
          <p:cNvPr id="6" name="文本框 58"/>
          <p:cNvSpPr txBox="1"/>
          <p:nvPr/>
        </p:nvSpPr>
        <p:spPr>
          <a:xfrm>
            <a:off x="9702817" y="639110"/>
            <a:ext cx="285750" cy="882650"/>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noAutofit/>
          </a:bodyPr>
          <a:lstStyle/>
          <a:p>
            <a:pPr algn="just">
              <a:spcAft>
                <a:spcPts val="0"/>
              </a:spcAft>
            </a:pPr>
            <a:r>
              <a:rPr lang="zh-CN" sz="1600" kern="100" dirty="0">
                <a:effectLst/>
                <a:latin typeface="Calibri" panose="020F0502020204030204" charset="0"/>
                <a:ea typeface="宋体" panose="02010600030101010101" pitchFamily="2" charset="-122"/>
                <a:cs typeface="Times New Roman" panose="02020603050405020304" pitchFamily="18" charset="0"/>
              </a:rPr>
              <a:t>待测样本</a:t>
            </a:r>
            <a:endParaRPr lang="zh-CN" sz="1600" kern="100" dirty="0">
              <a:effectLst/>
              <a:latin typeface="Calibri" panose="020F0502020204030204" charset="0"/>
              <a:ea typeface="宋体" panose="02010600030101010101" pitchFamily="2" charset="-122"/>
              <a:cs typeface="Times New Roman" panose="02020603050405020304" pitchFamily="18" charset="0"/>
            </a:endParaRPr>
          </a:p>
        </p:txBody>
      </p:sp>
      <p:cxnSp>
        <p:nvCxnSpPr>
          <p:cNvPr id="7" name="直接箭头连接符 6"/>
          <p:cNvCxnSpPr/>
          <p:nvPr/>
        </p:nvCxnSpPr>
        <p:spPr>
          <a:xfrm>
            <a:off x="9884192" y="1657250"/>
            <a:ext cx="0" cy="254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直接箭头连接符 9"/>
          <p:cNvCxnSpPr>
            <a:stCxn id="11" idx="0"/>
            <a:endCxn id="40" idx="5"/>
          </p:cNvCxnSpPr>
          <p:nvPr/>
        </p:nvCxnSpPr>
        <p:spPr>
          <a:xfrm flipH="1" flipV="1">
            <a:off x="10251793" y="2407725"/>
            <a:ext cx="780054" cy="8858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10048932" y="3293537"/>
            <a:ext cx="1965829" cy="830997"/>
          </a:xfrm>
          <a:prstGeom prst="rect">
            <a:avLst/>
          </a:prstGeom>
          <a:noFill/>
        </p:spPr>
        <p:txBody>
          <a:bodyPr wrap="square" rtlCol="0">
            <a:spAutoFit/>
          </a:bodyPr>
          <a:lstStyle/>
          <a:p>
            <a:r>
              <a:rPr lang="en-US" altLang="zh-CN" sz="1600" dirty="0">
                <a:latin typeface="宋体" panose="02010600030101010101" pitchFamily="2" charset="-122"/>
                <a:ea typeface="宋体" panose="02010600030101010101" pitchFamily="2" charset="-122"/>
              </a:rPr>
              <a:t>K=3</a:t>
            </a:r>
            <a:r>
              <a:rPr lang="zh-CN" altLang="en-US" sz="1600" dirty="0">
                <a:latin typeface="宋体" panose="02010600030101010101" pitchFamily="2" charset="-122"/>
                <a:ea typeface="宋体" panose="02010600030101010101" pitchFamily="2" charset="-122"/>
              </a:rPr>
              <a:t>时周围的</a:t>
            </a:r>
            <a:r>
              <a:rPr lang="en-US" altLang="zh-CN" sz="1600" dirty="0">
                <a:latin typeface="宋体" panose="02010600030101010101" pitchFamily="2" charset="-122"/>
                <a:ea typeface="宋体" panose="02010600030101010101" pitchFamily="2" charset="-122"/>
              </a:rPr>
              <a:t>3</a:t>
            </a:r>
            <a:r>
              <a:rPr lang="zh-CN" altLang="en-US" sz="1600" dirty="0">
                <a:latin typeface="宋体" panose="02010600030101010101" pitchFamily="2" charset="-122"/>
                <a:ea typeface="宋体" panose="02010600030101010101" pitchFamily="2" charset="-122"/>
              </a:rPr>
              <a:t>个已知样本点，此时待测样本判定为绿色</a:t>
            </a:r>
            <a:endParaRPr lang="zh-CN" altLang="en-US" sz="1600" dirty="0">
              <a:latin typeface="宋体" panose="02010600030101010101" pitchFamily="2" charset="-122"/>
              <a:ea typeface="宋体" panose="02010600030101010101" pitchFamily="2" charset="-122"/>
            </a:endParaRPr>
          </a:p>
        </p:txBody>
      </p:sp>
      <p:sp>
        <p:nvSpPr>
          <p:cNvPr id="23" name="矩形 22"/>
          <p:cNvSpPr/>
          <p:nvPr/>
        </p:nvSpPr>
        <p:spPr>
          <a:xfrm>
            <a:off x="8736534" y="4574661"/>
            <a:ext cx="2295313" cy="584775"/>
          </a:xfrm>
          <a:prstGeom prst="rect">
            <a:avLst/>
          </a:prstGeom>
        </p:spPr>
        <p:txBody>
          <a:bodyPr wrap="square">
            <a:spAutoFit/>
          </a:bodyPr>
          <a:lstStyle/>
          <a:p>
            <a:r>
              <a:rPr lang="en-US" altLang="zh-CN" sz="1600" kern="0" dirty="0">
                <a:solidFill>
                  <a:srgbClr val="494949"/>
                </a:solidFill>
                <a:latin typeface="宋体" panose="02010600030101010101" pitchFamily="2" charset="-122"/>
                <a:ea typeface="宋体" panose="02010600030101010101" pitchFamily="2" charset="-122"/>
                <a:cs typeface="宋体" panose="02010600030101010101" pitchFamily="2" charset="-122"/>
              </a:rPr>
              <a:t>K</a:t>
            </a:r>
            <a:r>
              <a:rPr lang="zh-CN" altLang="zh-CN" sz="1600" kern="0" dirty="0">
                <a:solidFill>
                  <a:srgbClr val="494949"/>
                </a:solidFill>
                <a:latin typeface="Calibri" panose="020F0502020204030204" charset="0"/>
                <a:ea typeface="宋体" panose="02010600030101010101" pitchFamily="2" charset="-122"/>
                <a:cs typeface="宋体" panose="02010600030101010101" pitchFamily="2" charset="-122"/>
              </a:rPr>
              <a:t>的取值对</a:t>
            </a:r>
            <a:r>
              <a:rPr lang="en-US" altLang="zh-CN" sz="1600" kern="0" dirty="0">
                <a:solidFill>
                  <a:srgbClr val="494949"/>
                </a:solidFill>
                <a:latin typeface="Calibri" panose="020F0502020204030204" charset="0"/>
                <a:ea typeface="宋体" panose="02010600030101010101" pitchFamily="2" charset="-122"/>
                <a:cs typeface="宋体" panose="02010600030101010101" pitchFamily="2" charset="-122"/>
              </a:rPr>
              <a:t>KNN</a:t>
            </a:r>
            <a:r>
              <a:rPr lang="zh-CN" altLang="zh-CN" sz="1600" kern="0" dirty="0">
                <a:solidFill>
                  <a:srgbClr val="494949"/>
                </a:solidFill>
                <a:latin typeface="Calibri" panose="020F0502020204030204" charset="0"/>
                <a:ea typeface="宋体" panose="02010600030101010101" pitchFamily="2" charset="-122"/>
                <a:cs typeface="宋体" panose="02010600030101010101" pitchFamily="2" charset="-122"/>
              </a:rPr>
              <a:t>算法推荐的结果有很大的影响</a:t>
            </a:r>
            <a:endParaRPr lang="zh-CN" altLang="zh-CN" sz="1600" kern="100" dirty="0">
              <a:latin typeface="Calibri" panose="020F0502020204030204" charset="0"/>
              <a:ea typeface="宋体" panose="02010600030101010101" pitchFamily="2" charset="-122"/>
              <a:cs typeface="Times New Roman" panose="02020603050405020304" pitchFamily="18" charset="0"/>
            </a:endParaRPr>
          </a:p>
        </p:txBody>
      </p:sp>
      <p:cxnSp>
        <p:nvCxnSpPr>
          <p:cNvPr id="37" name="直接箭头连接符 36"/>
          <p:cNvCxnSpPr>
            <a:stCxn id="11" idx="2"/>
            <a:endCxn id="23" idx="0"/>
          </p:cNvCxnSpPr>
          <p:nvPr/>
        </p:nvCxnSpPr>
        <p:spPr>
          <a:xfrm flipH="1">
            <a:off x="9884191" y="4124534"/>
            <a:ext cx="1147656" cy="45012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40" name="椭圆 39"/>
          <p:cNvSpPr/>
          <p:nvPr/>
        </p:nvSpPr>
        <p:spPr>
          <a:xfrm>
            <a:off x="9364324" y="1520256"/>
            <a:ext cx="1039735" cy="1039735"/>
          </a:xfrm>
          <a:prstGeom prst="ellipse">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54" name="椭圆 53"/>
          <p:cNvSpPr/>
          <p:nvPr/>
        </p:nvSpPr>
        <p:spPr>
          <a:xfrm>
            <a:off x="9115123" y="1291144"/>
            <a:ext cx="1519433" cy="1519433"/>
          </a:xfrm>
          <a:prstGeom prst="ellipse">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cxnSp>
        <p:nvCxnSpPr>
          <p:cNvPr id="58" name="直接箭头连接符 57"/>
          <p:cNvCxnSpPr>
            <a:stCxn id="59" idx="0"/>
            <a:endCxn id="54" idx="3"/>
          </p:cNvCxnSpPr>
          <p:nvPr/>
        </p:nvCxnSpPr>
        <p:spPr>
          <a:xfrm flipV="1">
            <a:off x="8824068" y="2588061"/>
            <a:ext cx="513571" cy="7054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9" name="文本框 58"/>
          <p:cNvSpPr txBox="1"/>
          <p:nvPr/>
        </p:nvSpPr>
        <p:spPr>
          <a:xfrm>
            <a:off x="7841153" y="3293538"/>
            <a:ext cx="1965829" cy="830997"/>
          </a:xfrm>
          <a:prstGeom prst="rect">
            <a:avLst/>
          </a:prstGeom>
          <a:noFill/>
        </p:spPr>
        <p:txBody>
          <a:bodyPr wrap="square" rtlCol="0">
            <a:spAutoFit/>
          </a:bodyPr>
          <a:lstStyle/>
          <a:p>
            <a:r>
              <a:rPr lang="en-US" altLang="zh-CN" sz="1600" dirty="0">
                <a:latin typeface="宋体" panose="02010600030101010101" pitchFamily="2" charset="-122"/>
                <a:ea typeface="宋体" panose="02010600030101010101" pitchFamily="2" charset="-122"/>
              </a:rPr>
              <a:t>K=5</a:t>
            </a:r>
            <a:r>
              <a:rPr lang="zh-CN" altLang="en-US" sz="1600" dirty="0">
                <a:latin typeface="宋体" panose="02010600030101010101" pitchFamily="2" charset="-122"/>
                <a:ea typeface="宋体" panose="02010600030101010101" pitchFamily="2" charset="-122"/>
              </a:rPr>
              <a:t>时周围</a:t>
            </a:r>
            <a:r>
              <a:rPr lang="en-US" altLang="zh-CN" sz="1600" dirty="0">
                <a:latin typeface="宋体" panose="02010600030101010101" pitchFamily="2" charset="-122"/>
                <a:ea typeface="宋体" panose="02010600030101010101" pitchFamily="2" charset="-122"/>
              </a:rPr>
              <a:t>5</a:t>
            </a:r>
            <a:r>
              <a:rPr lang="zh-CN" altLang="en-US" sz="1600" dirty="0">
                <a:latin typeface="宋体" panose="02010600030101010101" pitchFamily="2" charset="-122"/>
                <a:ea typeface="宋体" panose="02010600030101010101" pitchFamily="2" charset="-122"/>
              </a:rPr>
              <a:t>个已知样本点，此时待测样本判定为红色</a:t>
            </a:r>
            <a:endParaRPr lang="zh-CN" altLang="en-US" sz="1600" dirty="0">
              <a:latin typeface="宋体" panose="02010600030101010101" pitchFamily="2" charset="-122"/>
              <a:ea typeface="宋体" panose="02010600030101010101" pitchFamily="2" charset="-122"/>
            </a:endParaRPr>
          </a:p>
        </p:txBody>
      </p:sp>
      <p:cxnSp>
        <p:nvCxnSpPr>
          <p:cNvPr id="64" name="直接箭头连接符 63"/>
          <p:cNvCxnSpPr>
            <a:stCxn id="59" idx="2"/>
            <a:endCxn id="23" idx="0"/>
          </p:cNvCxnSpPr>
          <p:nvPr/>
        </p:nvCxnSpPr>
        <p:spPr>
          <a:xfrm>
            <a:off x="8824068" y="4124535"/>
            <a:ext cx="1060123" cy="45012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97" name="椭圆 96"/>
          <p:cNvSpPr/>
          <p:nvPr/>
        </p:nvSpPr>
        <p:spPr>
          <a:xfrm>
            <a:off x="10848591" y="1512991"/>
            <a:ext cx="70332" cy="70332"/>
          </a:xfrm>
          <a:prstGeom prst="ellipse">
            <a:avLst/>
          </a:prstGeom>
          <a:solidFill>
            <a:srgbClr val="00B050"/>
          </a:solid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5"/>
          <p:cNvSpPr/>
          <p:nvPr/>
        </p:nvSpPr>
        <p:spPr>
          <a:xfrm>
            <a:off x="492208" y="426058"/>
            <a:ext cx="324679" cy="324679"/>
          </a:xfrm>
          <a:prstGeom prst="ellipse">
            <a:avLst/>
          </a:prstGeom>
          <a:gradFill flip="none" rotWithShape="1">
            <a:gsLst>
              <a:gs pos="0">
                <a:schemeClr val="accent1"/>
              </a:gs>
              <a:gs pos="100000">
                <a:schemeClr val="accent2"/>
              </a:gs>
            </a:gsLst>
            <a:lin ang="10800000" scaled="1"/>
            <a:tileRect/>
          </a:gradFill>
          <a:ln>
            <a:noFill/>
          </a:ln>
          <a:effectLst>
            <a:outerShdw blurRad="762000" dist="254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360000" bIns="45720" numCol="1" spcCol="0" rtlCol="0" fromWordArt="0" anchor="ctr" anchorCtr="0" forceAA="0" compatLnSpc="1">
            <a:noAutofit/>
          </a:bodyPr>
          <a:p>
            <a:pPr algn="r" defTabSz="914400"/>
            <a:endParaRPr lang="zh-CN" altLang="en-US" sz="1400" b="1">
              <a:latin typeface="微软雅黑" panose="020B0503020204020204" charset="-122"/>
              <a:ea typeface="微软雅黑" panose="020B0503020204020204" charset="-122"/>
              <a:cs typeface="Open Sans" panose="020B0606030504020204" pitchFamily="34" charset="0"/>
              <a:sym typeface="微软雅黑" panose="020B0503020204020204" charset="-122"/>
            </a:endParaRPr>
          </a:p>
        </p:txBody>
      </p:sp>
      <p:sp>
        <p:nvSpPr>
          <p:cNvPr id="12" name="文本框 17"/>
          <p:cNvSpPr txBox="1"/>
          <p:nvPr/>
        </p:nvSpPr>
        <p:spPr>
          <a:xfrm>
            <a:off x="920115" y="381635"/>
            <a:ext cx="5474335" cy="460375"/>
          </a:xfrm>
          <a:prstGeom prst="rect">
            <a:avLst/>
          </a:prstGeom>
          <a:noFill/>
        </p:spPr>
        <p:txBody>
          <a:bodyPr wrap="square" rtlCol="0">
            <a:spAutoFit/>
          </a:bodyPr>
          <a:p>
            <a:pPr algn="just" fontAlgn="auto"/>
            <a:r>
              <a:rPr lang="en-US" sz="2400" spc="600" dirty="0">
                <a:solidFill>
                  <a:schemeClr val="tx1">
                    <a:lumMod val="75000"/>
                    <a:lumOff val="25000"/>
                  </a:schemeClr>
                </a:solidFill>
                <a:latin typeface="微软雅黑" panose="020B0503020204020204" charset="-122"/>
                <a:ea typeface="微软雅黑" panose="020B0503020204020204" charset="-122"/>
                <a:sym typeface="微软雅黑" panose="020B0503020204020204" charset="-122"/>
              </a:rPr>
              <a:t>2.2</a:t>
            </a:r>
            <a:r>
              <a:rPr lang="zh-CN" altLang="en-US" sz="2400" spc="600" dirty="0">
                <a:solidFill>
                  <a:schemeClr val="tx1">
                    <a:lumMod val="75000"/>
                    <a:lumOff val="25000"/>
                  </a:schemeClr>
                </a:solidFill>
                <a:latin typeface="微软雅黑" panose="020B0503020204020204" charset="-122"/>
                <a:ea typeface="微软雅黑" panose="020B0503020204020204" charset="-122"/>
                <a:sym typeface="微软雅黑" panose="020B0503020204020204" charset="-122"/>
              </a:rPr>
              <a:t>类别分析</a:t>
            </a:r>
            <a:endParaRPr lang="zh-CN" altLang="en-US" sz="2400" spc="600" dirty="0">
              <a:solidFill>
                <a:schemeClr val="tx1">
                  <a:lumMod val="75000"/>
                  <a:lumOff val="25000"/>
                </a:schemeClr>
              </a:solidFill>
              <a:latin typeface="微软雅黑" panose="020B0503020204020204" charset="-122"/>
              <a:ea typeface="微软雅黑" panose="020B0503020204020204" charset="-122"/>
              <a:sym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slow" p14:dur="1000" advTm="15000">
        <p:cover dir="d"/>
      </p:transition>
    </mc:Choice>
    <mc:Fallback>
      <p:transition spd="slow" advTm="15000">
        <p:cover dir="d"/>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1183004" y="4581059"/>
            <a:ext cx="5995737" cy="1325563"/>
          </a:xfrm>
        </p:spPr>
        <p:txBody>
          <a:bodyPr>
            <a:normAutofit/>
          </a:bodyPr>
          <a:lstStyle/>
          <a:p>
            <a:r>
              <a:rPr lang="en-US" altLang="zh-CN" sz="2400" dirty="0">
                <a:latin typeface="微软雅黑" panose="020B0503020204020204" charset="-122"/>
                <a:ea typeface="微软雅黑" panose="020B0503020204020204" charset="-122"/>
              </a:rPr>
              <a:t>K</a:t>
            </a:r>
            <a:r>
              <a:rPr lang="en-US" altLang="zh-CN" sz="2400" dirty="0">
                <a:latin typeface="微软雅黑" panose="020B0503020204020204" charset="-122"/>
                <a:ea typeface="微软雅黑" panose="020B0503020204020204" charset="-122"/>
                <a:cs typeface="微软雅黑" panose="020B0503020204020204" charset="-122"/>
              </a:rPr>
              <a:t>NN</a:t>
            </a:r>
            <a:r>
              <a:rPr lang="zh-CN" altLang="en-US" sz="2400" dirty="0">
                <a:latin typeface="微软雅黑" panose="020B0503020204020204" charset="-122"/>
                <a:ea typeface="微软雅黑" panose="020B0503020204020204" charset="-122"/>
                <a:cs typeface="微软雅黑" panose="020B0503020204020204" charset="-122"/>
              </a:rPr>
              <a:t>和逻辑斯蒂回归的比较</a:t>
            </a:r>
            <a:endParaRPr lang="zh-CN" altLang="en-US" sz="2400" dirty="0">
              <a:latin typeface="微软雅黑" panose="020B0503020204020204" charset="-122"/>
              <a:ea typeface="微软雅黑" panose="020B0503020204020204" charset="-122"/>
              <a:cs typeface="微软雅黑" panose="020B0503020204020204" charset="-122"/>
            </a:endParaRPr>
          </a:p>
        </p:txBody>
      </p:sp>
      <p:sp>
        <p:nvSpPr>
          <p:cNvPr id="7" name="内容占位符 6"/>
          <p:cNvSpPr>
            <a:spLocks noGrp="1"/>
          </p:cNvSpPr>
          <p:nvPr>
            <p:ph sz="half" idx="1"/>
          </p:nvPr>
        </p:nvSpPr>
        <p:spPr>
          <a:xfrm>
            <a:off x="1066165" y="5255829"/>
            <a:ext cx="5181600" cy="1100455"/>
          </a:xfrm>
        </p:spPr>
        <p:txBody>
          <a:bodyPr>
            <a:normAutofit/>
          </a:bodyPr>
          <a:lstStyle/>
          <a:p>
            <a:r>
              <a:rPr lang="en-US" altLang="zh-CN" sz="1800" dirty="0">
                <a:latin typeface="微软雅黑" panose="020B0503020204020204" charset="-122"/>
                <a:ea typeface="微软雅黑" panose="020B0503020204020204" charset="-122"/>
                <a:cs typeface="微软雅黑" panose="020B0503020204020204" charset="-122"/>
              </a:rPr>
              <a:t>KNN</a:t>
            </a:r>
            <a:r>
              <a:rPr lang="zh-CN" altLang="en-US" sz="1800" dirty="0">
                <a:latin typeface="微软雅黑" panose="020B0503020204020204" charset="-122"/>
                <a:ea typeface="微软雅黑" panose="020B0503020204020204" charset="-122"/>
                <a:cs typeface="微软雅黑" panose="020B0503020204020204" charset="-122"/>
              </a:rPr>
              <a:t>：只关注待测样本的局部分布</a:t>
            </a:r>
            <a:endParaRPr lang="en-US" altLang="zh-CN" sz="1800" dirty="0">
              <a:latin typeface="微软雅黑" panose="020B0503020204020204" charset="-122"/>
              <a:ea typeface="微软雅黑" panose="020B0503020204020204" charset="-122"/>
              <a:cs typeface="微软雅黑" panose="020B0503020204020204" charset="-122"/>
            </a:endParaRPr>
          </a:p>
          <a:p>
            <a:r>
              <a:rPr lang="zh-CN" altLang="en-US" sz="1800" dirty="0">
                <a:latin typeface="微软雅黑" panose="020B0503020204020204" charset="-122"/>
                <a:ea typeface="微软雅黑" panose="020B0503020204020204" charset="-122"/>
                <a:cs typeface="微软雅黑" panose="020B0503020204020204" charset="-122"/>
              </a:rPr>
              <a:t>逻辑斯蒂回归：关注样本的全局分布</a:t>
            </a:r>
            <a:endParaRPr lang="zh-CN" altLang="en-US" sz="1800" dirty="0">
              <a:latin typeface="微软雅黑" panose="020B0503020204020204" charset="-122"/>
              <a:ea typeface="微软雅黑" panose="020B0503020204020204" charset="-122"/>
              <a:cs typeface="微软雅黑" panose="020B0503020204020204" charset="-122"/>
            </a:endParaRPr>
          </a:p>
        </p:txBody>
      </p:sp>
      <p:sp>
        <p:nvSpPr>
          <p:cNvPr id="8" name="内容占位符 7"/>
          <p:cNvSpPr>
            <a:spLocks noGrp="1"/>
          </p:cNvSpPr>
          <p:nvPr>
            <p:ph sz="half" idx="2"/>
          </p:nvPr>
        </p:nvSpPr>
        <p:spPr>
          <a:xfrm>
            <a:off x="1033145" y="1795346"/>
            <a:ext cx="10125777" cy="3118585"/>
          </a:xfrm>
        </p:spPr>
        <p:txBody>
          <a:bodyPr>
            <a:normAutofit/>
          </a:bodyPr>
          <a:lstStyle/>
          <a:p>
            <a:pPr>
              <a:lnSpc>
                <a:spcPct val="120000"/>
              </a:lnSpc>
            </a:pPr>
            <a:r>
              <a:rPr lang="en-US" altLang="zh-CN" sz="1800" dirty="0">
                <a:latin typeface="微软雅黑" panose="020B0503020204020204" charset="-122"/>
                <a:ea typeface="微软雅黑" panose="020B0503020204020204" charset="-122"/>
                <a:cs typeface="微软雅黑" panose="020B0503020204020204" charset="-122"/>
              </a:rPr>
              <a:t>1</a:t>
            </a:r>
            <a:r>
              <a:rPr lang="zh-CN" altLang="en-US" sz="1800" dirty="0">
                <a:latin typeface="微软雅黑" panose="020B0503020204020204" charset="-122"/>
                <a:ea typeface="微软雅黑" panose="020B0503020204020204" charset="-122"/>
                <a:cs typeface="微软雅黑" panose="020B0503020204020204" charset="-122"/>
              </a:rPr>
              <a:t>）没有显式的训练过程，是懒惰学习的著名代表，即在训练阶段只是把样本保存起来，训练开销为</a:t>
            </a:r>
            <a:r>
              <a:rPr lang="en-US" altLang="zh-CN" sz="1800" dirty="0">
                <a:latin typeface="微软雅黑" panose="020B0503020204020204" charset="-122"/>
                <a:ea typeface="微软雅黑" panose="020B0503020204020204" charset="-122"/>
                <a:cs typeface="微软雅黑" panose="020B0503020204020204" charset="-122"/>
              </a:rPr>
              <a:t>0</a:t>
            </a:r>
            <a:r>
              <a:rPr lang="zh-CN" altLang="en-US" sz="1800" dirty="0">
                <a:latin typeface="微软雅黑" panose="020B0503020204020204" charset="-122"/>
                <a:ea typeface="微软雅黑" panose="020B0503020204020204" charset="-122"/>
                <a:cs typeface="微软雅黑" panose="020B0503020204020204" charset="-122"/>
              </a:rPr>
              <a:t>，等收到待测试的样本之后才会进行处理。</a:t>
            </a:r>
            <a:r>
              <a:rPr lang="en-US" altLang="zh-CN" sz="1800" dirty="0">
                <a:latin typeface="微软雅黑" panose="020B0503020204020204" charset="-122"/>
                <a:ea typeface="微软雅黑" panose="020B0503020204020204" charset="-122"/>
                <a:cs typeface="微软雅黑" panose="020B0503020204020204" charset="-122"/>
              </a:rPr>
              <a:t>(</a:t>
            </a:r>
            <a:r>
              <a:rPr lang="zh-CN" altLang="en-US" sz="1800" dirty="0">
                <a:latin typeface="微软雅黑" panose="020B0503020204020204" charset="-122"/>
                <a:ea typeface="微软雅黑" panose="020B0503020204020204" charset="-122"/>
                <a:cs typeface="微软雅黑" panose="020B0503020204020204" charset="-122"/>
              </a:rPr>
              <a:t>周志华，</a:t>
            </a:r>
            <a:r>
              <a:rPr lang="en-US" altLang="zh-CN" sz="1800" dirty="0">
                <a:latin typeface="微软雅黑" panose="020B0503020204020204" charset="-122"/>
                <a:ea typeface="微软雅黑" panose="020B0503020204020204" charset="-122"/>
                <a:cs typeface="微软雅黑" panose="020B0503020204020204" charset="-122"/>
              </a:rPr>
              <a:t>2016)</a:t>
            </a:r>
            <a:endParaRPr lang="en-US" altLang="zh-CN" sz="1800" dirty="0">
              <a:latin typeface="微软雅黑" panose="020B0503020204020204" charset="-122"/>
              <a:ea typeface="微软雅黑" panose="020B0503020204020204" charset="-122"/>
              <a:cs typeface="微软雅黑" panose="020B0503020204020204" charset="-122"/>
            </a:endParaRPr>
          </a:p>
          <a:p>
            <a:pPr>
              <a:lnSpc>
                <a:spcPct val="120000"/>
              </a:lnSpc>
            </a:pPr>
            <a:r>
              <a:rPr lang="en-US" altLang="zh-CN" sz="1800" dirty="0">
                <a:latin typeface="微软雅黑" panose="020B0503020204020204" charset="-122"/>
                <a:ea typeface="微软雅黑" panose="020B0503020204020204" charset="-122"/>
                <a:cs typeface="微软雅黑" panose="020B0503020204020204" charset="-122"/>
              </a:rPr>
              <a:t>2</a:t>
            </a:r>
            <a:r>
              <a:rPr lang="zh-CN" altLang="en-US" sz="1800" dirty="0">
                <a:latin typeface="微软雅黑" panose="020B0503020204020204" charset="-122"/>
                <a:ea typeface="微软雅黑" panose="020B0503020204020204" charset="-122"/>
                <a:cs typeface="微软雅黑" panose="020B0503020204020204" charset="-122"/>
              </a:rPr>
              <a:t>）面临维度灾难。高维空间中很难找到邻居，所以</a:t>
            </a:r>
            <a:r>
              <a:rPr lang="en-US" altLang="zh-CN" sz="1800" dirty="0">
                <a:latin typeface="微软雅黑" panose="020B0503020204020204" charset="-122"/>
                <a:ea typeface="微软雅黑" panose="020B0503020204020204" charset="-122"/>
                <a:cs typeface="微软雅黑" panose="020B0503020204020204" charset="-122"/>
              </a:rPr>
              <a:t>KNN</a:t>
            </a:r>
            <a:r>
              <a:rPr lang="zh-CN" altLang="en-US" sz="1800" dirty="0">
                <a:latin typeface="微软雅黑" panose="020B0503020204020204" charset="-122"/>
                <a:ea typeface="微软雅黑" panose="020B0503020204020204" charset="-122"/>
                <a:cs typeface="微软雅黑" panose="020B0503020204020204" charset="-122"/>
              </a:rPr>
              <a:t>算法要求变量数量远小于样本数量，不能处理高维数据。</a:t>
            </a:r>
            <a:endParaRPr lang="zh-CN" altLang="en-US" sz="1800" dirty="0">
              <a:latin typeface="微软雅黑" panose="020B0503020204020204" charset="-122"/>
              <a:ea typeface="微软雅黑" panose="020B0503020204020204" charset="-122"/>
              <a:cs typeface="微软雅黑" panose="020B0503020204020204" charset="-122"/>
            </a:endParaRPr>
          </a:p>
          <a:p>
            <a:pPr>
              <a:lnSpc>
                <a:spcPct val="120000"/>
              </a:lnSpc>
            </a:pPr>
            <a:r>
              <a:rPr lang="en-US" altLang="zh-CN" sz="1800" dirty="0">
                <a:latin typeface="微软雅黑" panose="020B0503020204020204" charset="-122"/>
                <a:ea typeface="微软雅黑" panose="020B0503020204020204" charset="-122"/>
                <a:cs typeface="微软雅黑" panose="020B0503020204020204" charset="-122"/>
              </a:rPr>
              <a:t>3</a:t>
            </a:r>
            <a:r>
              <a:rPr lang="zh-CN" altLang="en-US" sz="1800" dirty="0">
                <a:latin typeface="微软雅黑" panose="020B0503020204020204" charset="-122"/>
                <a:ea typeface="微软雅黑" panose="020B0503020204020204" charset="-122"/>
                <a:cs typeface="微软雅黑" panose="020B0503020204020204" charset="-122"/>
              </a:rPr>
              <a:t>）受噪音变量影响大。研究这无法从</a:t>
            </a:r>
            <a:r>
              <a:rPr lang="en-US" altLang="zh-CN" sz="1800" dirty="0">
                <a:latin typeface="微软雅黑" panose="020B0503020204020204" charset="-122"/>
                <a:ea typeface="微软雅黑" panose="020B0503020204020204" charset="-122"/>
                <a:cs typeface="微软雅黑" panose="020B0503020204020204" charset="-122"/>
              </a:rPr>
              <a:t>KNN</a:t>
            </a:r>
            <a:r>
              <a:rPr lang="zh-CN" altLang="en-US" sz="1800" dirty="0">
                <a:latin typeface="微软雅黑" panose="020B0503020204020204" charset="-122"/>
                <a:ea typeface="微软雅黑" panose="020B0503020204020204" charset="-122"/>
                <a:cs typeface="微软雅黑" panose="020B0503020204020204" charset="-122"/>
              </a:rPr>
              <a:t>的算法中判断噪音变量。因为</a:t>
            </a:r>
            <a:r>
              <a:rPr lang="en-US" altLang="zh-CN" sz="1800" dirty="0">
                <a:latin typeface="微软雅黑" panose="020B0503020204020204" charset="-122"/>
                <a:ea typeface="微软雅黑" panose="020B0503020204020204" charset="-122"/>
                <a:cs typeface="微软雅黑" panose="020B0503020204020204" charset="-122"/>
              </a:rPr>
              <a:t>KNN</a:t>
            </a:r>
            <a:r>
              <a:rPr lang="zh-CN" altLang="en-US" sz="1800" dirty="0">
                <a:latin typeface="微软雅黑" panose="020B0503020204020204" charset="-122"/>
                <a:ea typeface="微软雅黑" panose="020B0503020204020204" charset="-122"/>
                <a:cs typeface="微软雅黑" panose="020B0503020204020204" charset="-122"/>
              </a:rPr>
              <a:t>算法在计算的时候没有纳入</a:t>
            </a:r>
            <a:r>
              <a:rPr lang="en-US" altLang="zh-CN" sz="1800" dirty="0">
                <a:latin typeface="微软雅黑" panose="020B0503020204020204" charset="-122"/>
                <a:ea typeface="微软雅黑" panose="020B0503020204020204" charset="-122"/>
                <a:cs typeface="微软雅黑" panose="020B0503020204020204" charset="-122"/>
              </a:rPr>
              <a:t>Y</a:t>
            </a:r>
            <a:r>
              <a:rPr lang="zh-CN" altLang="en-US" sz="1800" dirty="0">
                <a:latin typeface="微软雅黑" panose="020B0503020204020204" charset="-122"/>
                <a:ea typeface="微软雅黑" panose="020B0503020204020204" charset="-122"/>
                <a:cs typeface="微软雅黑" panose="020B0503020204020204" charset="-122"/>
              </a:rPr>
              <a:t>的信息，只纳入了</a:t>
            </a:r>
            <a:r>
              <a:rPr lang="en-US" altLang="zh-CN" sz="1800" dirty="0">
                <a:latin typeface="微软雅黑" panose="020B0503020204020204" charset="-122"/>
                <a:ea typeface="微软雅黑" panose="020B0503020204020204" charset="-122"/>
                <a:cs typeface="微软雅黑" panose="020B0503020204020204" charset="-122"/>
              </a:rPr>
              <a:t>x</a:t>
            </a:r>
            <a:r>
              <a:rPr lang="zh-CN" altLang="en-US" sz="1800" dirty="0">
                <a:latin typeface="微软雅黑" panose="020B0503020204020204" charset="-122"/>
                <a:ea typeface="微软雅黑" panose="020B0503020204020204" charset="-122"/>
                <a:cs typeface="微软雅黑" panose="020B0503020204020204" charset="-122"/>
              </a:rPr>
              <a:t>的信息，所以易受</a:t>
            </a:r>
            <a:r>
              <a:rPr lang="en-US" altLang="zh-CN" sz="1800" dirty="0">
                <a:latin typeface="微软雅黑" panose="020B0503020204020204" charset="-122"/>
                <a:ea typeface="微软雅黑" panose="020B0503020204020204" charset="-122"/>
                <a:cs typeface="微软雅黑" panose="020B0503020204020204" charset="-122"/>
              </a:rPr>
              <a:t>x</a:t>
            </a:r>
            <a:r>
              <a:rPr lang="zh-CN" altLang="en-US" sz="1800" dirty="0">
                <a:latin typeface="微软雅黑" panose="020B0503020204020204" charset="-122"/>
                <a:ea typeface="微软雅黑" panose="020B0503020204020204" charset="-122"/>
                <a:cs typeface="微软雅黑" panose="020B0503020204020204" charset="-122"/>
              </a:rPr>
              <a:t>中的噪音的影响。</a:t>
            </a:r>
            <a:endParaRPr lang="zh-CN" altLang="en-US" sz="1800" dirty="0">
              <a:latin typeface="微软雅黑" panose="020B0503020204020204" charset="-122"/>
              <a:ea typeface="微软雅黑" panose="020B0503020204020204" charset="-122"/>
              <a:cs typeface="微软雅黑" panose="020B0503020204020204" charset="-122"/>
            </a:endParaRPr>
          </a:p>
        </p:txBody>
      </p:sp>
      <p:sp>
        <p:nvSpPr>
          <p:cNvPr id="9" name="标题 5"/>
          <p:cNvSpPr txBox="1"/>
          <p:nvPr/>
        </p:nvSpPr>
        <p:spPr>
          <a:xfrm>
            <a:off x="1066165" y="970915"/>
            <a:ext cx="4931410" cy="82423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dirty="0">
                <a:latin typeface="微软雅黑" panose="020B0503020204020204" charset="-122"/>
                <a:ea typeface="微软雅黑" panose="020B0503020204020204" charset="-122"/>
                <a:cs typeface="微软雅黑" panose="020B0503020204020204" charset="-122"/>
              </a:rPr>
              <a:t>KNN</a:t>
            </a:r>
            <a:r>
              <a:rPr lang="zh-CN" altLang="en-US" sz="2400" dirty="0">
                <a:latin typeface="微软雅黑" panose="020B0503020204020204" charset="-122"/>
                <a:ea typeface="微软雅黑" panose="020B0503020204020204" charset="-122"/>
                <a:cs typeface="微软雅黑" panose="020B0503020204020204" charset="-122"/>
              </a:rPr>
              <a:t>的缺点</a:t>
            </a:r>
            <a:endParaRPr lang="zh-CN" altLang="en-US" sz="2400" dirty="0">
              <a:latin typeface="微软雅黑" panose="020B0503020204020204" charset="-122"/>
              <a:ea typeface="微软雅黑" panose="020B0503020204020204" charset="-122"/>
              <a:cs typeface="微软雅黑" panose="020B0503020204020204" charset="-122"/>
            </a:endParaRPr>
          </a:p>
        </p:txBody>
      </p:sp>
      <p:sp>
        <p:nvSpPr>
          <p:cNvPr id="5" name="椭圆 5"/>
          <p:cNvSpPr/>
          <p:nvPr/>
        </p:nvSpPr>
        <p:spPr>
          <a:xfrm>
            <a:off x="492208" y="426058"/>
            <a:ext cx="324679" cy="324679"/>
          </a:xfrm>
          <a:prstGeom prst="ellipse">
            <a:avLst/>
          </a:prstGeom>
          <a:gradFill flip="none" rotWithShape="1">
            <a:gsLst>
              <a:gs pos="0">
                <a:schemeClr val="accent1"/>
              </a:gs>
              <a:gs pos="100000">
                <a:schemeClr val="accent2"/>
              </a:gs>
            </a:gsLst>
            <a:lin ang="10800000" scaled="1"/>
            <a:tileRect/>
          </a:gradFill>
          <a:ln>
            <a:noFill/>
          </a:ln>
          <a:effectLst>
            <a:outerShdw blurRad="762000" dist="254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360000" bIns="45720" numCol="1" spcCol="0" rtlCol="0" fromWordArt="0" anchor="ctr" anchorCtr="0" forceAA="0" compatLnSpc="1">
            <a:noAutofit/>
          </a:bodyPr>
          <a:p>
            <a:pPr algn="r" defTabSz="914400"/>
            <a:endParaRPr lang="zh-CN" altLang="en-US" sz="1400" b="1">
              <a:latin typeface="微软雅黑" panose="020B0503020204020204" charset="-122"/>
              <a:ea typeface="微软雅黑" panose="020B0503020204020204" charset="-122"/>
              <a:cs typeface="Open Sans" panose="020B0606030504020204" pitchFamily="34" charset="0"/>
              <a:sym typeface="微软雅黑" panose="020B0503020204020204" charset="-122"/>
            </a:endParaRPr>
          </a:p>
        </p:txBody>
      </p:sp>
      <p:sp>
        <p:nvSpPr>
          <p:cNvPr id="3" name="文本框 17"/>
          <p:cNvSpPr txBox="1"/>
          <p:nvPr/>
        </p:nvSpPr>
        <p:spPr>
          <a:xfrm>
            <a:off x="920115" y="381635"/>
            <a:ext cx="5474335" cy="460375"/>
          </a:xfrm>
          <a:prstGeom prst="rect">
            <a:avLst/>
          </a:prstGeom>
          <a:noFill/>
        </p:spPr>
        <p:txBody>
          <a:bodyPr wrap="square" rtlCol="0">
            <a:spAutoFit/>
          </a:bodyPr>
          <a:p>
            <a:pPr algn="just" fontAlgn="auto"/>
            <a:r>
              <a:rPr lang="en-US" sz="2400" spc="600" dirty="0">
                <a:solidFill>
                  <a:schemeClr val="tx1">
                    <a:lumMod val="75000"/>
                    <a:lumOff val="25000"/>
                  </a:schemeClr>
                </a:solidFill>
                <a:latin typeface="微软雅黑" panose="020B0503020204020204" charset="-122"/>
                <a:ea typeface="微软雅黑" panose="020B0503020204020204" charset="-122"/>
                <a:sym typeface="微软雅黑" panose="020B0503020204020204" charset="-122"/>
              </a:rPr>
              <a:t>2.2</a:t>
            </a:r>
            <a:r>
              <a:rPr lang="zh-CN" altLang="en-US" sz="2400" spc="600" dirty="0">
                <a:solidFill>
                  <a:schemeClr val="tx1">
                    <a:lumMod val="75000"/>
                    <a:lumOff val="25000"/>
                  </a:schemeClr>
                </a:solidFill>
                <a:latin typeface="微软雅黑" panose="020B0503020204020204" charset="-122"/>
                <a:ea typeface="微软雅黑" panose="020B0503020204020204" charset="-122"/>
                <a:sym typeface="微软雅黑" panose="020B0503020204020204" charset="-122"/>
              </a:rPr>
              <a:t>类别分析</a:t>
            </a:r>
            <a:endParaRPr lang="zh-CN" altLang="en-US" sz="2400" spc="600" dirty="0">
              <a:solidFill>
                <a:schemeClr val="tx1">
                  <a:lumMod val="75000"/>
                  <a:lumOff val="25000"/>
                </a:schemeClr>
              </a:solidFill>
              <a:latin typeface="微软雅黑" panose="020B0503020204020204" charset="-122"/>
              <a:ea typeface="微软雅黑" panose="020B0503020204020204" charset="-122"/>
              <a:sym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slow" p14:dur="1000" advTm="15000">
        <p:cover dir="d"/>
      </p:transition>
    </mc:Choice>
    <mc:Fallback>
      <p:transition spd="slow" advTm="15000">
        <p:cover dir="d"/>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47420" y="773430"/>
            <a:ext cx="5906135" cy="917575"/>
          </a:xfrm>
        </p:spPr>
        <p:txBody>
          <a:bodyPr/>
          <a:lstStyle/>
          <a:p>
            <a:r>
              <a:rPr lang="zh-CN" altLang="en-US" sz="2400" dirty="0">
                <a:latin typeface="微软雅黑" panose="020B0503020204020204" charset="-122"/>
                <a:ea typeface="微软雅黑" panose="020B0503020204020204" charset="-122"/>
              </a:rPr>
              <a:t>例子引入：简历筛选</a:t>
            </a:r>
            <a:endParaRPr lang="zh-CN" altLang="en-US" sz="2400" dirty="0">
              <a:latin typeface="微软雅黑" panose="020B0503020204020204" charset="-122"/>
              <a:ea typeface="微软雅黑" panose="020B0503020204020204" charset="-122"/>
            </a:endParaRPr>
          </a:p>
        </p:txBody>
      </p:sp>
      <p:sp>
        <p:nvSpPr>
          <p:cNvPr id="3" name="内容占位符 2"/>
          <p:cNvSpPr>
            <a:spLocks noGrp="1"/>
          </p:cNvSpPr>
          <p:nvPr>
            <p:ph idx="1"/>
          </p:nvPr>
        </p:nvSpPr>
        <p:spPr>
          <a:xfrm>
            <a:off x="838200" y="1688056"/>
            <a:ext cx="6203996" cy="4667250"/>
          </a:xfrm>
        </p:spPr>
        <p:txBody>
          <a:bodyPr>
            <a:normAutofit/>
          </a:bodyPr>
          <a:lstStyle/>
          <a:p>
            <a:pPr>
              <a:lnSpc>
                <a:spcPct val="110000"/>
              </a:lnSpc>
            </a:pPr>
            <a:r>
              <a:rPr lang="zh-CN" altLang="en-US" sz="1800" dirty="0">
                <a:latin typeface="微软雅黑" panose="020B0503020204020204" charset="-122"/>
                <a:ea typeface="微软雅黑" panose="020B0503020204020204" charset="-122"/>
              </a:rPr>
              <a:t>在工作招聘中，简历筛选是非常重要的。根据学者的研究，在美国，大部分评审人会根据以下问题筛选简历：</a:t>
            </a:r>
            <a:endParaRPr lang="en-US" altLang="zh-CN" sz="1800" dirty="0">
              <a:latin typeface="微软雅黑" panose="020B0503020204020204" charset="-122"/>
              <a:ea typeface="微软雅黑" panose="020B0503020204020204" charset="-122"/>
            </a:endParaRPr>
          </a:p>
          <a:p>
            <a:pPr marL="457200" lvl="1" indent="0">
              <a:lnSpc>
                <a:spcPct val="110000"/>
              </a:lnSpc>
              <a:buNone/>
            </a:pPr>
            <a:r>
              <a:rPr lang="zh-CN" altLang="en-US" sz="1800" dirty="0">
                <a:latin typeface="微软雅黑" panose="020B0503020204020204" charset="-122"/>
                <a:ea typeface="微软雅黑" panose="020B0503020204020204" charset="-122"/>
              </a:rPr>
              <a:t>是否毕业于顶级名校？是否有高端的课外活动？</a:t>
            </a:r>
            <a:endParaRPr lang="en-US" altLang="zh-CN" sz="1800" dirty="0">
              <a:latin typeface="微软雅黑" panose="020B0503020204020204" charset="-122"/>
              <a:ea typeface="微软雅黑" panose="020B0503020204020204" charset="-122"/>
            </a:endParaRPr>
          </a:p>
          <a:p>
            <a:pPr marL="457200" lvl="1" indent="0">
              <a:lnSpc>
                <a:spcPct val="110000"/>
              </a:lnSpc>
              <a:buNone/>
            </a:pPr>
            <a:r>
              <a:rPr lang="zh-CN" altLang="en-US" sz="1800" dirty="0">
                <a:latin typeface="微软雅黑" panose="020B0503020204020204" charset="-122"/>
                <a:ea typeface="微软雅黑" panose="020B0503020204020204" charset="-122"/>
              </a:rPr>
              <a:t>在校成绩是否优异？有过高声望的工作经验吗？</a:t>
            </a:r>
            <a:endParaRPr lang="en-US" altLang="zh-CN" sz="1800" dirty="0">
              <a:latin typeface="微软雅黑" panose="020B0503020204020204" charset="-122"/>
              <a:ea typeface="微软雅黑" panose="020B0503020204020204" charset="-122"/>
            </a:endParaRPr>
          </a:p>
          <a:p>
            <a:pPr marL="457200" lvl="1" indent="0">
              <a:lnSpc>
                <a:spcPct val="110000"/>
              </a:lnSpc>
              <a:buNone/>
            </a:pPr>
            <a:r>
              <a:rPr lang="zh-CN" altLang="en-US" sz="1800" dirty="0">
                <a:latin typeface="微软雅黑" panose="020B0503020204020204" charset="-122"/>
                <a:ea typeface="微软雅黑" panose="020B0503020204020204" charset="-122"/>
              </a:rPr>
              <a:t>标准化考试的成绩好吗？</a:t>
            </a:r>
            <a:endParaRPr lang="en-US" altLang="zh-CN" sz="1800" dirty="0">
              <a:latin typeface="微软雅黑" panose="020B0503020204020204" charset="-122"/>
              <a:ea typeface="微软雅黑" panose="020B0503020204020204" charset="-122"/>
            </a:endParaRPr>
          </a:p>
          <a:p>
            <a:pPr>
              <a:lnSpc>
                <a:spcPct val="110000"/>
              </a:lnSpc>
            </a:pPr>
            <a:r>
              <a:rPr lang="zh-CN" altLang="en-US" sz="1800" dirty="0">
                <a:latin typeface="微软雅黑" panose="020B0503020204020204" charset="-122"/>
                <a:ea typeface="微软雅黑" panose="020B0503020204020204" charset="-122"/>
              </a:rPr>
              <a:t>如果评审人在简历中的得到了以上所有问题的肯定答案，那么他很有可能会将这位应聘者选入下一个考察环节。</a:t>
            </a:r>
            <a:endParaRPr lang="en-US" altLang="zh-CN" sz="1800" dirty="0">
              <a:latin typeface="微软雅黑" panose="020B0503020204020204" charset="-122"/>
              <a:ea typeface="微软雅黑" panose="020B0503020204020204" charset="-122"/>
            </a:endParaRPr>
          </a:p>
          <a:p>
            <a:pPr>
              <a:lnSpc>
                <a:spcPct val="110000"/>
              </a:lnSpc>
            </a:pPr>
            <a:r>
              <a:rPr lang="zh-CN" altLang="en-US" sz="1800" dirty="0">
                <a:latin typeface="微软雅黑" panose="020B0503020204020204" charset="-122"/>
                <a:ea typeface="微软雅黑" panose="020B0503020204020204" charset="-122"/>
              </a:rPr>
              <a:t>以上筛选简历的决策逻辑就是决策树解决问题的逻辑。</a:t>
            </a:r>
            <a:endParaRPr lang="en-US" altLang="zh-CN" sz="1800" dirty="0">
              <a:latin typeface="微软雅黑" panose="020B0503020204020204" charset="-122"/>
              <a:ea typeface="微软雅黑" panose="020B0503020204020204" charset="-122"/>
            </a:endParaRPr>
          </a:p>
          <a:p>
            <a:pPr>
              <a:lnSpc>
                <a:spcPct val="110000"/>
              </a:lnSpc>
            </a:pPr>
            <a:r>
              <a:rPr lang="zh-CN" altLang="en-US" sz="1800" dirty="0">
                <a:latin typeface="微软雅黑" panose="020B0503020204020204" charset="-122"/>
                <a:ea typeface="微软雅黑" panose="020B0503020204020204" charset="-122"/>
              </a:rPr>
              <a:t>当然，值得一提，该研究认为这样的简历筛选方式是向精英阶层倾斜的不平等的选拔方式。</a:t>
            </a:r>
            <a:endParaRPr lang="zh-CN" altLang="en-US" sz="1800" dirty="0">
              <a:latin typeface="微软雅黑" panose="020B0503020204020204" charset="-122"/>
              <a:ea typeface="微软雅黑" panose="020B0503020204020204" charset="-122"/>
            </a:endParaRPr>
          </a:p>
        </p:txBody>
      </p:sp>
      <p:sp>
        <p:nvSpPr>
          <p:cNvPr id="4" name="文本框 3"/>
          <p:cNvSpPr txBox="1"/>
          <p:nvPr/>
        </p:nvSpPr>
        <p:spPr>
          <a:xfrm>
            <a:off x="838200" y="6352674"/>
            <a:ext cx="10375232" cy="369332"/>
          </a:xfrm>
          <a:prstGeom prst="rect">
            <a:avLst/>
          </a:prstGeom>
          <a:noFill/>
        </p:spPr>
        <p:txBody>
          <a:bodyPr wrap="square" rtlCol="0">
            <a:spAutoFit/>
          </a:bodyPr>
          <a:lstStyle/>
          <a:p>
            <a:r>
              <a:rPr lang="zh-CN" altLang="en-US" dirty="0">
                <a:latin typeface="楷体" panose="02010609060101010101" pitchFamily="49" charset="-122"/>
                <a:ea typeface="楷体" panose="02010609060101010101" pitchFamily="49" charset="-122"/>
              </a:rPr>
              <a:t>参考：劳伦</a:t>
            </a:r>
            <a:r>
              <a:rPr lang="en-US" altLang="zh-CN" dirty="0">
                <a:latin typeface="楷体" panose="02010609060101010101" pitchFamily="49" charset="-122"/>
                <a:ea typeface="楷体" panose="02010609060101010101" pitchFamily="49" charset="-122"/>
              </a:rPr>
              <a:t>·A·</a:t>
            </a:r>
            <a:r>
              <a:rPr lang="zh-CN" altLang="en-US" dirty="0">
                <a:latin typeface="楷体" panose="02010609060101010101" pitchFamily="49" charset="-122"/>
                <a:ea typeface="楷体" panose="02010609060101010101" pitchFamily="49" charset="-122"/>
              </a:rPr>
              <a:t>里韦拉</a:t>
            </a:r>
            <a:r>
              <a:rPr lang="en-US" altLang="zh-CN" dirty="0">
                <a:latin typeface="楷体" panose="02010609060101010101" pitchFamily="49" charset="-122"/>
                <a:ea typeface="楷体" panose="02010609060101010101" pitchFamily="49" charset="-122"/>
              </a:rPr>
              <a:t>.2016.《</a:t>
            </a:r>
            <a:r>
              <a:rPr lang="zh-CN" altLang="en-US" dirty="0">
                <a:latin typeface="楷体" panose="02010609060101010101" pitchFamily="49" charset="-122"/>
                <a:ea typeface="楷体" panose="02010609060101010101" pitchFamily="49" charset="-122"/>
              </a:rPr>
              <a:t>出身：不平等的选拔与精英的自我复制</a:t>
            </a:r>
            <a:r>
              <a:rPr lang="en-US" altLang="zh-CN" dirty="0">
                <a:latin typeface="楷体" panose="02010609060101010101" pitchFamily="49" charset="-122"/>
                <a:ea typeface="楷体" panose="02010609060101010101" pitchFamily="49" charset="-122"/>
              </a:rPr>
              <a:t>》[M].</a:t>
            </a:r>
            <a:r>
              <a:rPr lang="zh-CN" altLang="en-US" dirty="0">
                <a:latin typeface="楷体" panose="02010609060101010101" pitchFamily="49" charset="-122"/>
                <a:ea typeface="楷体" panose="02010609060101010101" pitchFamily="49" charset="-122"/>
              </a:rPr>
              <a:t>广西师范大学出版社</a:t>
            </a:r>
            <a:endParaRPr lang="en-US" altLang="zh-CN" dirty="0">
              <a:latin typeface="楷体" panose="02010609060101010101" pitchFamily="49" charset="-122"/>
              <a:ea typeface="楷体" panose="02010609060101010101" pitchFamily="49" charset="-122"/>
            </a:endParaRPr>
          </a:p>
        </p:txBody>
      </p:sp>
      <p:cxnSp>
        <p:nvCxnSpPr>
          <p:cNvPr id="43" name="直接箭头连接符 42"/>
          <p:cNvCxnSpPr/>
          <p:nvPr/>
        </p:nvCxnSpPr>
        <p:spPr>
          <a:xfrm>
            <a:off x="11138348" y="4676200"/>
            <a:ext cx="4134" cy="89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87" name="组合 86"/>
          <p:cNvGrpSpPr/>
          <p:nvPr/>
        </p:nvGrpSpPr>
        <p:grpSpPr>
          <a:xfrm>
            <a:off x="7042196" y="911880"/>
            <a:ext cx="4717121" cy="5326786"/>
            <a:chOff x="6909847" y="365125"/>
            <a:chExt cx="4717121" cy="5326786"/>
          </a:xfrm>
        </p:grpSpPr>
        <p:sp>
          <p:nvSpPr>
            <p:cNvPr id="88" name="矩形: 圆角 87"/>
            <p:cNvSpPr/>
            <p:nvPr/>
          </p:nvSpPr>
          <p:spPr>
            <a:xfrm>
              <a:off x="6909847" y="365125"/>
              <a:ext cx="2328421" cy="473861"/>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dirty="0">
                  <a:latin typeface="宋体" panose="02010600030101010101" pitchFamily="2" charset="-122"/>
                  <a:ea typeface="宋体" panose="02010600030101010101" pitchFamily="2" charset="-122"/>
                </a:rPr>
                <a:t>是否毕业于顶级名校？</a:t>
              </a:r>
              <a:endParaRPr lang="en-US" altLang="zh-CN" dirty="0">
                <a:latin typeface="宋体" panose="02010600030101010101" pitchFamily="2" charset="-122"/>
                <a:ea typeface="宋体" panose="02010600030101010101" pitchFamily="2" charset="-122"/>
              </a:endParaRPr>
            </a:p>
          </p:txBody>
        </p:sp>
        <p:sp>
          <p:nvSpPr>
            <p:cNvPr id="89" name="矩形: 圆角 88"/>
            <p:cNvSpPr/>
            <p:nvPr/>
          </p:nvSpPr>
          <p:spPr>
            <a:xfrm>
              <a:off x="7932654" y="1282139"/>
              <a:ext cx="1800519" cy="650669"/>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dirty="0">
                  <a:latin typeface="宋体" panose="02010600030101010101" pitchFamily="2" charset="-122"/>
                  <a:ea typeface="宋体" panose="02010600030101010101" pitchFamily="2" charset="-122"/>
                </a:rPr>
                <a:t>是否有高端的课外活动？</a:t>
              </a:r>
              <a:endParaRPr lang="en-US" altLang="zh-CN" dirty="0">
                <a:latin typeface="宋体" panose="02010600030101010101" pitchFamily="2" charset="-122"/>
                <a:ea typeface="宋体" panose="02010600030101010101" pitchFamily="2" charset="-122"/>
              </a:endParaRPr>
            </a:p>
          </p:txBody>
        </p:sp>
        <p:sp>
          <p:nvSpPr>
            <p:cNvPr id="90" name="矩形: 圆角 89"/>
            <p:cNvSpPr/>
            <p:nvPr/>
          </p:nvSpPr>
          <p:spPr>
            <a:xfrm>
              <a:off x="8683264" y="2133841"/>
              <a:ext cx="1504361" cy="654285"/>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dirty="0">
                  <a:latin typeface="宋体" panose="02010600030101010101" pitchFamily="2" charset="-122"/>
                  <a:ea typeface="宋体" panose="02010600030101010101" pitchFamily="2" charset="-122"/>
                </a:rPr>
                <a:t>在校成绩是否优异？</a:t>
              </a:r>
              <a:endParaRPr lang="en-US" altLang="zh-CN" dirty="0">
                <a:latin typeface="宋体" panose="02010600030101010101" pitchFamily="2" charset="-122"/>
                <a:ea typeface="宋体" panose="02010600030101010101" pitchFamily="2" charset="-122"/>
              </a:endParaRPr>
            </a:p>
          </p:txBody>
        </p:sp>
        <p:sp>
          <p:nvSpPr>
            <p:cNvPr id="91" name="矩形: 圆角 90"/>
            <p:cNvSpPr/>
            <p:nvPr/>
          </p:nvSpPr>
          <p:spPr>
            <a:xfrm>
              <a:off x="9038734" y="3051231"/>
              <a:ext cx="1800519" cy="650669"/>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dirty="0">
                  <a:latin typeface="宋体" panose="02010600030101010101" pitchFamily="2" charset="-122"/>
                  <a:ea typeface="宋体" panose="02010600030101010101" pitchFamily="2" charset="-122"/>
                </a:rPr>
                <a:t>有过高声望的工作经验吗？</a:t>
              </a:r>
              <a:endParaRPr lang="en-US" altLang="zh-CN" dirty="0">
                <a:latin typeface="宋体" panose="02010600030101010101" pitchFamily="2" charset="-122"/>
                <a:ea typeface="宋体" panose="02010600030101010101" pitchFamily="2" charset="-122"/>
              </a:endParaRPr>
            </a:p>
          </p:txBody>
        </p:sp>
        <p:sp>
          <p:nvSpPr>
            <p:cNvPr id="92" name="矩形: 圆角 91"/>
            <p:cNvSpPr/>
            <p:nvPr/>
          </p:nvSpPr>
          <p:spPr>
            <a:xfrm>
              <a:off x="9733173" y="4013834"/>
              <a:ext cx="1720392" cy="663098"/>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dirty="0">
                  <a:latin typeface="宋体" panose="02010600030101010101" pitchFamily="2" charset="-122"/>
                  <a:ea typeface="宋体" panose="02010600030101010101" pitchFamily="2" charset="-122"/>
                </a:rPr>
                <a:t>标准化考试的成绩好吗？</a:t>
              </a:r>
              <a:endParaRPr lang="en-US" altLang="zh-CN" dirty="0">
                <a:latin typeface="宋体" panose="02010600030101010101" pitchFamily="2" charset="-122"/>
                <a:ea typeface="宋体" panose="02010600030101010101" pitchFamily="2" charset="-122"/>
              </a:endParaRPr>
            </a:p>
          </p:txBody>
        </p:sp>
        <p:cxnSp>
          <p:nvCxnSpPr>
            <p:cNvPr id="93" name="直接箭头连接符 92"/>
            <p:cNvCxnSpPr>
              <a:stCxn id="88" idx="2"/>
              <a:endCxn id="89" idx="0"/>
            </p:cNvCxnSpPr>
            <p:nvPr/>
          </p:nvCxnSpPr>
          <p:spPr>
            <a:xfrm>
              <a:off x="8074058" y="838986"/>
              <a:ext cx="758856" cy="443153"/>
            </a:xfrm>
            <a:prstGeom prst="straightConnector1">
              <a:avLst/>
            </a:prstGeom>
            <a:ln>
              <a:tailEnd type="triangle"/>
            </a:ln>
          </p:spPr>
          <p:style>
            <a:lnRef idx="1">
              <a:schemeClr val="accent5"/>
            </a:lnRef>
            <a:fillRef idx="2">
              <a:schemeClr val="accent5"/>
            </a:fillRef>
            <a:effectRef idx="1">
              <a:schemeClr val="accent5"/>
            </a:effectRef>
            <a:fontRef idx="minor">
              <a:schemeClr val="dk1"/>
            </a:fontRef>
          </p:style>
        </p:cxnSp>
        <p:cxnSp>
          <p:nvCxnSpPr>
            <p:cNvPr id="94" name="直接箭头连接符 93"/>
            <p:cNvCxnSpPr>
              <a:stCxn id="90" idx="2"/>
              <a:endCxn id="91" idx="0"/>
            </p:cNvCxnSpPr>
            <p:nvPr/>
          </p:nvCxnSpPr>
          <p:spPr>
            <a:xfrm>
              <a:off x="9435445" y="2788126"/>
              <a:ext cx="503549" cy="263105"/>
            </a:xfrm>
            <a:prstGeom prst="straightConnector1">
              <a:avLst/>
            </a:prstGeom>
            <a:ln>
              <a:tailEnd type="triangle"/>
            </a:ln>
          </p:spPr>
          <p:style>
            <a:lnRef idx="1">
              <a:schemeClr val="accent5"/>
            </a:lnRef>
            <a:fillRef idx="2">
              <a:schemeClr val="accent5"/>
            </a:fillRef>
            <a:effectRef idx="1">
              <a:schemeClr val="accent5"/>
            </a:effectRef>
            <a:fontRef idx="minor">
              <a:schemeClr val="dk1"/>
            </a:fontRef>
          </p:style>
        </p:cxnSp>
        <p:cxnSp>
          <p:nvCxnSpPr>
            <p:cNvPr id="95" name="直接箭头连接符 94"/>
            <p:cNvCxnSpPr>
              <a:stCxn id="91" idx="2"/>
              <a:endCxn id="92" idx="0"/>
            </p:cNvCxnSpPr>
            <p:nvPr/>
          </p:nvCxnSpPr>
          <p:spPr>
            <a:xfrm>
              <a:off x="9938994" y="3701900"/>
              <a:ext cx="654375" cy="311934"/>
            </a:xfrm>
            <a:prstGeom prst="straightConnector1">
              <a:avLst/>
            </a:prstGeom>
            <a:ln>
              <a:tailEnd type="triangle"/>
            </a:ln>
          </p:spPr>
          <p:style>
            <a:lnRef idx="1">
              <a:schemeClr val="accent5"/>
            </a:lnRef>
            <a:fillRef idx="2">
              <a:schemeClr val="accent5"/>
            </a:fillRef>
            <a:effectRef idx="1">
              <a:schemeClr val="accent5"/>
            </a:effectRef>
            <a:fontRef idx="minor">
              <a:schemeClr val="dk1"/>
            </a:fontRef>
          </p:style>
        </p:cxnSp>
        <p:cxnSp>
          <p:nvCxnSpPr>
            <p:cNvPr id="96" name="直接箭头连接符 95"/>
            <p:cNvCxnSpPr>
              <a:stCxn id="88" idx="2"/>
              <a:endCxn id="97" idx="0"/>
            </p:cNvCxnSpPr>
            <p:nvPr/>
          </p:nvCxnSpPr>
          <p:spPr>
            <a:xfrm flipH="1">
              <a:off x="7385650" y="838986"/>
              <a:ext cx="688408" cy="461174"/>
            </a:xfrm>
            <a:prstGeom prst="straightConnector1">
              <a:avLst/>
            </a:prstGeom>
            <a:ln>
              <a:tailEnd type="triangle"/>
            </a:ln>
          </p:spPr>
          <p:style>
            <a:lnRef idx="1">
              <a:schemeClr val="accent5"/>
            </a:lnRef>
            <a:fillRef idx="2">
              <a:schemeClr val="accent5"/>
            </a:fillRef>
            <a:effectRef idx="1">
              <a:schemeClr val="accent5"/>
            </a:effectRef>
            <a:fontRef idx="minor">
              <a:schemeClr val="dk1"/>
            </a:fontRef>
          </p:style>
        </p:cxnSp>
        <p:sp>
          <p:nvSpPr>
            <p:cNvPr id="97" name="矩形: 圆角 96"/>
            <p:cNvSpPr/>
            <p:nvPr/>
          </p:nvSpPr>
          <p:spPr>
            <a:xfrm>
              <a:off x="7067287" y="1300160"/>
              <a:ext cx="636725" cy="473861"/>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dirty="0"/>
                <a:t>否</a:t>
              </a:r>
              <a:endParaRPr lang="zh-CN" altLang="en-US" dirty="0"/>
            </a:p>
          </p:txBody>
        </p:sp>
        <p:sp>
          <p:nvSpPr>
            <p:cNvPr id="98" name="矩形: 圆角 97"/>
            <p:cNvSpPr/>
            <p:nvPr/>
          </p:nvSpPr>
          <p:spPr>
            <a:xfrm>
              <a:off x="7726750" y="2241899"/>
              <a:ext cx="636725" cy="473861"/>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dirty="0"/>
                <a:t>否</a:t>
              </a:r>
              <a:endParaRPr lang="zh-CN" altLang="en-US" dirty="0"/>
            </a:p>
          </p:txBody>
        </p:sp>
        <p:sp>
          <p:nvSpPr>
            <p:cNvPr id="99" name="矩形: 圆角 98"/>
            <p:cNvSpPr/>
            <p:nvPr/>
          </p:nvSpPr>
          <p:spPr>
            <a:xfrm>
              <a:off x="7997070" y="3129499"/>
              <a:ext cx="636725" cy="473861"/>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dirty="0"/>
                <a:t>否</a:t>
              </a:r>
              <a:endParaRPr lang="zh-CN" altLang="en-US" dirty="0"/>
            </a:p>
          </p:txBody>
        </p:sp>
        <p:sp>
          <p:nvSpPr>
            <p:cNvPr id="100" name="矩形: 圆角 99"/>
            <p:cNvSpPr/>
            <p:nvPr/>
          </p:nvSpPr>
          <p:spPr>
            <a:xfrm>
              <a:off x="8720371" y="4161272"/>
              <a:ext cx="636725" cy="473861"/>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dirty="0"/>
                <a:t>否</a:t>
              </a:r>
              <a:endParaRPr lang="zh-CN" altLang="en-US" dirty="0"/>
            </a:p>
          </p:txBody>
        </p:sp>
        <p:sp>
          <p:nvSpPr>
            <p:cNvPr id="101" name="矩形: 圆角 100"/>
            <p:cNvSpPr/>
            <p:nvPr/>
          </p:nvSpPr>
          <p:spPr>
            <a:xfrm>
              <a:off x="9435444" y="5099834"/>
              <a:ext cx="636725" cy="473861"/>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dirty="0"/>
                <a:t>否</a:t>
              </a:r>
              <a:endParaRPr lang="zh-CN" altLang="en-US" dirty="0"/>
            </a:p>
          </p:txBody>
        </p:sp>
        <p:cxnSp>
          <p:nvCxnSpPr>
            <p:cNvPr id="102" name="直接箭头连接符 101"/>
            <p:cNvCxnSpPr>
              <a:stCxn id="89" idx="2"/>
              <a:endCxn id="98" idx="0"/>
            </p:cNvCxnSpPr>
            <p:nvPr/>
          </p:nvCxnSpPr>
          <p:spPr>
            <a:xfrm flipH="1">
              <a:off x="8045113" y="1932808"/>
              <a:ext cx="787801" cy="309091"/>
            </a:xfrm>
            <a:prstGeom prst="straightConnector1">
              <a:avLst/>
            </a:prstGeom>
            <a:ln>
              <a:tailEnd type="triangle"/>
            </a:ln>
          </p:spPr>
          <p:style>
            <a:lnRef idx="1">
              <a:schemeClr val="accent5"/>
            </a:lnRef>
            <a:fillRef idx="2">
              <a:schemeClr val="accent5"/>
            </a:fillRef>
            <a:effectRef idx="1">
              <a:schemeClr val="accent5"/>
            </a:effectRef>
            <a:fontRef idx="minor">
              <a:schemeClr val="dk1"/>
            </a:fontRef>
          </p:style>
        </p:cxnSp>
        <p:cxnSp>
          <p:nvCxnSpPr>
            <p:cNvPr id="103" name="直接箭头连接符 102"/>
            <p:cNvCxnSpPr>
              <a:stCxn id="90" idx="2"/>
              <a:endCxn id="99" idx="0"/>
            </p:cNvCxnSpPr>
            <p:nvPr/>
          </p:nvCxnSpPr>
          <p:spPr>
            <a:xfrm flipH="1">
              <a:off x="8315433" y="2788126"/>
              <a:ext cx="1120012" cy="341373"/>
            </a:xfrm>
            <a:prstGeom prst="straightConnector1">
              <a:avLst/>
            </a:prstGeom>
            <a:ln>
              <a:tailEnd type="triangle"/>
            </a:ln>
          </p:spPr>
          <p:style>
            <a:lnRef idx="1">
              <a:schemeClr val="accent5"/>
            </a:lnRef>
            <a:fillRef idx="2">
              <a:schemeClr val="accent5"/>
            </a:fillRef>
            <a:effectRef idx="1">
              <a:schemeClr val="accent5"/>
            </a:effectRef>
            <a:fontRef idx="minor">
              <a:schemeClr val="dk1"/>
            </a:fontRef>
          </p:style>
        </p:cxnSp>
        <p:cxnSp>
          <p:nvCxnSpPr>
            <p:cNvPr id="104" name="直接箭头连接符 103"/>
            <p:cNvCxnSpPr>
              <a:stCxn id="91" idx="2"/>
              <a:endCxn id="100" idx="0"/>
            </p:cNvCxnSpPr>
            <p:nvPr/>
          </p:nvCxnSpPr>
          <p:spPr>
            <a:xfrm flipH="1">
              <a:off x="9038734" y="3701900"/>
              <a:ext cx="900260" cy="459372"/>
            </a:xfrm>
            <a:prstGeom prst="straightConnector1">
              <a:avLst/>
            </a:prstGeom>
            <a:ln>
              <a:tailEnd type="triangle"/>
            </a:ln>
          </p:spPr>
          <p:style>
            <a:lnRef idx="1">
              <a:schemeClr val="accent5"/>
            </a:lnRef>
            <a:fillRef idx="2">
              <a:schemeClr val="accent5"/>
            </a:fillRef>
            <a:effectRef idx="1">
              <a:schemeClr val="accent5"/>
            </a:effectRef>
            <a:fontRef idx="minor">
              <a:schemeClr val="dk1"/>
            </a:fontRef>
          </p:style>
        </p:cxnSp>
        <p:cxnSp>
          <p:nvCxnSpPr>
            <p:cNvPr id="105" name="直接箭头连接符 104"/>
            <p:cNvCxnSpPr>
              <a:endCxn id="101" idx="0"/>
            </p:cNvCxnSpPr>
            <p:nvPr/>
          </p:nvCxnSpPr>
          <p:spPr>
            <a:xfrm flipH="1">
              <a:off x="9753807" y="4672737"/>
              <a:ext cx="839562" cy="427097"/>
            </a:xfrm>
            <a:prstGeom prst="straightConnector1">
              <a:avLst/>
            </a:prstGeom>
            <a:ln>
              <a:tailEnd type="triangle"/>
            </a:ln>
          </p:spPr>
          <p:style>
            <a:lnRef idx="1">
              <a:schemeClr val="accent5"/>
            </a:lnRef>
            <a:fillRef idx="2">
              <a:schemeClr val="accent5"/>
            </a:fillRef>
            <a:effectRef idx="1">
              <a:schemeClr val="accent5"/>
            </a:effectRef>
            <a:fontRef idx="minor">
              <a:schemeClr val="dk1"/>
            </a:fontRef>
          </p:style>
        </p:cxnSp>
        <p:cxnSp>
          <p:nvCxnSpPr>
            <p:cNvPr id="106" name="直接箭头连接符 105"/>
            <p:cNvCxnSpPr>
              <a:endCxn id="107" idx="0"/>
            </p:cNvCxnSpPr>
            <p:nvPr/>
          </p:nvCxnSpPr>
          <p:spPr>
            <a:xfrm>
              <a:off x="10591593" y="4685122"/>
              <a:ext cx="517688" cy="445358"/>
            </a:xfrm>
            <a:prstGeom prst="straightConnector1">
              <a:avLst/>
            </a:prstGeom>
            <a:ln>
              <a:tailEnd type="triangle"/>
            </a:ln>
          </p:spPr>
          <p:style>
            <a:lnRef idx="1">
              <a:schemeClr val="accent5"/>
            </a:lnRef>
            <a:fillRef idx="2">
              <a:schemeClr val="accent5"/>
            </a:fillRef>
            <a:effectRef idx="1">
              <a:schemeClr val="accent5"/>
            </a:effectRef>
            <a:fontRef idx="minor">
              <a:schemeClr val="dk1"/>
            </a:fontRef>
          </p:style>
        </p:cxnSp>
        <p:sp>
          <p:nvSpPr>
            <p:cNvPr id="107" name="矩形: 圆角 106"/>
            <p:cNvSpPr/>
            <p:nvPr/>
          </p:nvSpPr>
          <p:spPr>
            <a:xfrm>
              <a:off x="10591593" y="5130480"/>
              <a:ext cx="1035375" cy="561431"/>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dirty="0"/>
                <a:t>进入面试环节</a:t>
              </a:r>
              <a:endParaRPr lang="zh-CN" altLang="en-US" dirty="0"/>
            </a:p>
          </p:txBody>
        </p:sp>
      </p:grpSp>
      <p:sp>
        <p:nvSpPr>
          <p:cNvPr id="6" name="椭圆 5"/>
          <p:cNvSpPr/>
          <p:nvPr/>
        </p:nvSpPr>
        <p:spPr>
          <a:xfrm>
            <a:off x="492208" y="426058"/>
            <a:ext cx="324679" cy="324679"/>
          </a:xfrm>
          <a:prstGeom prst="ellipse">
            <a:avLst/>
          </a:prstGeom>
          <a:gradFill flip="none" rotWithShape="1">
            <a:gsLst>
              <a:gs pos="0">
                <a:schemeClr val="accent1"/>
              </a:gs>
              <a:gs pos="100000">
                <a:schemeClr val="accent2"/>
              </a:gs>
            </a:gsLst>
            <a:lin ang="10800000" scaled="1"/>
            <a:tileRect/>
          </a:gradFill>
          <a:ln>
            <a:noFill/>
          </a:ln>
          <a:effectLst>
            <a:outerShdw blurRad="762000" dist="254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360000" bIns="45720" numCol="1" spcCol="0" rtlCol="0" fromWordArt="0" anchor="ctr" anchorCtr="0" forceAA="0" compatLnSpc="1">
            <a:noAutofit/>
          </a:bodyPr>
          <a:p>
            <a:pPr algn="r" defTabSz="914400"/>
            <a:endParaRPr lang="zh-CN" altLang="en-US" sz="1400" b="1">
              <a:latin typeface="微软雅黑" panose="020B0503020204020204" charset="-122"/>
              <a:ea typeface="微软雅黑" panose="020B0503020204020204" charset="-122"/>
              <a:cs typeface="Open Sans" panose="020B0606030504020204" pitchFamily="34" charset="0"/>
              <a:sym typeface="微软雅黑" panose="020B0503020204020204" charset="-122"/>
            </a:endParaRPr>
          </a:p>
        </p:txBody>
      </p:sp>
      <p:sp>
        <p:nvSpPr>
          <p:cNvPr id="7" name="文本框 17"/>
          <p:cNvSpPr txBox="1"/>
          <p:nvPr/>
        </p:nvSpPr>
        <p:spPr>
          <a:xfrm>
            <a:off x="920115" y="381635"/>
            <a:ext cx="5474335" cy="460375"/>
          </a:xfrm>
          <a:prstGeom prst="rect">
            <a:avLst/>
          </a:prstGeom>
          <a:noFill/>
        </p:spPr>
        <p:txBody>
          <a:bodyPr wrap="square" rtlCol="0">
            <a:spAutoFit/>
          </a:bodyPr>
          <a:p>
            <a:pPr algn="just" fontAlgn="auto"/>
            <a:r>
              <a:rPr lang="en-US" sz="2400" spc="600" dirty="0">
                <a:solidFill>
                  <a:schemeClr val="tx1">
                    <a:lumMod val="75000"/>
                    <a:lumOff val="25000"/>
                  </a:schemeClr>
                </a:solidFill>
                <a:latin typeface="微软雅黑" panose="020B0503020204020204" charset="-122"/>
                <a:ea typeface="微软雅黑" panose="020B0503020204020204" charset="-122"/>
                <a:sym typeface="微软雅黑" panose="020B0503020204020204" charset="-122"/>
              </a:rPr>
              <a:t>2.2</a:t>
            </a:r>
            <a:r>
              <a:rPr lang="zh-CN" altLang="en-US" sz="2400" spc="600" dirty="0">
                <a:solidFill>
                  <a:schemeClr val="tx1">
                    <a:lumMod val="75000"/>
                    <a:lumOff val="25000"/>
                  </a:schemeClr>
                </a:solidFill>
                <a:latin typeface="微软雅黑" panose="020B0503020204020204" charset="-122"/>
                <a:ea typeface="微软雅黑" panose="020B0503020204020204" charset="-122"/>
                <a:sym typeface="微软雅黑" panose="020B0503020204020204" charset="-122"/>
              </a:rPr>
              <a:t>类别分析</a:t>
            </a:r>
            <a:endParaRPr lang="zh-CN" altLang="en-US" sz="2400" spc="600" dirty="0">
              <a:solidFill>
                <a:schemeClr val="tx1">
                  <a:lumMod val="75000"/>
                  <a:lumOff val="25000"/>
                </a:schemeClr>
              </a:solidFill>
              <a:latin typeface="微软雅黑" panose="020B0503020204020204" charset="-122"/>
              <a:ea typeface="微软雅黑" panose="020B0503020204020204" charset="-122"/>
              <a:sym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slow" p14:dur="1000" advTm="15000">
        <p:cover dir="d"/>
      </p:transition>
    </mc:Choice>
    <mc:Fallback>
      <p:transition spd="slow" advTm="15000">
        <p:cover dir="d"/>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20750" y="842010"/>
            <a:ext cx="10433050" cy="848995"/>
          </a:xfrm>
        </p:spPr>
        <p:txBody>
          <a:bodyPr/>
          <a:lstStyle/>
          <a:p>
            <a:r>
              <a:rPr lang="zh-CN" altLang="en-US" sz="2400" dirty="0">
                <a:latin typeface="微软雅黑" panose="020B0503020204020204" charset="-122"/>
                <a:ea typeface="微软雅黑" panose="020B0503020204020204" charset="-122"/>
              </a:rPr>
              <a:t>决策树</a:t>
            </a:r>
            <a:endParaRPr lang="zh-CN" altLang="en-US" sz="2400" dirty="0">
              <a:latin typeface="微软雅黑" panose="020B0503020204020204" charset="-122"/>
              <a:ea typeface="微软雅黑" panose="020B0503020204020204" charset="-122"/>
            </a:endParaRPr>
          </a:p>
        </p:txBody>
      </p:sp>
      <p:sp>
        <p:nvSpPr>
          <p:cNvPr id="5" name="内容占位符 4"/>
          <p:cNvSpPr>
            <a:spLocks noGrp="1"/>
          </p:cNvSpPr>
          <p:nvPr>
            <p:ph idx="1"/>
          </p:nvPr>
        </p:nvSpPr>
        <p:spPr>
          <a:xfrm>
            <a:off x="716746" y="1568918"/>
            <a:ext cx="6332620" cy="4120454"/>
          </a:xfrm>
        </p:spPr>
        <p:txBody>
          <a:bodyPr>
            <a:normAutofit/>
          </a:bodyPr>
          <a:lstStyle/>
          <a:p>
            <a:pPr>
              <a:lnSpc>
                <a:spcPct val="120000"/>
              </a:lnSpc>
            </a:pPr>
            <a:r>
              <a:rPr lang="zh-CN" altLang="en-US" sz="1800" dirty="0">
                <a:latin typeface="微软雅黑" panose="020B0503020204020204" charset="-122"/>
                <a:ea typeface="微软雅黑" panose="020B0503020204020204" charset="-122"/>
                <a:cs typeface="微软雅黑" panose="020B0503020204020204" charset="-122"/>
              </a:rPr>
              <a:t>人们希望从给定训练数据集中学到一个模型，并应用这个模型对新样本进行分类，这个分类过程可以看成是一个决策过程。而决策树就是一种基于树结构的决策方法。</a:t>
            </a:r>
            <a:endParaRPr lang="en-US" altLang="zh-CN" sz="1800" dirty="0">
              <a:latin typeface="微软雅黑" panose="020B0503020204020204" charset="-122"/>
              <a:ea typeface="微软雅黑" panose="020B0503020204020204" charset="-122"/>
              <a:cs typeface="微软雅黑" panose="020B0503020204020204" charset="-122"/>
            </a:endParaRPr>
          </a:p>
          <a:p>
            <a:pPr>
              <a:lnSpc>
                <a:spcPct val="120000"/>
              </a:lnSpc>
            </a:pPr>
            <a:r>
              <a:rPr lang="zh-CN" altLang="en-US" sz="1800" dirty="0">
                <a:latin typeface="微软雅黑" panose="020B0503020204020204" charset="-122"/>
                <a:ea typeface="微软雅黑" panose="020B0503020204020204" charset="-122"/>
                <a:cs typeface="微软雅黑" panose="020B0503020204020204" charset="-122"/>
              </a:rPr>
              <a:t>决策树的</a:t>
            </a:r>
            <a:r>
              <a:rPr lang="zh-CN" altLang="en-US" sz="1800" b="1" dirty="0">
                <a:latin typeface="微软雅黑" panose="020B0503020204020204" charset="-122"/>
                <a:ea typeface="微软雅黑" panose="020B0503020204020204" charset="-122"/>
                <a:cs typeface="微软雅黑" panose="020B0503020204020204" charset="-122"/>
              </a:rPr>
              <a:t>基本元素</a:t>
            </a:r>
            <a:r>
              <a:rPr lang="zh-CN" altLang="en-US" sz="1800" dirty="0">
                <a:latin typeface="微软雅黑" panose="020B0503020204020204" charset="-122"/>
                <a:ea typeface="微软雅黑" panose="020B0503020204020204" charset="-122"/>
                <a:cs typeface="微软雅黑" panose="020B0503020204020204" charset="-122"/>
              </a:rPr>
              <a:t>是结点和边。节点会根据样本特征作出二分的判断，边则指示着分方向。其中，节点包括右图所示的几种类型：</a:t>
            </a:r>
            <a:endParaRPr lang="en-US" altLang="zh-CN" sz="1800" dirty="0">
              <a:latin typeface="微软雅黑" panose="020B0503020204020204" charset="-122"/>
              <a:ea typeface="微软雅黑" panose="020B0503020204020204" charset="-122"/>
              <a:cs typeface="微软雅黑" panose="020B0503020204020204" charset="-122"/>
            </a:endParaRPr>
          </a:p>
          <a:p>
            <a:pPr>
              <a:lnSpc>
                <a:spcPct val="120000"/>
              </a:lnSpc>
            </a:pPr>
            <a:r>
              <a:rPr lang="zh-CN" altLang="zh-CN" sz="1800" dirty="0">
                <a:latin typeface="微软雅黑" panose="020B0503020204020204" charset="-122"/>
                <a:ea typeface="微软雅黑" panose="020B0503020204020204" charset="-122"/>
                <a:cs typeface="微软雅黑" panose="020B0503020204020204" charset="-122"/>
              </a:rPr>
              <a:t>构建决策树很重要的一点是选择可以作为节点特征。为了挑选哪些特征可以作为节点，我们需要引入一个概念</a:t>
            </a:r>
            <a:r>
              <a:rPr lang="zh-CN" altLang="zh-CN" sz="1800" b="1" dirty="0">
                <a:latin typeface="微软雅黑" panose="020B0503020204020204" charset="-122"/>
                <a:ea typeface="微软雅黑" panose="020B0503020204020204" charset="-122"/>
                <a:cs typeface="微软雅黑" panose="020B0503020204020204" charset="-122"/>
              </a:rPr>
              <a:t>“熵”</a:t>
            </a:r>
            <a:r>
              <a:rPr lang="zh-CN" altLang="zh-CN" sz="1800" dirty="0">
                <a:latin typeface="微软雅黑" panose="020B0503020204020204" charset="-122"/>
                <a:ea typeface="微软雅黑" panose="020B0503020204020204" charset="-122"/>
                <a:cs typeface="微软雅黑" panose="020B0503020204020204" charset="-122"/>
              </a:rPr>
              <a:t>。</a:t>
            </a:r>
            <a:endParaRPr lang="zh-CN" altLang="en-US" sz="1800" dirty="0">
              <a:latin typeface="微软雅黑" panose="020B0503020204020204" charset="-122"/>
              <a:ea typeface="微软雅黑" panose="020B0503020204020204" charset="-122"/>
              <a:cs typeface="微软雅黑" panose="020B0503020204020204" charset="-122"/>
            </a:endParaRPr>
          </a:p>
          <a:p>
            <a:pPr>
              <a:lnSpc>
                <a:spcPct val="120000"/>
              </a:lnSpc>
            </a:pPr>
            <a:endParaRPr lang="en-US" altLang="zh-CN" sz="1800" dirty="0">
              <a:latin typeface="微软雅黑" panose="020B0503020204020204" charset="-122"/>
              <a:ea typeface="微软雅黑" panose="020B0503020204020204" charset="-122"/>
              <a:cs typeface="微软雅黑" panose="020B0503020204020204" charset="-122"/>
            </a:endParaRPr>
          </a:p>
          <a:p>
            <a:pPr>
              <a:lnSpc>
                <a:spcPct val="120000"/>
              </a:lnSpc>
            </a:pPr>
            <a:endParaRPr lang="zh-CN" altLang="en-US" sz="1800" dirty="0">
              <a:latin typeface="微软雅黑" panose="020B0503020204020204" charset="-122"/>
              <a:ea typeface="微软雅黑" panose="020B0503020204020204" charset="-122"/>
              <a:cs typeface="微软雅黑" panose="020B0503020204020204" charset="-122"/>
            </a:endParaRPr>
          </a:p>
        </p:txBody>
      </p:sp>
      <p:pic>
        <p:nvPicPr>
          <p:cNvPr id="7" name="图片 6"/>
          <p:cNvPicPr/>
          <p:nvPr/>
        </p:nvPicPr>
        <p:blipFill>
          <a:blip r:embed="rId1"/>
          <a:stretch>
            <a:fillRect/>
          </a:stretch>
        </p:blipFill>
        <p:spPr>
          <a:xfrm>
            <a:off x="7049366" y="1268538"/>
            <a:ext cx="5014763" cy="4120454"/>
          </a:xfrm>
          <a:prstGeom prst="rect">
            <a:avLst/>
          </a:prstGeom>
        </p:spPr>
      </p:pic>
      <p:sp>
        <p:nvSpPr>
          <p:cNvPr id="8" name="文本框 7"/>
          <p:cNvSpPr txBox="1"/>
          <p:nvPr/>
        </p:nvSpPr>
        <p:spPr>
          <a:xfrm>
            <a:off x="716746" y="5520088"/>
            <a:ext cx="11069052" cy="1032510"/>
          </a:xfrm>
          <a:prstGeom prst="rect">
            <a:avLst/>
          </a:prstGeom>
          <a:noFill/>
        </p:spPr>
        <p:txBody>
          <a:bodyPr wrap="square" rtlCol="0">
            <a:spAutoFit/>
          </a:bodyPr>
          <a:lstStyle/>
          <a:p>
            <a:pPr marL="228600" indent="-228600">
              <a:lnSpc>
                <a:spcPct val="120000"/>
              </a:lnSpc>
              <a:spcBef>
                <a:spcPts val="1000"/>
              </a:spcBef>
              <a:buFont typeface="Arial" panose="020B0604020202020204" pitchFamily="34" charset="0"/>
              <a:buChar char="•"/>
            </a:pPr>
            <a:r>
              <a:rPr lang="zh-CN" altLang="zh-CN" dirty="0">
                <a:latin typeface="微软雅黑" panose="020B0503020204020204" charset="-122"/>
                <a:ea typeface="微软雅黑" panose="020B0503020204020204" charset="-122"/>
                <a:cs typeface="微软雅黑" panose="020B0503020204020204" charset="-122"/>
              </a:rPr>
              <a:t>在决策树中，</a:t>
            </a:r>
            <a:r>
              <a:rPr lang="zh-CN" altLang="zh-CN" b="1" dirty="0">
                <a:latin typeface="微软雅黑" panose="020B0503020204020204" charset="-122"/>
                <a:ea typeface="微软雅黑" panose="020B0503020204020204" charset="-122"/>
                <a:cs typeface="微软雅黑" panose="020B0503020204020204" charset="-122"/>
              </a:rPr>
              <a:t>熵</a:t>
            </a:r>
            <a:r>
              <a:rPr lang="zh-CN" altLang="zh-CN" dirty="0">
                <a:latin typeface="微软雅黑" panose="020B0503020204020204" charset="-122"/>
                <a:ea typeface="微软雅黑" panose="020B0503020204020204" charset="-122"/>
                <a:cs typeface="微软雅黑" panose="020B0503020204020204" charset="-122"/>
              </a:rPr>
              <a:t>代表分支下样本种类的丰富性。样本种类越多，熵越大。我们希望，随着树的深入——也就是层数的增加，熵能快速降低。熵降低的速度越快，决策树的效率越高。</a:t>
            </a:r>
            <a:endParaRPr lang="zh-CN" altLang="zh-CN" dirty="0">
              <a:latin typeface="微软雅黑" panose="020B0503020204020204" charset="-122"/>
              <a:ea typeface="微软雅黑" panose="020B0503020204020204" charset="-122"/>
              <a:cs typeface="微软雅黑" panose="020B0503020204020204" charset="-122"/>
            </a:endParaRPr>
          </a:p>
          <a:p>
            <a:endParaRPr lang="zh-CN" altLang="en-US" dirty="0">
              <a:latin typeface="微软雅黑" panose="020B0503020204020204" charset="-122"/>
              <a:ea typeface="微软雅黑" panose="020B0503020204020204" charset="-122"/>
              <a:cs typeface="微软雅黑" panose="020B0503020204020204" charset="-122"/>
            </a:endParaRPr>
          </a:p>
        </p:txBody>
      </p:sp>
      <p:sp>
        <p:nvSpPr>
          <p:cNvPr id="4" name="椭圆 5"/>
          <p:cNvSpPr/>
          <p:nvPr/>
        </p:nvSpPr>
        <p:spPr>
          <a:xfrm>
            <a:off x="492208" y="426058"/>
            <a:ext cx="324679" cy="324679"/>
          </a:xfrm>
          <a:prstGeom prst="ellipse">
            <a:avLst/>
          </a:prstGeom>
          <a:gradFill flip="none" rotWithShape="1">
            <a:gsLst>
              <a:gs pos="0">
                <a:schemeClr val="accent1"/>
              </a:gs>
              <a:gs pos="100000">
                <a:schemeClr val="accent2"/>
              </a:gs>
            </a:gsLst>
            <a:lin ang="10800000" scaled="1"/>
            <a:tileRect/>
          </a:gradFill>
          <a:ln>
            <a:noFill/>
          </a:ln>
          <a:effectLst>
            <a:outerShdw blurRad="762000" dist="254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360000" bIns="45720" numCol="1" spcCol="0" rtlCol="0" fromWordArt="0" anchor="ctr" anchorCtr="0" forceAA="0" compatLnSpc="1">
            <a:noAutofit/>
          </a:bodyPr>
          <a:p>
            <a:pPr algn="r" defTabSz="914400"/>
            <a:endParaRPr lang="zh-CN" altLang="en-US" sz="1400" b="1">
              <a:latin typeface="微软雅黑" panose="020B0503020204020204" charset="-122"/>
              <a:ea typeface="微软雅黑" panose="020B0503020204020204" charset="-122"/>
              <a:cs typeface="Open Sans" panose="020B0606030504020204" pitchFamily="34" charset="0"/>
              <a:sym typeface="微软雅黑" panose="020B0503020204020204" charset="-122"/>
            </a:endParaRPr>
          </a:p>
        </p:txBody>
      </p:sp>
      <p:sp>
        <p:nvSpPr>
          <p:cNvPr id="6" name="文本框 17"/>
          <p:cNvSpPr txBox="1"/>
          <p:nvPr/>
        </p:nvSpPr>
        <p:spPr>
          <a:xfrm>
            <a:off x="920115" y="381635"/>
            <a:ext cx="5474335" cy="460375"/>
          </a:xfrm>
          <a:prstGeom prst="rect">
            <a:avLst/>
          </a:prstGeom>
          <a:noFill/>
        </p:spPr>
        <p:txBody>
          <a:bodyPr wrap="square" rtlCol="0">
            <a:spAutoFit/>
          </a:bodyPr>
          <a:p>
            <a:pPr algn="just" fontAlgn="auto"/>
            <a:r>
              <a:rPr lang="en-US" sz="2400" spc="600" dirty="0">
                <a:solidFill>
                  <a:schemeClr val="tx1">
                    <a:lumMod val="75000"/>
                    <a:lumOff val="25000"/>
                  </a:schemeClr>
                </a:solidFill>
                <a:latin typeface="微软雅黑" panose="020B0503020204020204" charset="-122"/>
                <a:ea typeface="微软雅黑" panose="020B0503020204020204" charset="-122"/>
                <a:sym typeface="微软雅黑" panose="020B0503020204020204" charset="-122"/>
              </a:rPr>
              <a:t>2.2</a:t>
            </a:r>
            <a:r>
              <a:rPr lang="zh-CN" altLang="en-US" sz="2400" spc="600" dirty="0">
                <a:solidFill>
                  <a:schemeClr val="tx1">
                    <a:lumMod val="75000"/>
                    <a:lumOff val="25000"/>
                  </a:schemeClr>
                </a:solidFill>
                <a:latin typeface="微软雅黑" panose="020B0503020204020204" charset="-122"/>
                <a:ea typeface="微软雅黑" panose="020B0503020204020204" charset="-122"/>
                <a:sym typeface="微软雅黑" panose="020B0503020204020204" charset="-122"/>
              </a:rPr>
              <a:t>类别分析</a:t>
            </a:r>
            <a:endParaRPr lang="zh-CN" altLang="en-US" sz="2400" spc="600" dirty="0">
              <a:solidFill>
                <a:schemeClr val="tx1">
                  <a:lumMod val="75000"/>
                  <a:lumOff val="25000"/>
                </a:schemeClr>
              </a:solidFill>
              <a:latin typeface="微软雅黑" panose="020B0503020204020204" charset="-122"/>
              <a:ea typeface="微软雅黑" panose="020B0503020204020204" charset="-122"/>
              <a:sym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slow" p14:dur="1000" advTm="15000">
        <p:cover dir="d"/>
      </p:transition>
    </mc:Choice>
    <mc:Fallback>
      <p:transition spd="slow" advTm="15000">
        <p:cover dir="d"/>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idx="1"/>
          </p:nvPr>
        </p:nvSpPr>
        <p:spPr>
          <a:xfrm>
            <a:off x="816293" y="841860"/>
            <a:ext cx="5157787" cy="823912"/>
          </a:xfrm>
        </p:spPr>
        <p:txBody>
          <a:bodyPr>
            <a:normAutofit/>
          </a:bodyPr>
          <a:lstStyle/>
          <a:p>
            <a:r>
              <a:rPr lang="zh-CN" altLang="zh-CN" b="0" dirty="0">
                <a:latin typeface="微软雅黑" panose="020B0503020204020204" charset="-122"/>
                <a:ea typeface="微软雅黑" panose="020B0503020204020204" charset="-122"/>
              </a:rPr>
              <a:t>决策树的优点：可解释性</a:t>
            </a:r>
            <a:endParaRPr lang="zh-CN" altLang="zh-CN" b="0" dirty="0">
              <a:latin typeface="微软雅黑" panose="020B0503020204020204" charset="-122"/>
              <a:ea typeface="微软雅黑" panose="020B0503020204020204" charset="-122"/>
            </a:endParaRPr>
          </a:p>
        </p:txBody>
      </p:sp>
      <p:sp>
        <p:nvSpPr>
          <p:cNvPr id="6" name="内容占位符 5"/>
          <p:cNvSpPr>
            <a:spLocks noGrp="1"/>
          </p:cNvSpPr>
          <p:nvPr>
            <p:ph sz="half" idx="2"/>
          </p:nvPr>
        </p:nvSpPr>
        <p:spPr>
          <a:xfrm>
            <a:off x="763588" y="1608460"/>
            <a:ext cx="5157787" cy="3684588"/>
          </a:xfrm>
        </p:spPr>
        <p:txBody>
          <a:bodyPr>
            <a:normAutofit/>
          </a:bodyPr>
          <a:lstStyle/>
          <a:p>
            <a:pPr>
              <a:lnSpc>
                <a:spcPct val="120000"/>
              </a:lnSpc>
            </a:pPr>
            <a:r>
              <a:rPr lang="zh-CN" altLang="zh-CN" sz="1800" dirty="0">
                <a:latin typeface="微软雅黑" panose="020B0503020204020204" charset="-122"/>
                <a:ea typeface="微软雅黑" panose="020B0503020204020204" charset="-122"/>
                <a:cs typeface="微软雅黑" panose="020B0503020204020204" charset="-122"/>
              </a:rPr>
              <a:t>线性回归中，我们往往通过</a:t>
            </a:r>
            <a:r>
              <a:rPr lang="en-US" altLang="zh-CN" sz="1800" b="1" dirty="0">
                <a:latin typeface="微软雅黑" panose="020B0503020204020204" charset="-122"/>
                <a:ea typeface="微软雅黑" panose="020B0503020204020204" charset="-122"/>
                <a:cs typeface="微软雅黑" panose="020B0503020204020204" charset="-122"/>
              </a:rPr>
              <a:t>p</a:t>
            </a:r>
            <a:r>
              <a:rPr lang="zh-CN" altLang="zh-CN" sz="1800" b="1" dirty="0">
                <a:latin typeface="微软雅黑" panose="020B0503020204020204" charset="-122"/>
                <a:ea typeface="微软雅黑" panose="020B0503020204020204" charset="-122"/>
                <a:cs typeface="微软雅黑" panose="020B0503020204020204" charset="-122"/>
              </a:rPr>
              <a:t>值</a:t>
            </a:r>
            <a:r>
              <a:rPr lang="zh-CN" altLang="zh-CN" sz="1800" dirty="0">
                <a:latin typeface="微软雅黑" panose="020B0503020204020204" charset="-122"/>
                <a:ea typeface="微软雅黑" panose="020B0503020204020204" charset="-122"/>
                <a:cs typeface="微软雅黑" panose="020B0503020204020204" charset="-122"/>
              </a:rPr>
              <a:t>来判断自变量对因变量的解释程度，但是在决策树中，我们可以在树的分裂的过程中，比较明显地知道</a:t>
            </a:r>
            <a:r>
              <a:rPr lang="zh-CN" altLang="zh-CN" sz="1800" b="1" dirty="0">
                <a:latin typeface="微软雅黑" panose="020B0503020204020204" charset="-122"/>
                <a:ea typeface="微软雅黑" panose="020B0503020204020204" charset="-122"/>
                <a:cs typeface="微软雅黑" panose="020B0503020204020204" charset="-122"/>
              </a:rPr>
              <a:t>每个变量的加入对降低“熵”的贡献</a:t>
            </a:r>
            <a:r>
              <a:rPr lang="zh-CN" altLang="zh-CN" sz="1800" dirty="0">
                <a:latin typeface="微软雅黑" panose="020B0503020204020204" charset="-122"/>
                <a:ea typeface="微软雅黑" panose="020B0503020204020204" charset="-122"/>
                <a:cs typeface="微软雅黑" panose="020B0503020204020204" charset="-122"/>
              </a:rPr>
              <a:t>。累计计算每个变量所降低的熵就可以得到特征重要性图。下图是用来解释影响波士顿房价的变量的</a:t>
            </a:r>
            <a:r>
              <a:rPr lang="zh-CN" altLang="zh-CN" sz="1800" b="1" dirty="0">
                <a:latin typeface="微软雅黑" panose="020B0503020204020204" charset="-122"/>
                <a:ea typeface="微软雅黑" panose="020B0503020204020204" charset="-122"/>
                <a:cs typeface="微软雅黑" panose="020B0503020204020204" charset="-122"/>
              </a:rPr>
              <a:t>特征重要性图</a:t>
            </a:r>
            <a:r>
              <a:rPr lang="zh-CN" altLang="zh-CN" sz="1800" dirty="0">
                <a:latin typeface="微软雅黑" panose="020B0503020204020204" charset="-122"/>
                <a:ea typeface="微软雅黑" panose="020B0503020204020204" charset="-122"/>
                <a:cs typeface="微软雅黑" panose="020B0503020204020204" charset="-122"/>
              </a:rPr>
              <a:t>（</a:t>
            </a:r>
            <a:r>
              <a:rPr lang="en-US" altLang="zh-CN" sz="1800" dirty="0">
                <a:latin typeface="微软雅黑" panose="020B0503020204020204" charset="-122"/>
                <a:ea typeface="微软雅黑" panose="020B0503020204020204" charset="-122"/>
                <a:cs typeface="微软雅黑" panose="020B0503020204020204" charset="-122"/>
              </a:rPr>
              <a:t>Feature Importance Plot</a:t>
            </a:r>
            <a:r>
              <a:rPr lang="zh-CN" altLang="zh-CN" sz="1800" dirty="0">
                <a:latin typeface="微软雅黑" panose="020B0503020204020204" charset="-122"/>
                <a:ea typeface="微软雅黑" panose="020B0503020204020204" charset="-122"/>
                <a:cs typeface="微软雅黑" panose="020B0503020204020204" charset="-122"/>
              </a:rPr>
              <a:t>）</a:t>
            </a:r>
            <a:endParaRPr lang="zh-CN" altLang="zh-CN" sz="1800" dirty="0">
              <a:latin typeface="微软雅黑" panose="020B0503020204020204" charset="-122"/>
              <a:ea typeface="微软雅黑" panose="020B0503020204020204" charset="-122"/>
              <a:cs typeface="微软雅黑" panose="020B0503020204020204" charset="-122"/>
            </a:endParaRPr>
          </a:p>
          <a:p>
            <a:pPr>
              <a:lnSpc>
                <a:spcPct val="120000"/>
              </a:lnSpc>
            </a:pPr>
            <a:endParaRPr lang="zh-CN" altLang="en-US" sz="1800" dirty="0">
              <a:latin typeface="微软雅黑" panose="020B0503020204020204" charset="-122"/>
              <a:ea typeface="微软雅黑" panose="020B0503020204020204" charset="-122"/>
              <a:cs typeface="微软雅黑" panose="020B0503020204020204" charset="-122"/>
            </a:endParaRPr>
          </a:p>
        </p:txBody>
      </p:sp>
      <p:sp>
        <p:nvSpPr>
          <p:cNvPr id="7" name="文本占位符 6"/>
          <p:cNvSpPr>
            <a:spLocks noGrp="1"/>
          </p:cNvSpPr>
          <p:nvPr>
            <p:ph type="body" sz="quarter" idx="3"/>
          </p:nvPr>
        </p:nvSpPr>
        <p:spPr>
          <a:xfrm>
            <a:off x="6409057" y="842211"/>
            <a:ext cx="5183188" cy="823912"/>
          </a:xfrm>
        </p:spPr>
        <p:txBody>
          <a:bodyPr>
            <a:normAutofit/>
          </a:bodyPr>
          <a:lstStyle/>
          <a:p>
            <a:r>
              <a:rPr lang="zh-CN" altLang="zh-CN" b="0" dirty="0">
                <a:latin typeface="微软雅黑" panose="020B0503020204020204" charset="-122"/>
                <a:ea typeface="微软雅黑" panose="020B0503020204020204" charset="-122"/>
              </a:rPr>
              <a:t>缺点：</a:t>
            </a:r>
            <a:endParaRPr lang="zh-CN" altLang="zh-CN" b="0" dirty="0">
              <a:latin typeface="微软雅黑" panose="020B0503020204020204" charset="-122"/>
              <a:ea typeface="微软雅黑" panose="020B0503020204020204" charset="-122"/>
            </a:endParaRPr>
          </a:p>
        </p:txBody>
      </p:sp>
      <p:sp>
        <p:nvSpPr>
          <p:cNvPr id="8" name="内容占位符 7"/>
          <p:cNvSpPr>
            <a:spLocks noGrp="1"/>
          </p:cNvSpPr>
          <p:nvPr>
            <p:ph sz="quarter" idx="4"/>
          </p:nvPr>
        </p:nvSpPr>
        <p:spPr>
          <a:xfrm>
            <a:off x="6270627" y="1586706"/>
            <a:ext cx="5183188" cy="3684588"/>
          </a:xfrm>
        </p:spPr>
        <p:txBody>
          <a:bodyPr>
            <a:noAutofit/>
          </a:bodyPr>
          <a:lstStyle/>
          <a:p>
            <a:pPr>
              <a:lnSpc>
                <a:spcPct val="120000"/>
              </a:lnSpc>
            </a:pPr>
            <a:r>
              <a:rPr lang="zh-CN" altLang="zh-CN" sz="1800" dirty="0">
                <a:latin typeface="微软雅黑" panose="020B0503020204020204" charset="-122"/>
                <a:ea typeface="微软雅黑" panose="020B0503020204020204" charset="-122"/>
                <a:cs typeface="微软雅黑" panose="020B0503020204020204" charset="-122"/>
              </a:rPr>
              <a:t>（</a:t>
            </a:r>
            <a:r>
              <a:rPr lang="en-US" altLang="zh-CN" sz="1800" dirty="0">
                <a:latin typeface="微软雅黑" panose="020B0503020204020204" charset="-122"/>
                <a:ea typeface="微软雅黑" panose="020B0503020204020204" charset="-122"/>
                <a:cs typeface="微软雅黑" panose="020B0503020204020204" charset="-122"/>
              </a:rPr>
              <a:t>1</a:t>
            </a:r>
            <a:r>
              <a:rPr lang="zh-CN" altLang="zh-CN" sz="1800" dirty="0">
                <a:latin typeface="微软雅黑" panose="020B0503020204020204" charset="-122"/>
                <a:ea typeface="微软雅黑" panose="020B0503020204020204" charset="-122"/>
                <a:cs typeface="微软雅黑" panose="020B0503020204020204" charset="-122"/>
              </a:rPr>
              <a:t>）如果一棵树能够将样本完美训练，那么往往是</a:t>
            </a:r>
            <a:r>
              <a:rPr lang="zh-CN" altLang="zh-CN" sz="1800" b="1" dirty="0">
                <a:latin typeface="微软雅黑" panose="020B0503020204020204" charset="-122"/>
                <a:ea typeface="微软雅黑" panose="020B0503020204020204" charset="-122"/>
                <a:cs typeface="微软雅黑" panose="020B0503020204020204" charset="-122"/>
              </a:rPr>
              <a:t>过拟合</a:t>
            </a:r>
            <a:r>
              <a:rPr lang="zh-CN" altLang="zh-CN" sz="1800" dirty="0">
                <a:latin typeface="微软雅黑" panose="020B0503020204020204" charset="-122"/>
                <a:ea typeface="微软雅黑" panose="020B0503020204020204" charset="-122"/>
                <a:cs typeface="微软雅黑" panose="020B0503020204020204" charset="-122"/>
              </a:rPr>
              <a:t>的。针对这一问题，我们需要剪枝。剪枝有两种方式，一是在训练开始前规定停止训练的条件（比如规定树的深度应小于等于</a:t>
            </a:r>
            <a:r>
              <a:rPr lang="en-US" altLang="zh-CN" sz="1800" dirty="0">
                <a:latin typeface="微软雅黑" panose="020B0503020204020204" charset="-122"/>
                <a:ea typeface="微软雅黑" panose="020B0503020204020204" charset="-122"/>
                <a:cs typeface="微软雅黑" panose="020B0503020204020204" charset="-122"/>
              </a:rPr>
              <a:t>10</a:t>
            </a:r>
            <a:r>
              <a:rPr lang="zh-CN" altLang="zh-CN" sz="1800" dirty="0">
                <a:latin typeface="微软雅黑" panose="020B0503020204020204" charset="-122"/>
                <a:ea typeface="微软雅黑" panose="020B0503020204020204" charset="-122"/>
                <a:cs typeface="微软雅黑" panose="020B0503020204020204" charset="-122"/>
              </a:rPr>
              <a:t>），二是先让树充分生长，在结束后根据研究目标，设定修枝的条件（比如限定节点的数量）。</a:t>
            </a:r>
            <a:endParaRPr lang="zh-CN" altLang="zh-CN" sz="1800" dirty="0">
              <a:latin typeface="微软雅黑" panose="020B0503020204020204" charset="-122"/>
              <a:ea typeface="微软雅黑" panose="020B0503020204020204" charset="-122"/>
              <a:cs typeface="微软雅黑" panose="020B0503020204020204" charset="-122"/>
            </a:endParaRPr>
          </a:p>
          <a:p>
            <a:pPr>
              <a:lnSpc>
                <a:spcPct val="120000"/>
              </a:lnSpc>
            </a:pPr>
            <a:r>
              <a:rPr lang="zh-CN" altLang="zh-CN" sz="1800" dirty="0">
                <a:latin typeface="微软雅黑" panose="020B0503020204020204" charset="-122"/>
                <a:ea typeface="微软雅黑" panose="020B0503020204020204" charset="-122"/>
                <a:cs typeface="微软雅黑" panose="020B0503020204020204" charset="-122"/>
              </a:rPr>
              <a:t>（</a:t>
            </a:r>
            <a:r>
              <a:rPr lang="en-US" altLang="zh-CN" sz="1800" dirty="0">
                <a:latin typeface="微软雅黑" panose="020B0503020204020204" charset="-122"/>
                <a:ea typeface="微软雅黑" panose="020B0503020204020204" charset="-122"/>
                <a:cs typeface="微软雅黑" panose="020B0503020204020204" charset="-122"/>
              </a:rPr>
              <a:t>2</a:t>
            </a:r>
            <a:r>
              <a:rPr lang="zh-CN" altLang="zh-CN" sz="1800" dirty="0">
                <a:latin typeface="微软雅黑" panose="020B0503020204020204" charset="-122"/>
                <a:ea typeface="微软雅黑" panose="020B0503020204020204" charset="-122"/>
                <a:cs typeface="微软雅黑" panose="020B0503020204020204" charset="-122"/>
              </a:rPr>
              <a:t>）决策树的决策边界是规则的，但是真实的决策边界很可能是不规则的。针对这一问题，我们可以采用基于决策树的集成学习（比如装袋法、随机森林），得到光滑的决策边界，提高预测准确率。</a:t>
            </a:r>
            <a:endParaRPr lang="zh-CN" altLang="zh-CN" sz="1800" dirty="0">
              <a:latin typeface="微软雅黑" panose="020B0503020204020204" charset="-122"/>
              <a:ea typeface="微软雅黑" panose="020B0503020204020204" charset="-122"/>
              <a:cs typeface="微软雅黑" panose="020B0503020204020204" charset="-122"/>
            </a:endParaRPr>
          </a:p>
        </p:txBody>
      </p:sp>
      <p:pic>
        <p:nvPicPr>
          <p:cNvPr id="9" name="图片 8" descr="计算机生成了可选文字:&#10;特征重要性图&#10;（FeatureImportancePlot)"/>
          <p:cNvPicPr/>
          <p:nvPr/>
        </p:nvPicPr>
        <p:blipFill rotWithShape="1">
          <a:blip r:embed="rId1">
            <a:extLst>
              <a:ext uri="{28A0092B-C50C-407E-A947-70E740481C1C}">
                <a14:useLocalDpi xmlns:a14="http://schemas.microsoft.com/office/drawing/2010/main" val="0"/>
              </a:ext>
            </a:extLst>
          </a:blip>
          <a:srcRect t="29233"/>
          <a:stretch>
            <a:fillRect/>
          </a:stretch>
        </p:blipFill>
        <p:spPr bwMode="auto">
          <a:xfrm>
            <a:off x="1144270" y="4038600"/>
            <a:ext cx="4251325" cy="2791460"/>
          </a:xfrm>
          <a:prstGeom prst="rect">
            <a:avLst/>
          </a:prstGeom>
          <a:noFill/>
          <a:ln>
            <a:noFill/>
          </a:ln>
        </p:spPr>
      </p:pic>
      <p:sp>
        <p:nvSpPr>
          <p:cNvPr id="10" name="文本框 9"/>
          <p:cNvSpPr txBox="1"/>
          <p:nvPr/>
        </p:nvSpPr>
        <p:spPr>
          <a:xfrm>
            <a:off x="6519511" y="6521698"/>
            <a:ext cx="5300312" cy="307777"/>
          </a:xfrm>
          <a:prstGeom prst="rect">
            <a:avLst/>
          </a:prstGeom>
          <a:noFill/>
        </p:spPr>
        <p:txBody>
          <a:bodyPr wrap="square" rtlCol="0">
            <a:spAutoFit/>
          </a:bodyPr>
          <a:lstStyle/>
          <a:p>
            <a:r>
              <a:rPr lang="zh-CN" altLang="en-US" sz="1400" dirty="0">
                <a:latin typeface="楷体" panose="02010609060101010101" pitchFamily="49" charset="-122"/>
                <a:ea typeface="楷体" panose="02010609060101010101" pitchFamily="49" charset="-122"/>
              </a:rPr>
              <a:t>图文参考：</a:t>
            </a:r>
            <a:r>
              <a:rPr lang="en-US" altLang="zh-CN" sz="1400" dirty="0">
                <a:latin typeface="楷体" panose="02010609060101010101" pitchFamily="49" charset="-122"/>
                <a:ea typeface="楷体" panose="02010609060101010101" pitchFamily="49" charset="-122"/>
              </a:rPr>
              <a:t>https://www.bilibili.com/video/BV1Qa4y1W72z</a:t>
            </a:r>
            <a:endParaRPr lang="zh-CN" altLang="en-US" sz="1400" dirty="0">
              <a:latin typeface="楷体" panose="02010609060101010101" pitchFamily="49" charset="-122"/>
              <a:ea typeface="楷体" panose="02010609060101010101" pitchFamily="49" charset="-122"/>
            </a:endParaRPr>
          </a:p>
        </p:txBody>
      </p:sp>
      <p:sp>
        <p:nvSpPr>
          <p:cNvPr id="3" name="椭圆 5"/>
          <p:cNvSpPr/>
          <p:nvPr/>
        </p:nvSpPr>
        <p:spPr>
          <a:xfrm>
            <a:off x="492208" y="426058"/>
            <a:ext cx="324679" cy="324679"/>
          </a:xfrm>
          <a:prstGeom prst="ellipse">
            <a:avLst/>
          </a:prstGeom>
          <a:gradFill flip="none" rotWithShape="1">
            <a:gsLst>
              <a:gs pos="0">
                <a:schemeClr val="accent1"/>
              </a:gs>
              <a:gs pos="100000">
                <a:schemeClr val="accent2"/>
              </a:gs>
            </a:gsLst>
            <a:lin ang="10800000" scaled="1"/>
            <a:tileRect/>
          </a:gradFill>
          <a:ln>
            <a:noFill/>
          </a:ln>
          <a:effectLst>
            <a:outerShdw blurRad="762000" dist="254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360000" bIns="45720" numCol="1" spcCol="0" rtlCol="0" fromWordArt="0" anchor="ctr" anchorCtr="0" forceAA="0" compatLnSpc="1">
            <a:noAutofit/>
          </a:bodyPr>
          <a:p>
            <a:pPr algn="r" defTabSz="914400"/>
            <a:endParaRPr lang="zh-CN" altLang="en-US" sz="1400" b="1">
              <a:latin typeface="微软雅黑" panose="020B0503020204020204" charset="-122"/>
              <a:ea typeface="微软雅黑" panose="020B0503020204020204" charset="-122"/>
              <a:cs typeface="Open Sans" panose="020B0606030504020204" pitchFamily="34" charset="0"/>
              <a:sym typeface="微软雅黑" panose="020B0503020204020204" charset="-122"/>
            </a:endParaRPr>
          </a:p>
        </p:txBody>
      </p:sp>
      <p:sp>
        <p:nvSpPr>
          <p:cNvPr id="4" name="文本框 17"/>
          <p:cNvSpPr txBox="1"/>
          <p:nvPr/>
        </p:nvSpPr>
        <p:spPr>
          <a:xfrm>
            <a:off x="934720" y="381635"/>
            <a:ext cx="5474335" cy="460375"/>
          </a:xfrm>
          <a:prstGeom prst="rect">
            <a:avLst/>
          </a:prstGeom>
          <a:noFill/>
        </p:spPr>
        <p:txBody>
          <a:bodyPr wrap="square" rtlCol="0">
            <a:spAutoFit/>
          </a:bodyPr>
          <a:p>
            <a:pPr algn="just" fontAlgn="auto"/>
            <a:r>
              <a:rPr lang="en-US" sz="2400" spc="600" dirty="0">
                <a:solidFill>
                  <a:schemeClr val="tx1">
                    <a:lumMod val="75000"/>
                    <a:lumOff val="25000"/>
                  </a:schemeClr>
                </a:solidFill>
                <a:latin typeface="微软雅黑" panose="020B0503020204020204" charset="-122"/>
                <a:ea typeface="微软雅黑" panose="020B0503020204020204" charset="-122"/>
                <a:sym typeface="微软雅黑" panose="020B0503020204020204" charset="-122"/>
              </a:rPr>
              <a:t>2.2</a:t>
            </a:r>
            <a:r>
              <a:rPr lang="zh-CN" altLang="en-US" sz="2400" spc="600" dirty="0">
                <a:solidFill>
                  <a:schemeClr val="tx1">
                    <a:lumMod val="75000"/>
                    <a:lumOff val="25000"/>
                  </a:schemeClr>
                </a:solidFill>
                <a:latin typeface="微软雅黑" panose="020B0503020204020204" charset="-122"/>
                <a:ea typeface="微软雅黑" panose="020B0503020204020204" charset="-122"/>
                <a:sym typeface="微软雅黑" panose="020B0503020204020204" charset="-122"/>
              </a:rPr>
              <a:t>类别分析</a:t>
            </a:r>
            <a:endParaRPr lang="zh-CN" altLang="en-US" sz="2400" spc="600" dirty="0">
              <a:solidFill>
                <a:schemeClr val="tx1">
                  <a:lumMod val="75000"/>
                  <a:lumOff val="25000"/>
                </a:schemeClr>
              </a:solidFill>
              <a:latin typeface="微软雅黑" panose="020B0503020204020204" charset="-122"/>
              <a:ea typeface="微软雅黑" panose="020B0503020204020204" charset="-122"/>
              <a:sym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slow" p14:dur="1000" advTm="15000">
        <p:cover dir="d"/>
      </p:transition>
    </mc:Choice>
    <mc:Fallback>
      <p:transition spd="slow" advTm="15000">
        <p:cover dir="d"/>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nvPr>
        </p:nvSpPr>
        <p:spPr>
          <a:xfrm>
            <a:off x="919480" y="1068705"/>
            <a:ext cx="10434320" cy="848360"/>
          </a:xfrm>
        </p:spPr>
        <p:txBody>
          <a:bodyPr>
            <a:normAutofit/>
          </a:bodyPr>
          <a:lstStyle/>
          <a:p>
            <a:r>
              <a:rPr lang="zh-CN" altLang="en-US" sz="2400" dirty="0">
                <a:latin typeface="微软雅黑" panose="020B0503020204020204" charset="-122"/>
                <a:ea typeface="微软雅黑" panose="020B0503020204020204" charset="-122"/>
                <a:cs typeface="微软雅黑" panose="020B0503020204020204" charset="-122"/>
              </a:rPr>
              <a:t>案例：金融市场挤兑</a:t>
            </a:r>
            <a:r>
              <a:rPr lang="en-US" altLang="zh-CN" sz="2400" dirty="0">
                <a:latin typeface="微软雅黑" panose="020B0503020204020204" charset="-122"/>
                <a:ea typeface="微软雅黑" panose="020B0503020204020204" charset="-122"/>
                <a:cs typeface="微软雅黑" panose="020B0503020204020204" charset="-122"/>
              </a:rPr>
              <a:t>(Kelly and </a:t>
            </a:r>
            <a:r>
              <a:rPr lang="en-US" altLang="zh-CN" sz="2400" dirty="0" err="1">
                <a:latin typeface="微软雅黑" panose="020B0503020204020204" charset="-122"/>
                <a:ea typeface="微软雅黑" panose="020B0503020204020204" charset="-122"/>
                <a:cs typeface="微软雅黑" panose="020B0503020204020204" charset="-122"/>
              </a:rPr>
              <a:t>Gráda</a:t>
            </a:r>
            <a:r>
              <a:rPr lang="en-US" altLang="zh-CN" sz="2400" dirty="0">
                <a:latin typeface="微软雅黑" panose="020B0503020204020204" charset="-122"/>
                <a:ea typeface="微软雅黑" panose="020B0503020204020204" charset="-122"/>
                <a:cs typeface="微软雅黑" panose="020B0503020204020204" charset="-122"/>
              </a:rPr>
              <a:t>, 2000)</a:t>
            </a:r>
            <a:endParaRPr lang="zh-CN" altLang="en-US" sz="2400" dirty="0">
              <a:latin typeface="微软雅黑" panose="020B0503020204020204" charset="-122"/>
              <a:ea typeface="微软雅黑" panose="020B0503020204020204" charset="-122"/>
              <a:cs typeface="微软雅黑" panose="020B0503020204020204" charset="-122"/>
            </a:endParaRPr>
          </a:p>
        </p:txBody>
      </p:sp>
      <p:sp>
        <p:nvSpPr>
          <p:cNvPr id="8" name="内容占位符 7"/>
          <p:cNvSpPr>
            <a:spLocks noGrp="1"/>
          </p:cNvSpPr>
          <p:nvPr>
            <p:ph idx="1"/>
          </p:nvPr>
        </p:nvSpPr>
        <p:spPr>
          <a:xfrm>
            <a:off x="838201" y="1918703"/>
            <a:ext cx="4600074" cy="4940935"/>
          </a:xfrm>
        </p:spPr>
        <p:txBody>
          <a:bodyPr>
            <a:normAutofit/>
          </a:bodyPr>
          <a:lstStyle/>
          <a:p>
            <a:r>
              <a:rPr lang="zh-CN" altLang="en-US" sz="1800" dirty="0">
                <a:latin typeface="微软雅黑" panose="020B0503020204020204" charset="-122"/>
                <a:ea typeface="微软雅黑" panose="020B0503020204020204" charset="-122"/>
                <a:cs typeface="微软雅黑" panose="020B0503020204020204" charset="-122"/>
              </a:rPr>
              <a:t>研究目的：研究人际网络和市场恐慌之间的关系。</a:t>
            </a:r>
            <a:endParaRPr lang="en-US" altLang="zh-CN" sz="1800" dirty="0">
              <a:latin typeface="微软雅黑" panose="020B0503020204020204" charset="-122"/>
              <a:ea typeface="微软雅黑" panose="020B0503020204020204" charset="-122"/>
              <a:cs typeface="微软雅黑" panose="020B0503020204020204" charset="-122"/>
            </a:endParaRPr>
          </a:p>
          <a:p>
            <a:r>
              <a:rPr lang="zh-CN" altLang="en-US" sz="1800" dirty="0">
                <a:latin typeface="微软雅黑" panose="020B0503020204020204" charset="-122"/>
                <a:ea typeface="微软雅黑" panose="020B0503020204020204" charset="-122"/>
                <a:cs typeface="微软雅黑" panose="020B0503020204020204" charset="-122"/>
              </a:rPr>
              <a:t>假设：恐慌会在人际网络中传播</a:t>
            </a:r>
            <a:endParaRPr lang="zh-CN" altLang="en-US" sz="1800" dirty="0">
              <a:latin typeface="微软雅黑" panose="020B0503020204020204" charset="-122"/>
              <a:ea typeface="微软雅黑" panose="020B0503020204020204" charset="-122"/>
              <a:cs typeface="微软雅黑" panose="020B0503020204020204" charset="-122"/>
            </a:endParaRPr>
          </a:p>
          <a:p>
            <a:r>
              <a:rPr lang="zh-CN" altLang="en-US" sz="1800" dirty="0">
                <a:latin typeface="微软雅黑" panose="020B0503020204020204" charset="-122"/>
                <a:ea typeface="微软雅黑" panose="020B0503020204020204" charset="-122"/>
                <a:cs typeface="微软雅黑" panose="020B0503020204020204" charset="-122"/>
              </a:rPr>
              <a:t>方法：观察在纽约银行储蓄或投资的爱尔兰移民在</a:t>
            </a:r>
            <a:r>
              <a:rPr lang="en-US" altLang="zh-CN" sz="1800" dirty="0">
                <a:latin typeface="微软雅黑" panose="020B0503020204020204" charset="-122"/>
                <a:ea typeface="微软雅黑" panose="020B0503020204020204" charset="-122"/>
                <a:cs typeface="微软雅黑" panose="020B0503020204020204" charset="-122"/>
              </a:rPr>
              <a:t>19</a:t>
            </a:r>
            <a:r>
              <a:rPr lang="zh-CN" altLang="en-US" sz="1800" dirty="0">
                <a:latin typeface="微软雅黑" panose="020B0503020204020204" charset="-122"/>
                <a:ea typeface="微软雅黑" panose="020B0503020204020204" charset="-122"/>
                <a:cs typeface="微软雅黑" panose="020B0503020204020204" charset="-122"/>
              </a:rPr>
              <a:t>世纪</a:t>
            </a:r>
            <a:r>
              <a:rPr lang="en-US" altLang="zh-CN" sz="1800" dirty="0">
                <a:latin typeface="微软雅黑" panose="020B0503020204020204" charset="-122"/>
                <a:ea typeface="微软雅黑" panose="020B0503020204020204" charset="-122"/>
                <a:cs typeface="微软雅黑" panose="020B0503020204020204" charset="-122"/>
              </a:rPr>
              <a:t>50</a:t>
            </a:r>
            <a:r>
              <a:rPr lang="zh-CN" altLang="en-US" sz="1800" dirty="0">
                <a:latin typeface="微软雅黑" panose="020B0503020204020204" charset="-122"/>
                <a:ea typeface="微软雅黑" panose="020B0503020204020204" charset="-122"/>
                <a:cs typeface="微软雅黑" panose="020B0503020204020204" charset="-122"/>
              </a:rPr>
              <a:t>年代的两次恐慌中的行为。作为刚刚到纽约的移民，他们的人际网络基本上由他们过去在爱尔兰、现在在纽约的住址所决定，这降低了操作化“人际关系”的难度。</a:t>
            </a:r>
            <a:endParaRPr lang="zh-CN" altLang="en-US" sz="1800" dirty="0">
              <a:latin typeface="微软雅黑" panose="020B0503020204020204" charset="-122"/>
              <a:ea typeface="微软雅黑" panose="020B0503020204020204" charset="-122"/>
              <a:cs typeface="微软雅黑" panose="020B0503020204020204" charset="-122"/>
            </a:endParaRPr>
          </a:p>
          <a:p>
            <a:r>
              <a:rPr lang="zh-CN" altLang="en-US" sz="1800" dirty="0">
                <a:latin typeface="微软雅黑" panose="020B0503020204020204" charset="-122"/>
                <a:ea typeface="微软雅黑" panose="020B0503020204020204" charset="-122"/>
                <a:cs typeface="微软雅黑" panose="020B0503020204020204" charset="-122"/>
              </a:rPr>
              <a:t>部分决策树：该研究建构了两颗决策树，修剪后的结构如右图所示。</a:t>
            </a:r>
            <a:endParaRPr lang="zh-CN" altLang="en-US" sz="1800" dirty="0">
              <a:latin typeface="微软雅黑" panose="020B0503020204020204" charset="-122"/>
              <a:ea typeface="微软雅黑" panose="020B0503020204020204" charset="-122"/>
              <a:cs typeface="微软雅黑" panose="020B0503020204020204" charset="-122"/>
            </a:endParaRPr>
          </a:p>
          <a:p>
            <a:endParaRPr lang="zh-CN" altLang="en-US" sz="1800" dirty="0">
              <a:latin typeface="微软雅黑" panose="020B0503020204020204" charset="-122"/>
              <a:ea typeface="微软雅黑" panose="020B0503020204020204" charset="-122"/>
              <a:cs typeface="微软雅黑" panose="020B0503020204020204" charset="-122"/>
            </a:endParaRPr>
          </a:p>
        </p:txBody>
      </p:sp>
      <p:pic>
        <p:nvPicPr>
          <p:cNvPr id="9" name="图片 8"/>
          <p:cNvPicPr/>
          <p:nvPr/>
        </p:nvPicPr>
        <p:blipFill>
          <a:blip r:embed="rId1"/>
          <a:stretch>
            <a:fillRect/>
          </a:stretch>
        </p:blipFill>
        <p:spPr>
          <a:xfrm>
            <a:off x="5967663" y="1917065"/>
            <a:ext cx="5755908" cy="4079474"/>
          </a:xfrm>
          <a:prstGeom prst="rect">
            <a:avLst/>
          </a:prstGeom>
        </p:spPr>
      </p:pic>
      <p:sp>
        <p:nvSpPr>
          <p:cNvPr id="10" name="文本框 9"/>
          <p:cNvSpPr txBox="1"/>
          <p:nvPr/>
        </p:nvSpPr>
        <p:spPr>
          <a:xfrm>
            <a:off x="962526" y="6061988"/>
            <a:ext cx="10761045" cy="861774"/>
          </a:xfrm>
          <a:prstGeom prst="rect">
            <a:avLst/>
          </a:prstGeom>
          <a:noFill/>
        </p:spPr>
        <p:txBody>
          <a:bodyPr wrap="square" rtlCol="0">
            <a:spAutoFit/>
          </a:bodyPr>
          <a:lstStyle/>
          <a:p>
            <a:r>
              <a:rPr lang="zh-CN" altLang="en-US" sz="1600" dirty="0"/>
              <a:t>参考文献：</a:t>
            </a:r>
            <a:r>
              <a:rPr lang="en-US" altLang="zh-CN" sz="1600" dirty="0"/>
              <a:t>Kelly Morgan, </a:t>
            </a:r>
            <a:r>
              <a:rPr lang="en-US" altLang="zh-CN" sz="1600" dirty="0" err="1"/>
              <a:t>Gráda</a:t>
            </a:r>
            <a:r>
              <a:rPr lang="en-US" altLang="zh-CN" sz="1600" dirty="0"/>
              <a:t> Cormac Ó. 2000. "Market Contagion: Evidence from the Panics of 1854 and 1857"[J]. </a:t>
            </a:r>
            <a:r>
              <a:rPr lang="en-US" altLang="zh-CN" sz="1600" i="1" dirty="0"/>
              <a:t>The American Economic Review</a:t>
            </a:r>
            <a:r>
              <a:rPr lang="en-US" altLang="zh-CN" sz="1600" dirty="0"/>
              <a:t>(5): 1110-1124.</a:t>
            </a:r>
            <a:endParaRPr lang="zh-CN" altLang="zh-CN" sz="1600" dirty="0"/>
          </a:p>
          <a:p>
            <a:endParaRPr lang="zh-CN" altLang="en-US" sz="1600" dirty="0"/>
          </a:p>
        </p:txBody>
      </p:sp>
      <p:sp>
        <p:nvSpPr>
          <p:cNvPr id="5" name="椭圆 5"/>
          <p:cNvSpPr/>
          <p:nvPr/>
        </p:nvSpPr>
        <p:spPr>
          <a:xfrm>
            <a:off x="492208" y="426058"/>
            <a:ext cx="324679" cy="324679"/>
          </a:xfrm>
          <a:prstGeom prst="ellipse">
            <a:avLst/>
          </a:prstGeom>
          <a:gradFill flip="none" rotWithShape="1">
            <a:gsLst>
              <a:gs pos="0">
                <a:schemeClr val="accent1"/>
              </a:gs>
              <a:gs pos="100000">
                <a:schemeClr val="accent2"/>
              </a:gs>
            </a:gsLst>
            <a:lin ang="10800000" scaled="1"/>
            <a:tileRect/>
          </a:gradFill>
          <a:ln>
            <a:noFill/>
          </a:ln>
          <a:effectLst>
            <a:outerShdw blurRad="762000" dist="254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360000" bIns="45720" numCol="1" spcCol="0" rtlCol="0" fromWordArt="0" anchor="ctr" anchorCtr="0" forceAA="0" compatLnSpc="1">
            <a:noAutofit/>
          </a:bodyPr>
          <a:p>
            <a:pPr algn="r" defTabSz="914400"/>
            <a:endParaRPr lang="zh-CN" altLang="en-US" sz="1400" b="1">
              <a:latin typeface="微软雅黑" panose="020B0503020204020204" charset="-122"/>
              <a:ea typeface="微软雅黑" panose="020B0503020204020204" charset="-122"/>
              <a:cs typeface="Open Sans" panose="020B0606030504020204" pitchFamily="34" charset="0"/>
              <a:sym typeface="微软雅黑" panose="020B0503020204020204" charset="-122"/>
            </a:endParaRPr>
          </a:p>
        </p:txBody>
      </p:sp>
      <p:sp>
        <p:nvSpPr>
          <p:cNvPr id="6" name="文本框 17"/>
          <p:cNvSpPr txBox="1"/>
          <p:nvPr/>
        </p:nvSpPr>
        <p:spPr>
          <a:xfrm>
            <a:off x="920115" y="381635"/>
            <a:ext cx="5474335" cy="460375"/>
          </a:xfrm>
          <a:prstGeom prst="rect">
            <a:avLst/>
          </a:prstGeom>
          <a:noFill/>
        </p:spPr>
        <p:txBody>
          <a:bodyPr wrap="square" rtlCol="0">
            <a:spAutoFit/>
          </a:bodyPr>
          <a:p>
            <a:pPr algn="just" fontAlgn="auto"/>
            <a:r>
              <a:rPr lang="en-US" sz="2400" spc="600" dirty="0">
                <a:solidFill>
                  <a:schemeClr val="tx1">
                    <a:lumMod val="75000"/>
                    <a:lumOff val="25000"/>
                  </a:schemeClr>
                </a:solidFill>
                <a:latin typeface="微软雅黑" panose="020B0503020204020204" charset="-122"/>
                <a:ea typeface="微软雅黑" panose="020B0503020204020204" charset="-122"/>
                <a:sym typeface="微软雅黑" panose="020B0503020204020204" charset="-122"/>
              </a:rPr>
              <a:t>2.2</a:t>
            </a:r>
            <a:r>
              <a:rPr lang="zh-CN" altLang="en-US" sz="2400" spc="600" dirty="0">
                <a:solidFill>
                  <a:schemeClr val="tx1">
                    <a:lumMod val="75000"/>
                    <a:lumOff val="25000"/>
                  </a:schemeClr>
                </a:solidFill>
                <a:latin typeface="微软雅黑" panose="020B0503020204020204" charset="-122"/>
                <a:ea typeface="微软雅黑" panose="020B0503020204020204" charset="-122"/>
                <a:sym typeface="微软雅黑" panose="020B0503020204020204" charset="-122"/>
              </a:rPr>
              <a:t>类别分析</a:t>
            </a:r>
            <a:endParaRPr lang="zh-CN" altLang="en-US" sz="2400" spc="600" dirty="0">
              <a:solidFill>
                <a:schemeClr val="tx1">
                  <a:lumMod val="75000"/>
                  <a:lumOff val="25000"/>
                </a:schemeClr>
              </a:solidFill>
              <a:latin typeface="微软雅黑" panose="020B0503020204020204" charset="-122"/>
              <a:ea typeface="微软雅黑" panose="020B0503020204020204" charset="-122"/>
              <a:sym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slow" p14:dur="1000" advTm="15000">
        <p:cover dir="d"/>
      </p:transition>
    </mc:Choice>
    <mc:Fallback>
      <p:transition spd="slow" advTm="15000">
        <p:cover dir="d"/>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p:cNvPicPr>
          <p:nvPr>
            <p:ph idx="1"/>
          </p:nvPr>
        </p:nvPicPr>
        <p:blipFill>
          <a:blip r:embed="rId1"/>
          <a:stretch>
            <a:fillRect/>
          </a:stretch>
        </p:blipFill>
        <p:spPr>
          <a:xfrm>
            <a:off x="471637" y="1299411"/>
            <a:ext cx="8422108" cy="4945744"/>
          </a:xfrm>
          <a:prstGeom prst="rect">
            <a:avLst/>
          </a:prstGeom>
        </p:spPr>
      </p:pic>
      <p:sp>
        <p:nvSpPr>
          <p:cNvPr id="5" name="文本框 4"/>
          <p:cNvSpPr txBox="1"/>
          <p:nvPr/>
        </p:nvSpPr>
        <p:spPr>
          <a:xfrm>
            <a:off x="9009248" y="1647293"/>
            <a:ext cx="2877952" cy="4661535"/>
          </a:xfrm>
          <a:prstGeom prst="rect">
            <a:avLst/>
          </a:prstGeom>
          <a:noFill/>
        </p:spPr>
        <p:txBody>
          <a:bodyPr wrap="square" rtlCol="0">
            <a:spAutoFit/>
          </a:bodyPr>
          <a:lstStyle/>
          <a:p>
            <a:pPr>
              <a:lnSpc>
                <a:spcPct val="150000"/>
              </a:lnSpc>
            </a:pPr>
            <a:r>
              <a:rPr lang="zh-CN" altLang="zh-CN" dirty="0">
                <a:latin typeface="微软雅黑" panose="020B0503020204020204" charset="-122"/>
                <a:ea typeface="微软雅黑" panose="020B0503020204020204" charset="-122"/>
                <a:cs typeface="微软雅黑" panose="020B0503020204020204" charset="-122"/>
              </a:rPr>
              <a:t>图片中显示了该决策树的</a:t>
            </a:r>
            <a:r>
              <a:rPr lang="en-US" altLang="zh-CN" dirty="0">
                <a:latin typeface="微软雅黑" panose="020B0503020204020204" charset="-122"/>
                <a:ea typeface="微软雅黑" panose="020B0503020204020204" charset="-122"/>
                <a:cs typeface="微软雅黑" panose="020B0503020204020204" charset="-122"/>
              </a:rPr>
              <a:t>4</a:t>
            </a:r>
            <a:r>
              <a:rPr lang="zh-CN" altLang="zh-CN" dirty="0">
                <a:latin typeface="微软雅黑" panose="020B0503020204020204" charset="-122"/>
                <a:ea typeface="微软雅黑" panose="020B0503020204020204" charset="-122"/>
                <a:cs typeface="微软雅黑" panose="020B0503020204020204" charset="-122"/>
              </a:rPr>
              <a:t>个分支依据：来自爱尔兰的哪个县、在银行开户的时间、在美国的时间、在美国住在哪个街区。其中，如果移民到美国的时间比较长，则受同乡的消息的影响会比较小；而在某银行开户时间的长短也会影响用户对银行的信任程度。</a:t>
            </a:r>
            <a:endParaRPr lang="zh-CN" altLang="zh-CN" dirty="0">
              <a:latin typeface="宋体" panose="02010600030101010101" pitchFamily="2" charset="-122"/>
              <a:ea typeface="宋体" panose="02010600030101010101" pitchFamily="2" charset="-122"/>
            </a:endParaRPr>
          </a:p>
          <a:p>
            <a:pPr>
              <a:lnSpc>
                <a:spcPct val="150000"/>
              </a:lnSpc>
            </a:pPr>
            <a:endParaRPr lang="zh-CN" altLang="en-US" dirty="0">
              <a:latin typeface="宋体" panose="02010600030101010101" pitchFamily="2" charset="-122"/>
              <a:ea typeface="宋体" panose="02010600030101010101" pitchFamily="2" charset="-122"/>
            </a:endParaRPr>
          </a:p>
        </p:txBody>
      </p:sp>
      <p:sp>
        <p:nvSpPr>
          <p:cNvPr id="6" name="文本框 5"/>
          <p:cNvSpPr txBox="1"/>
          <p:nvPr/>
        </p:nvSpPr>
        <p:spPr>
          <a:xfrm>
            <a:off x="654685" y="899160"/>
            <a:ext cx="8707120" cy="460375"/>
          </a:xfrm>
          <a:prstGeom prst="rect">
            <a:avLst/>
          </a:prstGeom>
          <a:noFill/>
        </p:spPr>
        <p:txBody>
          <a:bodyPr wrap="square" rtlCol="0">
            <a:spAutoFit/>
          </a:bodyPr>
          <a:lstStyle/>
          <a:p>
            <a:r>
              <a:rPr lang="zh-CN" altLang="zh-CN" sz="2400" dirty="0">
                <a:latin typeface="微软雅黑" panose="020B0503020204020204" charset="-122"/>
                <a:ea typeface="微软雅黑" panose="020B0503020204020204" charset="-122"/>
                <a:cs typeface="微软雅黑" panose="020B0503020204020204" charset="-122"/>
              </a:rPr>
              <a:t>其中，根据</a:t>
            </a:r>
            <a:r>
              <a:rPr lang="en-US" altLang="zh-CN" sz="2400" dirty="0">
                <a:latin typeface="微软雅黑" panose="020B0503020204020204" charset="-122"/>
                <a:ea typeface="微软雅黑" panose="020B0503020204020204" charset="-122"/>
                <a:cs typeface="微软雅黑" panose="020B0503020204020204" charset="-122"/>
              </a:rPr>
              <a:t>1854</a:t>
            </a:r>
            <a:r>
              <a:rPr lang="zh-CN" altLang="zh-CN" sz="2400" dirty="0">
                <a:latin typeface="微软雅黑" panose="020B0503020204020204" charset="-122"/>
                <a:ea typeface="微软雅黑" panose="020B0503020204020204" charset="-122"/>
                <a:cs typeface="微软雅黑" panose="020B0503020204020204" charset="-122"/>
              </a:rPr>
              <a:t>年的数据建构的决策树的部分如下所示：</a:t>
            </a:r>
            <a:endParaRPr lang="zh-CN" altLang="zh-CN" sz="2400" dirty="0">
              <a:latin typeface="微软雅黑" panose="020B0503020204020204" charset="-122"/>
              <a:ea typeface="微软雅黑" panose="020B0503020204020204" charset="-122"/>
              <a:cs typeface="微软雅黑" panose="020B0503020204020204" charset="-122"/>
            </a:endParaRPr>
          </a:p>
        </p:txBody>
      </p:sp>
      <p:sp>
        <p:nvSpPr>
          <p:cNvPr id="3" name="椭圆 5"/>
          <p:cNvSpPr/>
          <p:nvPr/>
        </p:nvSpPr>
        <p:spPr>
          <a:xfrm>
            <a:off x="492208" y="426058"/>
            <a:ext cx="324679" cy="324679"/>
          </a:xfrm>
          <a:prstGeom prst="ellipse">
            <a:avLst/>
          </a:prstGeom>
          <a:gradFill flip="none" rotWithShape="1">
            <a:gsLst>
              <a:gs pos="0">
                <a:schemeClr val="accent1"/>
              </a:gs>
              <a:gs pos="100000">
                <a:schemeClr val="accent2"/>
              </a:gs>
            </a:gsLst>
            <a:lin ang="10800000" scaled="1"/>
            <a:tileRect/>
          </a:gradFill>
          <a:ln>
            <a:noFill/>
          </a:ln>
          <a:effectLst>
            <a:outerShdw blurRad="762000" dist="254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360000" bIns="45720" numCol="1" spcCol="0" rtlCol="0" fromWordArt="0" anchor="ctr" anchorCtr="0" forceAA="0" compatLnSpc="1">
            <a:noAutofit/>
          </a:bodyPr>
          <a:p>
            <a:pPr algn="r" defTabSz="914400"/>
            <a:endParaRPr lang="zh-CN" altLang="en-US" sz="1400" b="1">
              <a:latin typeface="微软雅黑" panose="020B0503020204020204" charset="-122"/>
              <a:ea typeface="微软雅黑" panose="020B0503020204020204" charset="-122"/>
              <a:cs typeface="Open Sans" panose="020B0606030504020204" pitchFamily="34" charset="0"/>
              <a:sym typeface="微软雅黑" panose="020B0503020204020204" charset="-122"/>
            </a:endParaRPr>
          </a:p>
        </p:txBody>
      </p:sp>
      <p:sp>
        <p:nvSpPr>
          <p:cNvPr id="7" name="文本框 17"/>
          <p:cNvSpPr txBox="1"/>
          <p:nvPr/>
        </p:nvSpPr>
        <p:spPr>
          <a:xfrm>
            <a:off x="920115" y="381635"/>
            <a:ext cx="5474335" cy="460375"/>
          </a:xfrm>
          <a:prstGeom prst="rect">
            <a:avLst/>
          </a:prstGeom>
          <a:noFill/>
        </p:spPr>
        <p:txBody>
          <a:bodyPr wrap="square" rtlCol="0">
            <a:spAutoFit/>
          </a:bodyPr>
          <a:p>
            <a:pPr algn="just" fontAlgn="auto"/>
            <a:r>
              <a:rPr lang="en-US" sz="2400" spc="600" dirty="0">
                <a:solidFill>
                  <a:schemeClr val="tx1">
                    <a:lumMod val="75000"/>
                    <a:lumOff val="25000"/>
                  </a:schemeClr>
                </a:solidFill>
                <a:latin typeface="微软雅黑" panose="020B0503020204020204" charset="-122"/>
                <a:ea typeface="微软雅黑" panose="020B0503020204020204" charset="-122"/>
                <a:sym typeface="微软雅黑" panose="020B0503020204020204" charset="-122"/>
              </a:rPr>
              <a:t>2.2</a:t>
            </a:r>
            <a:r>
              <a:rPr lang="zh-CN" altLang="en-US" sz="2400" spc="600" dirty="0">
                <a:solidFill>
                  <a:schemeClr val="tx1">
                    <a:lumMod val="75000"/>
                    <a:lumOff val="25000"/>
                  </a:schemeClr>
                </a:solidFill>
                <a:latin typeface="微软雅黑" panose="020B0503020204020204" charset="-122"/>
                <a:ea typeface="微软雅黑" panose="020B0503020204020204" charset="-122"/>
                <a:sym typeface="微软雅黑" panose="020B0503020204020204" charset="-122"/>
              </a:rPr>
              <a:t>类别分析</a:t>
            </a:r>
            <a:endParaRPr lang="zh-CN" altLang="en-US" sz="2400" spc="600" dirty="0">
              <a:solidFill>
                <a:schemeClr val="tx1">
                  <a:lumMod val="75000"/>
                  <a:lumOff val="25000"/>
                </a:schemeClr>
              </a:solidFill>
              <a:latin typeface="微软雅黑" panose="020B0503020204020204" charset="-122"/>
              <a:ea typeface="微软雅黑" panose="020B0503020204020204" charset="-122"/>
              <a:sym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slow" p14:dur="1000" advTm="15000">
        <p:cover dir="d"/>
      </p:transition>
    </mc:Choice>
    <mc:Fallback>
      <p:transition spd="slow" advTm="15000">
        <p:cover dir="d"/>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16610" y="977265"/>
            <a:ext cx="10537190" cy="713740"/>
          </a:xfrm>
        </p:spPr>
        <p:txBody>
          <a:bodyPr/>
          <a:lstStyle/>
          <a:p>
            <a:r>
              <a:rPr lang="zh-CN" altLang="en-US" sz="2400" dirty="0">
                <a:latin typeface="微软雅黑" panose="020B0503020204020204" charset="-122"/>
                <a:ea typeface="微软雅黑" panose="020B0503020204020204" charset="-122"/>
              </a:rPr>
              <a:t>集成学习</a:t>
            </a:r>
            <a:endParaRPr lang="zh-CN" altLang="en-US" sz="2400" dirty="0">
              <a:latin typeface="微软雅黑" panose="020B0503020204020204" charset="-122"/>
              <a:ea typeface="微软雅黑" panose="020B0503020204020204" charset="-122"/>
            </a:endParaRPr>
          </a:p>
        </p:txBody>
      </p:sp>
      <p:sp>
        <p:nvSpPr>
          <p:cNvPr id="3" name="内容占位符 2"/>
          <p:cNvSpPr>
            <a:spLocks noGrp="1"/>
          </p:cNvSpPr>
          <p:nvPr>
            <p:ph idx="1"/>
          </p:nvPr>
        </p:nvSpPr>
        <p:spPr/>
        <p:txBody>
          <a:bodyPr/>
          <a:lstStyle/>
          <a:p>
            <a:r>
              <a:rPr lang="zh-CN" altLang="zh-CN" sz="1800" dirty="0">
                <a:latin typeface="微软雅黑" panose="020B0503020204020204" charset="-122"/>
                <a:ea typeface="微软雅黑" panose="020B0503020204020204" charset="-122"/>
                <a:cs typeface="微软雅黑" panose="020B0503020204020204" charset="-122"/>
              </a:rPr>
              <a:t>集成学习是通过构建并结合多个学习器来完成学习任务的方法。</a:t>
            </a:r>
            <a:endParaRPr lang="zh-CN" altLang="zh-CN" sz="1800" dirty="0">
              <a:latin typeface="微软雅黑" panose="020B0503020204020204" charset="-122"/>
              <a:ea typeface="微软雅黑" panose="020B0503020204020204" charset="-122"/>
              <a:cs typeface="微软雅黑" panose="020B0503020204020204" charset="-122"/>
            </a:endParaRPr>
          </a:p>
          <a:p>
            <a:endParaRPr lang="en-US" altLang="zh-CN" sz="1800" dirty="0">
              <a:latin typeface="微软雅黑" panose="020B0503020204020204" charset="-122"/>
              <a:ea typeface="微软雅黑" panose="020B0503020204020204" charset="-122"/>
              <a:cs typeface="微软雅黑" panose="020B0503020204020204" charset="-122"/>
            </a:endParaRPr>
          </a:p>
          <a:p>
            <a:r>
              <a:rPr lang="zh-CN" altLang="zh-CN" sz="1800" dirty="0">
                <a:latin typeface="微软雅黑" panose="020B0503020204020204" charset="-122"/>
                <a:ea typeface="微软雅黑" panose="020B0503020204020204" charset="-122"/>
                <a:cs typeface="微软雅黑" panose="020B0503020204020204" charset="-122"/>
              </a:rPr>
              <a:t>其一般过程为：先产生一组“个体学习器”（比如决策树算法），再用某种策略将它们结合起来。通过这种结合，集成学习常常可以获得比单一学习器显著优越的泛化能力。</a:t>
            </a:r>
            <a:endParaRPr lang="zh-CN" altLang="zh-CN" sz="1800" dirty="0">
              <a:latin typeface="微软雅黑" panose="020B0503020204020204" charset="-122"/>
              <a:ea typeface="微软雅黑" panose="020B0503020204020204" charset="-122"/>
              <a:cs typeface="微软雅黑" panose="020B0503020204020204" charset="-122"/>
            </a:endParaRPr>
          </a:p>
          <a:p>
            <a:endParaRPr lang="zh-CN" altLang="zh-CN" sz="1800" dirty="0">
              <a:latin typeface="微软雅黑" panose="020B0503020204020204" charset="-122"/>
              <a:ea typeface="微软雅黑" panose="020B0503020204020204" charset="-122"/>
              <a:cs typeface="微软雅黑" panose="020B0503020204020204" charset="-122"/>
            </a:endParaRPr>
          </a:p>
          <a:p>
            <a:r>
              <a:rPr lang="zh-CN" altLang="zh-CN" sz="1800" dirty="0">
                <a:latin typeface="微软雅黑" panose="020B0503020204020204" charset="-122"/>
                <a:ea typeface="微软雅黑" panose="020B0503020204020204" charset="-122"/>
                <a:cs typeface="微软雅黑" panose="020B0503020204020204" charset="-122"/>
              </a:rPr>
              <a:t>袋装法和随机森林就是基于决策树的集成学习方法。（因为决策树非常灵活，所以常常被用作基学习器。）</a:t>
            </a:r>
            <a:endParaRPr lang="zh-CN" altLang="zh-CN" sz="1800" dirty="0">
              <a:latin typeface="微软雅黑" panose="020B0503020204020204" charset="-122"/>
              <a:ea typeface="微软雅黑" panose="020B0503020204020204" charset="-122"/>
              <a:cs typeface="微软雅黑" panose="020B0503020204020204" charset="-122"/>
            </a:endParaRPr>
          </a:p>
          <a:p>
            <a:endParaRPr lang="zh-CN" altLang="en-US" sz="1800" dirty="0">
              <a:latin typeface="微软雅黑" panose="020B0503020204020204" charset="-122"/>
              <a:ea typeface="微软雅黑" panose="020B0503020204020204" charset="-122"/>
              <a:cs typeface="微软雅黑" panose="020B0503020204020204" charset="-122"/>
            </a:endParaRPr>
          </a:p>
        </p:txBody>
      </p:sp>
      <p:sp>
        <p:nvSpPr>
          <p:cNvPr id="5" name="矩形: 圆角 4"/>
          <p:cNvSpPr/>
          <p:nvPr/>
        </p:nvSpPr>
        <p:spPr>
          <a:xfrm>
            <a:off x="1225485" y="4939645"/>
            <a:ext cx="1395167" cy="829559"/>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zh-CN" altLang="en-US" sz="2400" dirty="0"/>
              <a:t>决策树</a:t>
            </a:r>
            <a:endParaRPr lang="zh-CN" altLang="en-US" sz="2400" dirty="0"/>
          </a:p>
        </p:txBody>
      </p:sp>
      <p:sp>
        <p:nvSpPr>
          <p:cNvPr id="6" name="矩形: 圆角 5"/>
          <p:cNvSpPr/>
          <p:nvPr/>
        </p:nvSpPr>
        <p:spPr>
          <a:xfrm>
            <a:off x="3828855" y="4939645"/>
            <a:ext cx="2637934" cy="829559"/>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zh-CN" altLang="zh-CN" sz="2400" dirty="0">
                <a:latin typeface="宋体" panose="02010600030101010101" pitchFamily="2" charset="-122"/>
                <a:ea typeface="宋体" panose="02010600030101010101" pitchFamily="2" charset="-122"/>
              </a:rPr>
              <a:t>有放回地抽取</a:t>
            </a:r>
            <a:r>
              <a:rPr lang="zh-CN" altLang="en-US" sz="2400" dirty="0">
                <a:latin typeface="宋体" panose="02010600030101010101" pitchFamily="2" charset="-122"/>
                <a:ea typeface="宋体" panose="02010600030101010101" pitchFamily="2" charset="-122"/>
              </a:rPr>
              <a:t>，得到不同决策树</a:t>
            </a:r>
            <a:endParaRPr lang="zh-CN" altLang="en-US" sz="2400" dirty="0"/>
          </a:p>
        </p:txBody>
      </p:sp>
      <p:sp>
        <p:nvSpPr>
          <p:cNvPr id="7" name="箭头: 右 6"/>
          <p:cNvSpPr/>
          <p:nvPr/>
        </p:nvSpPr>
        <p:spPr>
          <a:xfrm>
            <a:off x="7503736" y="5147035"/>
            <a:ext cx="970961" cy="452487"/>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zh-CN" altLang="en-US"/>
          </a:p>
        </p:txBody>
      </p:sp>
      <p:sp>
        <p:nvSpPr>
          <p:cNvPr id="8" name="矩形: 圆角 7"/>
          <p:cNvSpPr/>
          <p:nvPr/>
        </p:nvSpPr>
        <p:spPr>
          <a:xfrm>
            <a:off x="9615340" y="5012098"/>
            <a:ext cx="1282046" cy="757106"/>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zh-CN" altLang="en-US" sz="2400" dirty="0"/>
              <a:t>袋装法</a:t>
            </a:r>
            <a:endParaRPr lang="zh-CN" altLang="en-US" sz="2400" dirty="0"/>
          </a:p>
        </p:txBody>
      </p:sp>
      <p:sp>
        <p:nvSpPr>
          <p:cNvPr id="9" name="加号 8"/>
          <p:cNvSpPr/>
          <p:nvPr/>
        </p:nvSpPr>
        <p:spPr>
          <a:xfrm>
            <a:off x="3007937" y="5213023"/>
            <a:ext cx="364504" cy="386499"/>
          </a:xfrm>
          <a:prstGeom prst="mathPlus">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zh-CN" altLang="en-US"/>
          </a:p>
        </p:txBody>
      </p:sp>
      <p:sp>
        <p:nvSpPr>
          <p:cNvPr id="10" name="椭圆 5"/>
          <p:cNvSpPr/>
          <p:nvPr/>
        </p:nvSpPr>
        <p:spPr>
          <a:xfrm>
            <a:off x="492208" y="426058"/>
            <a:ext cx="324679" cy="324679"/>
          </a:xfrm>
          <a:prstGeom prst="ellipse">
            <a:avLst/>
          </a:prstGeom>
          <a:gradFill flip="none" rotWithShape="1">
            <a:gsLst>
              <a:gs pos="0">
                <a:schemeClr val="accent1"/>
              </a:gs>
              <a:gs pos="100000">
                <a:schemeClr val="accent2"/>
              </a:gs>
            </a:gsLst>
            <a:lin ang="10800000" scaled="1"/>
            <a:tileRect/>
          </a:gradFill>
          <a:ln>
            <a:noFill/>
          </a:ln>
          <a:effectLst>
            <a:outerShdw blurRad="762000" dist="254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360000" bIns="45720" numCol="1" spcCol="0" rtlCol="0" fromWordArt="0" anchor="ctr" anchorCtr="0" forceAA="0" compatLnSpc="1">
            <a:noAutofit/>
          </a:bodyPr>
          <a:p>
            <a:pPr algn="r" defTabSz="914400"/>
            <a:endParaRPr lang="zh-CN" altLang="en-US" sz="1400" b="1">
              <a:latin typeface="微软雅黑" panose="020B0503020204020204" charset="-122"/>
              <a:ea typeface="微软雅黑" panose="020B0503020204020204" charset="-122"/>
              <a:cs typeface="Open Sans" panose="020B0606030504020204" pitchFamily="34" charset="0"/>
              <a:sym typeface="微软雅黑" panose="020B0503020204020204" charset="-122"/>
            </a:endParaRPr>
          </a:p>
        </p:txBody>
      </p:sp>
      <p:sp>
        <p:nvSpPr>
          <p:cNvPr id="11" name="文本框 17"/>
          <p:cNvSpPr txBox="1"/>
          <p:nvPr/>
        </p:nvSpPr>
        <p:spPr>
          <a:xfrm>
            <a:off x="920115" y="381635"/>
            <a:ext cx="5474335" cy="460375"/>
          </a:xfrm>
          <a:prstGeom prst="rect">
            <a:avLst/>
          </a:prstGeom>
          <a:noFill/>
        </p:spPr>
        <p:txBody>
          <a:bodyPr wrap="square" rtlCol="0">
            <a:spAutoFit/>
          </a:bodyPr>
          <a:p>
            <a:pPr algn="just" fontAlgn="auto"/>
            <a:r>
              <a:rPr lang="en-US" sz="2400" spc="600" dirty="0">
                <a:solidFill>
                  <a:schemeClr val="tx1">
                    <a:lumMod val="75000"/>
                    <a:lumOff val="25000"/>
                  </a:schemeClr>
                </a:solidFill>
                <a:latin typeface="微软雅黑" panose="020B0503020204020204" charset="-122"/>
                <a:ea typeface="微软雅黑" panose="020B0503020204020204" charset="-122"/>
                <a:sym typeface="微软雅黑" panose="020B0503020204020204" charset="-122"/>
              </a:rPr>
              <a:t>2.2</a:t>
            </a:r>
            <a:r>
              <a:rPr lang="zh-CN" altLang="en-US" sz="2400" spc="600" dirty="0">
                <a:solidFill>
                  <a:schemeClr val="tx1">
                    <a:lumMod val="75000"/>
                    <a:lumOff val="25000"/>
                  </a:schemeClr>
                </a:solidFill>
                <a:latin typeface="微软雅黑" panose="020B0503020204020204" charset="-122"/>
                <a:ea typeface="微软雅黑" panose="020B0503020204020204" charset="-122"/>
                <a:sym typeface="微软雅黑" panose="020B0503020204020204" charset="-122"/>
              </a:rPr>
              <a:t>类别分析</a:t>
            </a:r>
            <a:endParaRPr lang="zh-CN" altLang="en-US" sz="2400" spc="600" dirty="0">
              <a:solidFill>
                <a:schemeClr val="tx1">
                  <a:lumMod val="75000"/>
                  <a:lumOff val="25000"/>
                </a:schemeClr>
              </a:solidFill>
              <a:latin typeface="微软雅黑" panose="020B0503020204020204" charset="-122"/>
              <a:ea typeface="微软雅黑" panose="020B0503020204020204" charset="-122"/>
              <a:sym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slow" p14:dur="1000" advTm="15000">
        <p:cover dir="d"/>
      </p:transition>
    </mc:Choice>
    <mc:Fallback>
      <p:transition spd="slow" advTm="15000">
        <p:cover dir="d"/>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16610" y="842645"/>
            <a:ext cx="10537190" cy="848360"/>
          </a:xfrm>
        </p:spPr>
        <p:txBody>
          <a:bodyPr/>
          <a:lstStyle/>
          <a:p>
            <a:r>
              <a:rPr lang="zh-CN" altLang="en-US" sz="2400" dirty="0">
                <a:latin typeface="微软雅黑" panose="020B0503020204020204" charset="-122"/>
                <a:ea typeface="微软雅黑" panose="020B0503020204020204" charset="-122"/>
              </a:rPr>
              <a:t>袋装法</a:t>
            </a:r>
            <a:endParaRPr lang="zh-CN" altLang="en-US" sz="2400" dirty="0">
              <a:latin typeface="微软雅黑" panose="020B0503020204020204" charset="-122"/>
              <a:ea typeface="微软雅黑" panose="020B0503020204020204" charset="-122"/>
            </a:endParaRPr>
          </a:p>
        </p:txBody>
      </p:sp>
      <p:sp>
        <p:nvSpPr>
          <p:cNvPr id="3" name="内容占位符 2"/>
          <p:cNvSpPr>
            <a:spLocks noGrp="1"/>
          </p:cNvSpPr>
          <p:nvPr>
            <p:ph idx="1"/>
          </p:nvPr>
        </p:nvSpPr>
        <p:spPr>
          <a:xfrm>
            <a:off x="838200" y="1461155"/>
            <a:ext cx="7278278" cy="4760536"/>
          </a:xfrm>
        </p:spPr>
        <p:txBody>
          <a:bodyPr>
            <a:normAutofit/>
          </a:bodyPr>
          <a:lstStyle/>
          <a:p>
            <a:pPr>
              <a:lnSpc>
                <a:spcPct val="100000"/>
              </a:lnSpc>
            </a:pPr>
            <a:r>
              <a:rPr lang="zh-CN" altLang="en-US" sz="1800" dirty="0">
                <a:latin typeface="微软雅黑" panose="020B0503020204020204" charset="-122"/>
                <a:ea typeface="微软雅黑" panose="020B0503020204020204" charset="-122"/>
                <a:cs typeface="微软雅黑" panose="020B0503020204020204" charset="-122"/>
              </a:rPr>
              <a:t>基本逻辑：</a:t>
            </a:r>
            <a:r>
              <a:rPr lang="zh-CN" altLang="zh-CN" sz="1800" dirty="0">
                <a:latin typeface="微软雅黑" panose="020B0503020204020204" charset="-122"/>
                <a:ea typeface="微软雅黑" panose="020B0503020204020204" charset="-122"/>
                <a:cs typeface="微软雅黑" panose="020B0503020204020204" charset="-122"/>
              </a:rPr>
              <a:t>通过搅动数据得到不同的决策树。其中，袋装发搅动数据的方法</a:t>
            </a:r>
            <a:r>
              <a:rPr lang="zh-CN" altLang="en-US" sz="1800" dirty="0">
                <a:latin typeface="微软雅黑" panose="020B0503020204020204" charset="-122"/>
                <a:ea typeface="微软雅黑" panose="020B0503020204020204" charset="-122"/>
                <a:cs typeface="微软雅黑" panose="020B0503020204020204" charset="-122"/>
              </a:rPr>
              <a:t>是：</a:t>
            </a:r>
            <a:r>
              <a:rPr lang="zh-CN" altLang="zh-CN" sz="1800" dirty="0">
                <a:latin typeface="微软雅黑" panose="020B0503020204020204" charset="-122"/>
                <a:ea typeface="微软雅黑" panose="020B0503020204020204" charset="-122"/>
                <a:cs typeface="微软雅黑" panose="020B0503020204020204" charset="-122"/>
              </a:rPr>
              <a:t>有放回地抽取数据</a:t>
            </a:r>
            <a:r>
              <a:rPr lang="zh-CN" altLang="en-US" sz="1800" dirty="0">
                <a:latin typeface="微软雅黑" panose="020B0503020204020204" charset="-122"/>
                <a:ea typeface="微软雅黑" panose="020B0503020204020204" charset="-122"/>
                <a:cs typeface="微软雅黑" panose="020B0503020204020204" charset="-122"/>
              </a:rPr>
              <a:t>（即自助法）</a:t>
            </a:r>
            <a:r>
              <a:rPr lang="zh-CN" altLang="zh-CN" sz="1800" dirty="0">
                <a:latin typeface="微软雅黑" panose="020B0503020204020204" charset="-122"/>
                <a:ea typeface="微软雅黑" panose="020B0503020204020204" charset="-122"/>
                <a:cs typeface="微软雅黑" panose="020B0503020204020204" charset="-122"/>
              </a:rPr>
              <a:t>。</a:t>
            </a:r>
            <a:endParaRPr lang="zh-CN" altLang="zh-CN" sz="1800" dirty="0">
              <a:latin typeface="微软雅黑" panose="020B0503020204020204" charset="-122"/>
              <a:ea typeface="微软雅黑" panose="020B0503020204020204" charset="-122"/>
              <a:cs typeface="微软雅黑" panose="020B0503020204020204" charset="-122"/>
            </a:endParaRPr>
          </a:p>
          <a:p>
            <a:pPr>
              <a:lnSpc>
                <a:spcPct val="100000"/>
              </a:lnSpc>
            </a:pPr>
            <a:r>
              <a:rPr lang="zh-CN" altLang="zh-CN" sz="1800" dirty="0">
                <a:latin typeface="微软雅黑" panose="020B0503020204020204" charset="-122"/>
                <a:ea typeface="微软雅黑" panose="020B0503020204020204" charset="-122"/>
                <a:cs typeface="微软雅黑" panose="020B0503020204020204" charset="-122"/>
              </a:rPr>
              <a:t>在得到</a:t>
            </a:r>
            <a:r>
              <a:rPr lang="en-US" altLang="zh-CN" sz="1800" dirty="0">
                <a:latin typeface="微软雅黑" panose="020B0503020204020204" charset="-122"/>
                <a:ea typeface="微软雅黑" panose="020B0503020204020204" charset="-122"/>
                <a:cs typeface="微软雅黑" panose="020B0503020204020204" charset="-122"/>
              </a:rPr>
              <a:t>B</a:t>
            </a:r>
            <a:r>
              <a:rPr lang="zh-CN" altLang="zh-CN" sz="1800" dirty="0">
                <a:latin typeface="微软雅黑" panose="020B0503020204020204" charset="-122"/>
                <a:ea typeface="微软雅黑" panose="020B0503020204020204" charset="-122"/>
                <a:cs typeface="微软雅黑" panose="020B0503020204020204" charset="-122"/>
              </a:rPr>
              <a:t>棵未修枝的决策树之后</a:t>
            </a:r>
            <a:r>
              <a:rPr lang="zh-CN" altLang="en-US" sz="1800" dirty="0">
                <a:latin typeface="微软雅黑" panose="020B0503020204020204" charset="-122"/>
                <a:ea typeface="微软雅黑" panose="020B0503020204020204" charset="-122"/>
                <a:cs typeface="微软雅黑" panose="020B0503020204020204" charset="-122"/>
              </a:rPr>
              <a:t>：</a:t>
            </a:r>
            <a:endParaRPr lang="en-US" altLang="zh-CN" sz="1800" dirty="0">
              <a:latin typeface="微软雅黑" panose="020B0503020204020204" charset="-122"/>
              <a:ea typeface="微软雅黑" panose="020B0503020204020204" charset="-122"/>
              <a:cs typeface="微软雅黑" panose="020B0503020204020204" charset="-122"/>
            </a:endParaRPr>
          </a:p>
          <a:p>
            <a:pPr lvl="1">
              <a:lnSpc>
                <a:spcPct val="100000"/>
              </a:lnSpc>
              <a:buFont typeface="Wingdings" panose="05000000000000000000" charset="0"/>
              <a:buChar char="Ø"/>
            </a:pPr>
            <a:r>
              <a:rPr lang="zh-CN" altLang="zh-CN" sz="1800" dirty="0">
                <a:latin typeface="微软雅黑" panose="020B0503020204020204" charset="-122"/>
                <a:ea typeface="微软雅黑" panose="020B0503020204020204" charset="-122"/>
                <a:cs typeface="微软雅黑" panose="020B0503020204020204" charset="-122"/>
              </a:rPr>
              <a:t>对于回归树，将</a:t>
            </a:r>
            <a:r>
              <a:rPr lang="en-US" altLang="zh-CN" sz="1800" dirty="0">
                <a:latin typeface="微软雅黑" panose="020B0503020204020204" charset="-122"/>
                <a:ea typeface="微软雅黑" panose="020B0503020204020204" charset="-122"/>
                <a:cs typeface="微软雅黑" panose="020B0503020204020204" charset="-122"/>
              </a:rPr>
              <a:t>B</a:t>
            </a:r>
            <a:r>
              <a:rPr lang="zh-CN" altLang="zh-CN" sz="1800" dirty="0">
                <a:latin typeface="微软雅黑" panose="020B0503020204020204" charset="-122"/>
                <a:ea typeface="微软雅黑" panose="020B0503020204020204" charset="-122"/>
                <a:cs typeface="微软雅黑" panose="020B0503020204020204" charset="-122"/>
              </a:rPr>
              <a:t>棵决策树的预测结果进行</a:t>
            </a:r>
            <a:r>
              <a:rPr lang="zh-CN" altLang="zh-CN" sz="1800" b="1" dirty="0">
                <a:latin typeface="微软雅黑" panose="020B0503020204020204" charset="-122"/>
                <a:ea typeface="微软雅黑" panose="020B0503020204020204" charset="-122"/>
                <a:cs typeface="微软雅黑" panose="020B0503020204020204" charset="-122"/>
              </a:rPr>
              <a:t>简单算术平均</a:t>
            </a:r>
            <a:r>
              <a:rPr lang="zh-CN" altLang="zh-CN" sz="1800" dirty="0">
                <a:latin typeface="微软雅黑" panose="020B0503020204020204" charset="-122"/>
                <a:ea typeface="微软雅黑" panose="020B0503020204020204" charset="-122"/>
                <a:cs typeface="微软雅黑" panose="020B0503020204020204" charset="-122"/>
              </a:rPr>
              <a:t>；</a:t>
            </a:r>
            <a:endParaRPr lang="en-US" altLang="zh-CN" sz="1800" dirty="0">
              <a:latin typeface="微软雅黑" panose="020B0503020204020204" charset="-122"/>
              <a:ea typeface="微软雅黑" panose="020B0503020204020204" charset="-122"/>
              <a:cs typeface="微软雅黑" panose="020B0503020204020204" charset="-122"/>
            </a:endParaRPr>
          </a:p>
          <a:p>
            <a:pPr lvl="1">
              <a:lnSpc>
                <a:spcPct val="100000"/>
              </a:lnSpc>
              <a:buFont typeface="Wingdings" panose="05000000000000000000" charset="0"/>
              <a:buChar char="Ø"/>
            </a:pPr>
            <a:r>
              <a:rPr lang="zh-CN" altLang="zh-CN" sz="1800" dirty="0">
                <a:latin typeface="微软雅黑" panose="020B0503020204020204" charset="-122"/>
                <a:ea typeface="微软雅黑" panose="020B0503020204020204" charset="-122"/>
                <a:cs typeface="微软雅黑" panose="020B0503020204020204" charset="-122"/>
              </a:rPr>
              <a:t>对于分类树，将</a:t>
            </a:r>
            <a:r>
              <a:rPr lang="en-US" altLang="zh-CN" sz="1800" dirty="0">
                <a:latin typeface="微软雅黑" panose="020B0503020204020204" charset="-122"/>
                <a:ea typeface="微软雅黑" panose="020B0503020204020204" charset="-122"/>
                <a:cs typeface="微软雅黑" panose="020B0503020204020204" charset="-122"/>
              </a:rPr>
              <a:t>B</a:t>
            </a:r>
            <a:r>
              <a:rPr lang="zh-CN" altLang="zh-CN" sz="1800" dirty="0">
                <a:latin typeface="微软雅黑" panose="020B0503020204020204" charset="-122"/>
                <a:ea typeface="微软雅黑" panose="020B0503020204020204" charset="-122"/>
                <a:cs typeface="微软雅黑" panose="020B0503020204020204" charset="-122"/>
              </a:rPr>
              <a:t>棵决策树的预测结果进行</a:t>
            </a:r>
            <a:r>
              <a:rPr lang="zh-CN" altLang="zh-CN" sz="1800" b="1" dirty="0">
                <a:latin typeface="微软雅黑" panose="020B0503020204020204" charset="-122"/>
                <a:ea typeface="微软雅黑" panose="020B0503020204020204" charset="-122"/>
                <a:cs typeface="微软雅黑" panose="020B0503020204020204" charset="-122"/>
              </a:rPr>
              <a:t>多数投票</a:t>
            </a:r>
            <a:r>
              <a:rPr lang="zh-CN" altLang="zh-CN" sz="1800" dirty="0">
                <a:latin typeface="微软雅黑" panose="020B0503020204020204" charset="-122"/>
                <a:ea typeface="微软雅黑" panose="020B0503020204020204" charset="-122"/>
                <a:cs typeface="微软雅黑" panose="020B0503020204020204" charset="-122"/>
              </a:rPr>
              <a:t>。</a:t>
            </a:r>
            <a:endParaRPr lang="en-US" altLang="zh-CN" sz="1800" dirty="0">
              <a:latin typeface="微软雅黑" panose="020B0503020204020204" charset="-122"/>
              <a:ea typeface="微软雅黑" panose="020B0503020204020204" charset="-122"/>
              <a:cs typeface="微软雅黑" panose="020B0503020204020204" charset="-122"/>
            </a:endParaRPr>
          </a:p>
          <a:p>
            <a:pPr>
              <a:lnSpc>
                <a:spcPct val="100000"/>
              </a:lnSpc>
            </a:pPr>
            <a:r>
              <a:rPr lang="zh-CN" altLang="zh-CN" sz="1800" dirty="0">
                <a:latin typeface="微软雅黑" panose="020B0503020204020204" charset="-122"/>
                <a:ea typeface="微软雅黑" panose="020B0503020204020204" charset="-122"/>
                <a:cs typeface="微软雅黑" panose="020B0503020204020204" charset="-122"/>
              </a:rPr>
              <a:t>袋装法的优点：降低</a:t>
            </a:r>
            <a:r>
              <a:rPr lang="zh-CN" altLang="zh-CN" sz="1800" b="1" dirty="0">
                <a:latin typeface="微软雅黑" panose="020B0503020204020204" charset="-122"/>
                <a:ea typeface="微软雅黑" panose="020B0503020204020204" charset="-122"/>
                <a:cs typeface="微软雅黑" panose="020B0503020204020204" charset="-122"/>
              </a:rPr>
              <a:t>方差</a:t>
            </a:r>
            <a:r>
              <a:rPr lang="zh-CN" altLang="zh-CN" sz="1800" dirty="0">
                <a:latin typeface="微软雅黑" panose="020B0503020204020204" charset="-122"/>
                <a:ea typeface="微软雅黑" panose="020B0503020204020204" charset="-122"/>
                <a:cs typeface="微软雅黑" panose="020B0503020204020204" charset="-122"/>
              </a:rPr>
              <a:t>，提高模型的预测准确率。</a:t>
            </a:r>
            <a:endParaRPr lang="zh-CN" altLang="zh-CN" sz="1800" dirty="0">
              <a:latin typeface="微软雅黑" panose="020B0503020204020204" charset="-122"/>
              <a:ea typeface="微软雅黑" panose="020B0503020204020204" charset="-122"/>
              <a:cs typeface="微软雅黑" panose="020B0503020204020204" charset="-122"/>
            </a:endParaRPr>
          </a:p>
          <a:p>
            <a:pPr>
              <a:lnSpc>
                <a:spcPct val="100000"/>
              </a:lnSpc>
            </a:pPr>
            <a:r>
              <a:rPr lang="zh-CN" altLang="en-US" sz="1800" dirty="0">
                <a:latin typeface="微软雅黑" panose="020B0503020204020204" charset="-122"/>
                <a:ea typeface="微软雅黑" panose="020B0503020204020204" charset="-122"/>
                <a:cs typeface="微软雅黑" panose="020B0503020204020204" charset="-122"/>
              </a:rPr>
              <a:t>装袋法仍然存在的问题：树和树之间都相关会让</a:t>
            </a:r>
            <a:r>
              <a:rPr lang="zh-CN" altLang="en-US" sz="1800" b="1" dirty="0">
                <a:latin typeface="微软雅黑" panose="020B0503020204020204" charset="-122"/>
                <a:ea typeface="微软雅黑" panose="020B0503020204020204" charset="-122"/>
                <a:cs typeface="微软雅黑" panose="020B0503020204020204" charset="-122"/>
              </a:rPr>
              <a:t>方差</a:t>
            </a:r>
            <a:r>
              <a:rPr lang="zh-CN" altLang="en-US" sz="1800" dirty="0">
                <a:latin typeface="微软雅黑" panose="020B0503020204020204" charset="-122"/>
                <a:ea typeface="微软雅黑" panose="020B0503020204020204" charset="-122"/>
                <a:cs typeface="微软雅黑" panose="020B0503020204020204" charset="-122"/>
              </a:rPr>
              <a:t>下降没那么明显。</a:t>
            </a:r>
            <a:endParaRPr lang="zh-CN" altLang="en-US" sz="1800" dirty="0">
              <a:latin typeface="微软雅黑" panose="020B0503020204020204" charset="-122"/>
              <a:ea typeface="微软雅黑" panose="020B0503020204020204" charset="-122"/>
              <a:cs typeface="微软雅黑" panose="020B0503020204020204" charset="-122"/>
            </a:endParaRPr>
          </a:p>
          <a:p>
            <a:pPr>
              <a:lnSpc>
                <a:spcPct val="100000"/>
              </a:lnSpc>
            </a:pPr>
            <a:r>
              <a:rPr lang="zh-CN" altLang="en-US" sz="1800" dirty="0">
                <a:latin typeface="微软雅黑" panose="020B0503020204020204" charset="-122"/>
                <a:ea typeface="微软雅黑" panose="020B0503020204020204" charset="-122"/>
                <a:cs typeface="微软雅黑" panose="020B0503020204020204" charset="-122"/>
              </a:rPr>
              <a:t>如何让树和树之间更加不相关？统计学家提出了随机森林的方法。</a:t>
            </a:r>
            <a:endParaRPr lang="zh-CN" altLang="zh-CN" sz="1800" dirty="0">
              <a:latin typeface="微软雅黑" panose="020B0503020204020204" charset="-122"/>
              <a:ea typeface="微软雅黑" panose="020B0503020204020204" charset="-122"/>
              <a:cs typeface="微软雅黑" panose="020B0503020204020204" charset="-122"/>
            </a:endParaRPr>
          </a:p>
          <a:p>
            <a:pPr>
              <a:lnSpc>
                <a:spcPct val="100000"/>
              </a:lnSpc>
            </a:pPr>
            <a:endParaRPr lang="zh-CN" altLang="en-US" sz="1800" dirty="0">
              <a:latin typeface="微软雅黑" panose="020B0503020204020204" charset="-122"/>
              <a:ea typeface="微软雅黑" panose="020B0503020204020204" charset="-122"/>
              <a:cs typeface="微软雅黑" panose="020B0503020204020204" charset="-122"/>
            </a:endParaRPr>
          </a:p>
        </p:txBody>
      </p:sp>
      <p:sp>
        <p:nvSpPr>
          <p:cNvPr id="4" name="文本框 3"/>
          <p:cNvSpPr txBox="1"/>
          <p:nvPr/>
        </p:nvSpPr>
        <p:spPr>
          <a:xfrm>
            <a:off x="859856" y="6311900"/>
            <a:ext cx="5236144" cy="307777"/>
          </a:xfrm>
          <a:prstGeom prst="rect">
            <a:avLst/>
          </a:prstGeom>
          <a:noFill/>
        </p:spPr>
        <p:txBody>
          <a:bodyPr wrap="square" rtlCol="0">
            <a:spAutoFit/>
          </a:bodyPr>
          <a:lstStyle/>
          <a:p>
            <a:r>
              <a:rPr lang="zh-CN" altLang="en-US" sz="1400" dirty="0">
                <a:latin typeface="楷体" panose="02010609060101010101" pitchFamily="49" charset="-122"/>
                <a:ea typeface="楷体" panose="02010609060101010101" pitchFamily="49" charset="-122"/>
              </a:rPr>
              <a:t>参考：</a:t>
            </a:r>
            <a:r>
              <a:rPr lang="en-US" altLang="zh-CN" sz="1400" dirty="0">
                <a:latin typeface="楷体" panose="02010609060101010101" pitchFamily="49" charset="-122"/>
                <a:ea typeface="楷体" panose="02010609060101010101" pitchFamily="49" charset="-122"/>
              </a:rPr>
              <a:t> https://www.bilibili.com/video/BV1Qa4y1W72z</a:t>
            </a:r>
            <a:endParaRPr lang="zh-CN" altLang="en-US" sz="1400" dirty="0">
              <a:latin typeface="楷体" panose="02010609060101010101" pitchFamily="49" charset="-122"/>
              <a:ea typeface="楷体" panose="02010609060101010101" pitchFamily="49" charset="-122"/>
            </a:endParaRPr>
          </a:p>
        </p:txBody>
      </p:sp>
      <p:sp>
        <p:nvSpPr>
          <p:cNvPr id="6" name="矩形: 圆角 5"/>
          <p:cNvSpPr/>
          <p:nvPr/>
        </p:nvSpPr>
        <p:spPr>
          <a:xfrm>
            <a:off x="8610600" y="1461155"/>
            <a:ext cx="2963944" cy="1803587"/>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r>
              <a:rPr lang="zh-CN" altLang="en-US" dirty="0"/>
              <a:t>提示：任何统计方法都是在偏差、方差之间做取舍。降低方差，有利于提高模型拟合的信度；降低偏差有利于提高效度。</a:t>
            </a:r>
            <a:endParaRPr lang="en-US" altLang="zh-CN" dirty="0"/>
          </a:p>
        </p:txBody>
      </p:sp>
      <p:sp>
        <p:nvSpPr>
          <p:cNvPr id="7" name="矩形 6"/>
          <p:cNvSpPr/>
          <p:nvPr/>
        </p:nvSpPr>
        <p:spPr>
          <a:xfrm>
            <a:off x="838200" y="5343466"/>
            <a:ext cx="10736344" cy="646331"/>
          </a:xfrm>
          <a:prstGeom prst="rect">
            <a:avLst/>
          </a:prstGeom>
          <a:ln w="28575"/>
        </p:spPr>
        <p:style>
          <a:lnRef idx="2">
            <a:schemeClr val="accent5"/>
          </a:lnRef>
          <a:fillRef idx="1">
            <a:schemeClr val="lt1"/>
          </a:fillRef>
          <a:effectRef idx="0">
            <a:schemeClr val="accent5"/>
          </a:effectRef>
          <a:fontRef idx="minor">
            <a:schemeClr val="dk1"/>
          </a:fontRef>
        </p:style>
        <p:txBody>
          <a:bodyPr wrap="square">
            <a:spAutoFit/>
          </a:bodyPr>
          <a:lstStyle/>
          <a:p>
            <a:pPr marL="285750" indent="-285750">
              <a:buFont typeface="Arial" panose="020B0604020202020204" pitchFamily="34" charset="0"/>
              <a:buChar char="•"/>
            </a:pPr>
            <a:r>
              <a:rPr lang="zh-CN" altLang="en-US" dirty="0">
                <a:latin typeface="楷体" panose="02010609060101010101" pitchFamily="49" charset="-122"/>
                <a:ea typeface="楷体" panose="02010609060101010101" pitchFamily="49" charset="-122"/>
              </a:rPr>
              <a:t>偏差描述的是预测值（估计值）的期望与真实值之间的差距。偏差越大，越偏离真实数据。</a:t>
            </a:r>
            <a:endParaRPr lang="zh-CN" altLang="en-US" dirty="0">
              <a:latin typeface="楷体" panose="02010609060101010101" pitchFamily="49" charset="-122"/>
              <a:ea typeface="楷体" panose="02010609060101010101" pitchFamily="49" charset="-122"/>
            </a:endParaRPr>
          </a:p>
          <a:p>
            <a:pPr marL="285750" indent="-285750">
              <a:buFont typeface="Arial" panose="020B0604020202020204" pitchFamily="34" charset="0"/>
              <a:buChar char="•"/>
            </a:pPr>
            <a:r>
              <a:rPr lang="zh-CN" altLang="en-US" dirty="0">
                <a:latin typeface="楷体" panose="02010609060101010101" pitchFamily="49" charset="-122"/>
                <a:ea typeface="楷体" panose="02010609060101010101" pitchFamily="49" charset="-122"/>
              </a:rPr>
              <a:t>方差描述的是预测值的变化范围，离散程度，也就是离其期望值的距离。方差越大，数据分布越分散。</a:t>
            </a:r>
            <a:endParaRPr lang="zh-CN" altLang="en-US" dirty="0">
              <a:latin typeface="楷体" panose="02010609060101010101" pitchFamily="49" charset="-122"/>
              <a:ea typeface="楷体" panose="02010609060101010101" pitchFamily="49" charset="-122"/>
            </a:endParaRPr>
          </a:p>
        </p:txBody>
      </p:sp>
      <p:sp>
        <p:nvSpPr>
          <p:cNvPr id="8" name="椭圆 5"/>
          <p:cNvSpPr/>
          <p:nvPr/>
        </p:nvSpPr>
        <p:spPr>
          <a:xfrm>
            <a:off x="492208" y="426058"/>
            <a:ext cx="324679" cy="324679"/>
          </a:xfrm>
          <a:prstGeom prst="ellipse">
            <a:avLst/>
          </a:prstGeom>
          <a:gradFill flip="none" rotWithShape="1">
            <a:gsLst>
              <a:gs pos="0">
                <a:schemeClr val="accent1"/>
              </a:gs>
              <a:gs pos="100000">
                <a:schemeClr val="accent2"/>
              </a:gs>
            </a:gsLst>
            <a:lin ang="10800000" scaled="1"/>
            <a:tileRect/>
          </a:gradFill>
          <a:ln>
            <a:noFill/>
          </a:ln>
          <a:effectLst>
            <a:outerShdw blurRad="762000" dist="254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360000" bIns="45720" numCol="1" spcCol="0" rtlCol="0" fromWordArt="0" anchor="ctr" anchorCtr="0" forceAA="0" compatLnSpc="1">
            <a:noAutofit/>
          </a:bodyPr>
          <a:p>
            <a:pPr algn="r" defTabSz="914400"/>
            <a:endParaRPr lang="zh-CN" altLang="en-US" sz="1400" b="1">
              <a:latin typeface="微软雅黑" panose="020B0503020204020204" charset="-122"/>
              <a:ea typeface="微软雅黑" panose="020B0503020204020204" charset="-122"/>
              <a:cs typeface="Open Sans" panose="020B0606030504020204" pitchFamily="34" charset="0"/>
              <a:sym typeface="微软雅黑" panose="020B0503020204020204" charset="-122"/>
            </a:endParaRPr>
          </a:p>
        </p:txBody>
      </p:sp>
      <p:sp>
        <p:nvSpPr>
          <p:cNvPr id="9" name="文本框 17"/>
          <p:cNvSpPr txBox="1"/>
          <p:nvPr/>
        </p:nvSpPr>
        <p:spPr>
          <a:xfrm>
            <a:off x="920115" y="381635"/>
            <a:ext cx="5474335" cy="460375"/>
          </a:xfrm>
          <a:prstGeom prst="rect">
            <a:avLst/>
          </a:prstGeom>
          <a:noFill/>
        </p:spPr>
        <p:txBody>
          <a:bodyPr wrap="square" rtlCol="0">
            <a:spAutoFit/>
          </a:bodyPr>
          <a:p>
            <a:pPr algn="just" fontAlgn="auto"/>
            <a:r>
              <a:rPr lang="en-US" sz="2400" spc="600" dirty="0">
                <a:solidFill>
                  <a:schemeClr val="tx1">
                    <a:lumMod val="75000"/>
                    <a:lumOff val="25000"/>
                  </a:schemeClr>
                </a:solidFill>
                <a:latin typeface="微软雅黑" panose="020B0503020204020204" charset="-122"/>
                <a:ea typeface="微软雅黑" panose="020B0503020204020204" charset="-122"/>
                <a:sym typeface="微软雅黑" panose="020B0503020204020204" charset="-122"/>
              </a:rPr>
              <a:t>2.2</a:t>
            </a:r>
            <a:r>
              <a:rPr lang="zh-CN" altLang="en-US" sz="2400" spc="600" dirty="0">
                <a:solidFill>
                  <a:schemeClr val="tx1">
                    <a:lumMod val="75000"/>
                    <a:lumOff val="25000"/>
                  </a:schemeClr>
                </a:solidFill>
                <a:latin typeface="微软雅黑" panose="020B0503020204020204" charset="-122"/>
                <a:ea typeface="微软雅黑" panose="020B0503020204020204" charset="-122"/>
                <a:sym typeface="微软雅黑" panose="020B0503020204020204" charset="-122"/>
              </a:rPr>
              <a:t>类别分析</a:t>
            </a:r>
            <a:endParaRPr lang="zh-CN" altLang="en-US" sz="2400" spc="600" dirty="0">
              <a:solidFill>
                <a:schemeClr val="tx1">
                  <a:lumMod val="75000"/>
                  <a:lumOff val="25000"/>
                </a:schemeClr>
              </a:solidFill>
              <a:latin typeface="微软雅黑" panose="020B0503020204020204" charset="-122"/>
              <a:ea typeface="微软雅黑" panose="020B0503020204020204" charset="-122"/>
              <a:sym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slow" p14:dur="1000" advTm="15000">
        <p:cover dir="d"/>
      </p:transition>
    </mc:Choice>
    <mc:Fallback>
      <p:transition spd="slow" advTm="15000">
        <p:cover dir="d"/>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5"/>
          <p:cNvSpPr/>
          <p:nvPr/>
        </p:nvSpPr>
        <p:spPr>
          <a:xfrm>
            <a:off x="492208" y="426058"/>
            <a:ext cx="324679" cy="324679"/>
          </a:xfrm>
          <a:prstGeom prst="ellipse">
            <a:avLst/>
          </a:prstGeom>
          <a:gradFill flip="none" rotWithShape="1">
            <a:gsLst>
              <a:gs pos="0">
                <a:schemeClr val="accent1"/>
              </a:gs>
              <a:gs pos="100000">
                <a:schemeClr val="accent2"/>
              </a:gs>
            </a:gsLst>
            <a:lin ang="10800000" scaled="1"/>
            <a:tileRect/>
          </a:gradFill>
          <a:ln>
            <a:noFill/>
          </a:ln>
          <a:effectLst>
            <a:outerShdw blurRad="762000" dist="254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360000" bIns="45720" numCol="1" spcCol="0" rtlCol="0" fromWordArt="0" anchor="ctr" anchorCtr="0" forceAA="0" compatLnSpc="1">
            <a:noAutofit/>
          </a:bodyPr>
          <a:p>
            <a:pPr algn="r" defTabSz="914400"/>
            <a:endParaRPr lang="zh-CN" altLang="en-US" sz="1400" b="1">
              <a:latin typeface="微软雅黑" panose="020B0503020204020204" charset="-122"/>
              <a:ea typeface="微软雅黑" panose="020B0503020204020204" charset="-122"/>
              <a:cs typeface="Open Sans" panose="020B0606030504020204" pitchFamily="34" charset="0"/>
              <a:sym typeface="微软雅黑" panose="020B0503020204020204" charset="-122"/>
            </a:endParaRPr>
          </a:p>
        </p:txBody>
      </p:sp>
      <p:sp>
        <p:nvSpPr>
          <p:cNvPr id="12" name="文本框 17"/>
          <p:cNvSpPr txBox="1"/>
          <p:nvPr/>
        </p:nvSpPr>
        <p:spPr>
          <a:xfrm>
            <a:off x="920115" y="381635"/>
            <a:ext cx="5474335" cy="460375"/>
          </a:xfrm>
          <a:prstGeom prst="rect">
            <a:avLst/>
          </a:prstGeom>
          <a:noFill/>
        </p:spPr>
        <p:txBody>
          <a:bodyPr wrap="square" rtlCol="0">
            <a:spAutoFit/>
          </a:bodyPr>
          <a:p>
            <a:pPr algn="just" fontAlgn="auto"/>
            <a:r>
              <a:rPr lang="en-US" sz="2400" spc="600" dirty="0">
                <a:solidFill>
                  <a:schemeClr val="tx1">
                    <a:lumMod val="75000"/>
                    <a:lumOff val="25000"/>
                  </a:schemeClr>
                </a:solidFill>
                <a:latin typeface="微软雅黑" panose="020B0503020204020204" charset="-122"/>
                <a:ea typeface="微软雅黑" panose="020B0503020204020204" charset="-122"/>
                <a:sym typeface="微软雅黑" panose="020B0503020204020204" charset="-122"/>
              </a:rPr>
              <a:t>1.1</a:t>
            </a:r>
            <a:r>
              <a:rPr lang="zh-CN" altLang="en-US" sz="2400" spc="600" dirty="0">
                <a:solidFill>
                  <a:schemeClr val="tx1">
                    <a:lumMod val="75000"/>
                    <a:lumOff val="25000"/>
                  </a:schemeClr>
                </a:solidFill>
                <a:latin typeface="微软雅黑" panose="020B0503020204020204" charset="-122"/>
                <a:ea typeface="微软雅黑" panose="020B0503020204020204" charset="-122"/>
                <a:sym typeface="微软雅黑" panose="020B0503020204020204" charset="-122"/>
              </a:rPr>
              <a:t>基本概念</a:t>
            </a:r>
            <a:endParaRPr lang="zh-CN" altLang="en-US" sz="2400" spc="600" dirty="0">
              <a:solidFill>
                <a:schemeClr val="tx1">
                  <a:lumMod val="75000"/>
                  <a:lumOff val="25000"/>
                </a:schemeClr>
              </a:solidFill>
              <a:latin typeface="微软雅黑" panose="020B0503020204020204" charset="-122"/>
              <a:ea typeface="微软雅黑" panose="020B0503020204020204" charset="-122"/>
              <a:sym typeface="微软雅黑" panose="020B0503020204020204" charset="-122"/>
            </a:endParaRPr>
          </a:p>
        </p:txBody>
      </p:sp>
      <p:sp>
        <p:nvSpPr>
          <p:cNvPr id="5" name="文本框 4"/>
          <p:cNvSpPr txBox="1"/>
          <p:nvPr/>
        </p:nvSpPr>
        <p:spPr>
          <a:xfrm>
            <a:off x="1057910" y="842010"/>
            <a:ext cx="10322560" cy="6485255"/>
          </a:xfrm>
          <a:prstGeom prst="rect">
            <a:avLst/>
          </a:prstGeom>
          <a:noFill/>
        </p:spPr>
        <p:txBody>
          <a:bodyPr wrap="square" rtlCol="0" anchor="t">
            <a:spAutoFit/>
          </a:bodyPr>
          <a:p>
            <a:pPr indent="0" algn="ctr">
              <a:lnSpc>
                <a:spcPct val="170000"/>
              </a:lnSpc>
              <a:buFont typeface="Arial" panose="020B0604020202020204" pitchFamily="34" charset="0"/>
              <a:buNone/>
            </a:pPr>
            <a:r>
              <a:rPr lang="zh-CN" altLang="en-US" sz="3600"/>
              <a:t>基本术语</a:t>
            </a:r>
            <a:endParaRPr lang="zh-CN" altLang="en-US" sz="3600"/>
          </a:p>
          <a:p>
            <a:pPr marL="285750" indent="-285750">
              <a:lnSpc>
                <a:spcPct val="120000"/>
              </a:lnSpc>
              <a:buFont typeface="Arial" panose="020B0604020202020204" pitchFamily="34" charset="0"/>
              <a:buChar char="•"/>
            </a:pPr>
            <a:r>
              <a:rPr lang="zh-CN" altLang="zh-CN" b="1" dirty="0">
                <a:latin typeface="微软雅黑" panose="020B0503020204020204" charset="-122"/>
                <a:ea typeface="微软雅黑" panose="020B0503020204020204" charset="-122"/>
                <a:cs typeface="微软雅黑" panose="020B0503020204020204" charset="-122"/>
                <a:sym typeface="+mn-ea"/>
              </a:rPr>
              <a:t>学习</a:t>
            </a:r>
            <a:r>
              <a:rPr lang="zh-CN" altLang="zh-CN" dirty="0">
                <a:latin typeface="微软雅黑" panose="020B0503020204020204" charset="-122"/>
                <a:ea typeface="微软雅黑" panose="020B0503020204020204" charset="-122"/>
                <a:cs typeface="微软雅黑" panose="020B0503020204020204" charset="-122"/>
                <a:sym typeface="+mn-ea"/>
              </a:rPr>
              <a:t>（</a:t>
            </a:r>
            <a:r>
              <a:rPr lang="en-US" altLang="zh-CN" dirty="0">
                <a:latin typeface="微软雅黑" panose="020B0503020204020204" charset="-122"/>
                <a:ea typeface="微软雅黑" panose="020B0503020204020204" charset="-122"/>
                <a:cs typeface="微软雅黑" panose="020B0503020204020204" charset="-122"/>
                <a:sym typeface="+mn-ea"/>
              </a:rPr>
              <a:t>learning</a:t>
            </a:r>
            <a:r>
              <a:rPr lang="zh-CN" altLang="zh-CN" dirty="0">
                <a:latin typeface="微软雅黑" panose="020B0503020204020204" charset="-122"/>
                <a:ea typeface="微软雅黑" panose="020B0503020204020204" charset="-122"/>
                <a:cs typeface="微软雅黑" panose="020B0503020204020204" charset="-122"/>
                <a:sym typeface="+mn-ea"/>
              </a:rPr>
              <a:t>）</a:t>
            </a:r>
            <a:r>
              <a:rPr lang="en-US" altLang="zh-CN" dirty="0">
                <a:latin typeface="微软雅黑" panose="020B0503020204020204" charset="-122"/>
                <a:ea typeface="微软雅黑" panose="020B0503020204020204" charset="-122"/>
                <a:cs typeface="微软雅黑" panose="020B0503020204020204" charset="-122"/>
                <a:sym typeface="+mn-ea"/>
              </a:rPr>
              <a:t>/</a:t>
            </a:r>
            <a:r>
              <a:rPr lang="zh-CN" altLang="zh-CN" b="1" dirty="0">
                <a:latin typeface="微软雅黑" panose="020B0503020204020204" charset="-122"/>
                <a:ea typeface="微软雅黑" panose="020B0503020204020204" charset="-122"/>
                <a:cs typeface="微软雅黑" panose="020B0503020204020204" charset="-122"/>
                <a:sym typeface="+mn-ea"/>
              </a:rPr>
              <a:t>训练</a:t>
            </a:r>
            <a:r>
              <a:rPr lang="zh-CN" altLang="zh-CN" dirty="0">
                <a:latin typeface="微软雅黑" panose="020B0503020204020204" charset="-122"/>
                <a:ea typeface="微软雅黑" panose="020B0503020204020204" charset="-122"/>
                <a:cs typeface="微软雅黑" panose="020B0503020204020204" charset="-122"/>
                <a:sym typeface="+mn-ea"/>
              </a:rPr>
              <a:t>（</a:t>
            </a:r>
            <a:r>
              <a:rPr lang="en-US" altLang="zh-CN" dirty="0">
                <a:latin typeface="微软雅黑" panose="020B0503020204020204" charset="-122"/>
                <a:ea typeface="微软雅黑" panose="020B0503020204020204" charset="-122"/>
                <a:cs typeface="微软雅黑" panose="020B0503020204020204" charset="-122"/>
                <a:sym typeface="+mn-ea"/>
              </a:rPr>
              <a:t>training</a:t>
            </a:r>
            <a:r>
              <a:rPr lang="zh-CN" altLang="zh-CN" dirty="0">
                <a:latin typeface="微软雅黑" panose="020B0503020204020204" charset="-122"/>
                <a:ea typeface="微软雅黑" panose="020B0503020204020204" charset="-122"/>
                <a:cs typeface="微软雅黑" panose="020B0503020204020204" charset="-122"/>
                <a:sym typeface="+mn-ea"/>
              </a:rPr>
              <a:t>）：从数据中学得模型的过程。这个过程通过执行某个学习算法来完成。</a:t>
            </a:r>
            <a:endParaRPr lang="zh-CN" altLang="zh-CN" dirty="0">
              <a:latin typeface="微软雅黑" panose="020B0503020204020204" charset="-122"/>
              <a:ea typeface="微软雅黑" panose="020B0503020204020204" charset="-122"/>
              <a:cs typeface="微软雅黑" panose="020B0503020204020204" charset="-122"/>
              <a:sym typeface="+mn-ea"/>
            </a:endParaRPr>
          </a:p>
          <a:p>
            <a:pPr marL="285750" indent="-285750">
              <a:lnSpc>
                <a:spcPct val="120000"/>
              </a:lnSpc>
              <a:buFont typeface="Arial" panose="020B0604020202020204" pitchFamily="34" charset="0"/>
              <a:buChar char="•"/>
            </a:pPr>
            <a:r>
              <a:rPr lang="zh-CN" altLang="zh-CN" b="1" dirty="0">
                <a:latin typeface="微软雅黑" panose="020B0503020204020204" charset="-122"/>
                <a:ea typeface="微软雅黑" panose="020B0503020204020204" charset="-122"/>
                <a:cs typeface="微软雅黑" panose="020B0503020204020204" charset="-122"/>
                <a:sym typeface="+mn-ea"/>
              </a:rPr>
              <a:t>输入变量</a:t>
            </a:r>
            <a:r>
              <a:rPr lang="en-US" altLang="zh-CN" b="1" dirty="0">
                <a:latin typeface="微软雅黑" panose="020B0503020204020204" charset="-122"/>
                <a:ea typeface="微软雅黑" panose="020B0503020204020204" charset="-122"/>
                <a:cs typeface="微软雅黑" panose="020B0503020204020204" charset="-122"/>
                <a:sym typeface="+mn-ea"/>
              </a:rPr>
              <a:t>/</a:t>
            </a:r>
            <a:r>
              <a:rPr lang="zh-CN" altLang="zh-CN" b="1" dirty="0">
                <a:latin typeface="微软雅黑" panose="020B0503020204020204" charset="-122"/>
                <a:ea typeface="微软雅黑" panose="020B0503020204020204" charset="-122"/>
                <a:cs typeface="微软雅黑" panose="020B0503020204020204" charset="-122"/>
                <a:sym typeface="+mn-ea"/>
              </a:rPr>
              <a:t>解释变量</a:t>
            </a:r>
            <a:r>
              <a:rPr lang="en-US" altLang="zh-CN" b="1" dirty="0">
                <a:latin typeface="微软雅黑" panose="020B0503020204020204" charset="-122"/>
                <a:ea typeface="微软雅黑" panose="020B0503020204020204" charset="-122"/>
                <a:cs typeface="微软雅黑" panose="020B0503020204020204" charset="-122"/>
                <a:sym typeface="+mn-ea"/>
              </a:rPr>
              <a:t>explanatory variable</a:t>
            </a:r>
            <a:r>
              <a:rPr lang="zh-CN" altLang="zh-CN" dirty="0">
                <a:latin typeface="微软雅黑" panose="020B0503020204020204" charset="-122"/>
                <a:ea typeface="微软雅黑" panose="020B0503020204020204" charset="-122"/>
                <a:cs typeface="微软雅黑" panose="020B0503020204020204" charset="-122"/>
                <a:sym typeface="+mn-ea"/>
              </a:rPr>
              <a:t>：即一般社科研究中的自变量</a:t>
            </a:r>
            <a:r>
              <a:rPr lang="en-US" altLang="zh-CN" dirty="0">
                <a:latin typeface="微软雅黑" panose="020B0503020204020204" charset="-122"/>
                <a:ea typeface="微软雅黑" panose="020B0503020204020204" charset="-122"/>
                <a:cs typeface="微软雅黑" panose="020B0503020204020204" charset="-122"/>
                <a:sym typeface="+mn-ea"/>
              </a:rPr>
              <a:t>independent variable</a:t>
            </a:r>
            <a:endParaRPr lang="zh-CN" altLang="zh-CN" dirty="0">
              <a:latin typeface="微软雅黑" panose="020B0503020204020204" charset="-122"/>
              <a:ea typeface="微软雅黑" panose="020B0503020204020204" charset="-122"/>
              <a:cs typeface="微软雅黑" panose="020B0503020204020204" charset="-122"/>
            </a:endParaRPr>
          </a:p>
          <a:p>
            <a:pPr marL="285750" indent="-285750">
              <a:lnSpc>
                <a:spcPct val="120000"/>
              </a:lnSpc>
              <a:buFont typeface="Arial" panose="020B0604020202020204" pitchFamily="34" charset="0"/>
              <a:buChar char="•"/>
            </a:pPr>
            <a:r>
              <a:rPr lang="zh-CN" altLang="zh-CN" b="1" dirty="0">
                <a:latin typeface="微软雅黑" panose="020B0503020204020204" charset="-122"/>
                <a:ea typeface="微软雅黑" panose="020B0503020204020204" charset="-122"/>
                <a:cs typeface="微软雅黑" panose="020B0503020204020204" charset="-122"/>
                <a:sym typeface="+mn-ea"/>
              </a:rPr>
              <a:t>响应变量</a:t>
            </a:r>
            <a:r>
              <a:rPr lang="en-US" altLang="zh-CN" b="1" dirty="0">
                <a:latin typeface="微软雅黑" panose="020B0503020204020204" charset="-122"/>
                <a:ea typeface="微软雅黑" panose="020B0503020204020204" charset="-122"/>
                <a:cs typeface="微软雅黑" panose="020B0503020204020204" charset="-122"/>
                <a:sym typeface="+mn-ea"/>
              </a:rPr>
              <a:t>/</a:t>
            </a:r>
            <a:r>
              <a:rPr lang="zh-CN" altLang="zh-CN" b="1" dirty="0">
                <a:latin typeface="微软雅黑" panose="020B0503020204020204" charset="-122"/>
                <a:ea typeface="微软雅黑" panose="020B0503020204020204" charset="-122"/>
                <a:cs typeface="微软雅黑" panose="020B0503020204020204" charset="-122"/>
                <a:sym typeface="+mn-ea"/>
              </a:rPr>
              <a:t>特征变量</a:t>
            </a:r>
            <a:r>
              <a:rPr lang="zh-CN" altLang="zh-CN" dirty="0">
                <a:latin typeface="微软雅黑" panose="020B0503020204020204" charset="-122"/>
                <a:ea typeface="微软雅黑" panose="020B0503020204020204" charset="-122"/>
                <a:cs typeface="微软雅黑" panose="020B0503020204020204" charset="-122"/>
                <a:sym typeface="+mn-ea"/>
              </a:rPr>
              <a:t>：被解释变量</a:t>
            </a:r>
            <a:r>
              <a:rPr lang="en-US" altLang="zh-CN" dirty="0">
                <a:latin typeface="微软雅黑" panose="020B0503020204020204" charset="-122"/>
                <a:ea typeface="微软雅黑" panose="020B0503020204020204" charset="-122"/>
                <a:cs typeface="微软雅黑" panose="020B0503020204020204" charset="-122"/>
                <a:sym typeface="+mn-ea"/>
              </a:rPr>
              <a:t>dependent variable </a:t>
            </a:r>
            <a:r>
              <a:rPr lang="zh-CN" altLang="zh-CN" dirty="0">
                <a:latin typeface="微软雅黑" panose="020B0503020204020204" charset="-122"/>
                <a:ea typeface="微软雅黑" panose="020B0503020204020204" charset="-122"/>
                <a:cs typeface="微软雅黑" panose="020B0503020204020204" charset="-122"/>
                <a:sym typeface="+mn-ea"/>
              </a:rPr>
              <a:t>结果变量</a:t>
            </a:r>
            <a:r>
              <a:rPr lang="en-US" altLang="zh-CN" dirty="0" err="1">
                <a:latin typeface="微软雅黑" panose="020B0503020204020204" charset="-122"/>
                <a:ea typeface="微软雅黑" panose="020B0503020204020204" charset="-122"/>
                <a:cs typeface="微软雅黑" panose="020B0503020204020204" charset="-122"/>
                <a:sym typeface="+mn-ea"/>
              </a:rPr>
              <a:t>outcomevariable</a:t>
            </a:r>
            <a:endParaRPr lang="zh-CN" altLang="zh-CN" dirty="0">
              <a:latin typeface="微软雅黑" panose="020B0503020204020204" charset="-122"/>
              <a:ea typeface="微软雅黑" panose="020B0503020204020204" charset="-122"/>
              <a:cs typeface="微软雅黑" panose="020B0503020204020204" charset="-122"/>
            </a:endParaRPr>
          </a:p>
          <a:p>
            <a:pPr marL="285750" indent="-285750">
              <a:lnSpc>
                <a:spcPct val="120000"/>
              </a:lnSpc>
              <a:buFont typeface="Arial" panose="020B0604020202020204" pitchFamily="34" charset="0"/>
              <a:buChar char="•"/>
            </a:pPr>
            <a:r>
              <a:rPr lang="zh-CN" altLang="zh-CN" b="1" dirty="0">
                <a:latin typeface="微软雅黑" panose="020B0503020204020204" charset="-122"/>
                <a:ea typeface="微软雅黑" panose="020B0503020204020204" charset="-122"/>
                <a:cs typeface="微软雅黑" panose="020B0503020204020204" charset="-122"/>
                <a:sym typeface="+mn-ea"/>
              </a:rPr>
              <a:t>训练集</a:t>
            </a:r>
            <a:r>
              <a:rPr lang="zh-CN" altLang="zh-CN" dirty="0">
                <a:latin typeface="微软雅黑" panose="020B0503020204020204" charset="-122"/>
                <a:ea typeface="微软雅黑" panose="020B0503020204020204" charset="-122"/>
                <a:cs typeface="微软雅黑" panose="020B0503020204020204" charset="-122"/>
                <a:sym typeface="+mn-ea"/>
              </a:rPr>
              <a:t>（</a:t>
            </a:r>
            <a:r>
              <a:rPr lang="en-US" altLang="zh-CN" dirty="0">
                <a:latin typeface="微软雅黑" panose="020B0503020204020204" charset="-122"/>
                <a:ea typeface="微软雅黑" panose="020B0503020204020204" charset="-122"/>
                <a:cs typeface="微软雅黑" panose="020B0503020204020204" charset="-122"/>
                <a:sym typeface="+mn-ea"/>
              </a:rPr>
              <a:t>training set</a:t>
            </a:r>
            <a:r>
              <a:rPr lang="zh-CN" altLang="zh-CN" dirty="0">
                <a:latin typeface="微软雅黑" panose="020B0503020204020204" charset="-122"/>
                <a:ea typeface="微软雅黑" panose="020B0503020204020204" charset="-122"/>
                <a:cs typeface="微软雅黑" panose="020B0503020204020204" charset="-122"/>
                <a:sym typeface="+mn-ea"/>
              </a:rPr>
              <a:t>）：训练过程中使用的数据成为训练数据，其中每一个样本称为训练样本，训练样本组成的集合称为训练集。</a:t>
            </a:r>
            <a:endParaRPr lang="zh-CN" altLang="zh-CN" dirty="0">
              <a:latin typeface="微软雅黑" panose="020B0503020204020204" charset="-122"/>
              <a:ea typeface="微软雅黑" panose="020B0503020204020204" charset="-122"/>
              <a:cs typeface="微软雅黑" panose="020B0503020204020204" charset="-122"/>
              <a:sym typeface="+mn-ea"/>
            </a:endParaRPr>
          </a:p>
          <a:p>
            <a:pPr marL="285750" indent="-285750">
              <a:lnSpc>
                <a:spcPct val="120000"/>
              </a:lnSpc>
              <a:buFont typeface="Arial" panose="020B0604020202020204" pitchFamily="34" charset="0"/>
              <a:buChar char="•"/>
            </a:pPr>
            <a:r>
              <a:rPr lang="zh-CN" altLang="zh-CN" b="1" dirty="0">
                <a:latin typeface="微软雅黑" panose="020B0503020204020204" charset="-122"/>
                <a:ea typeface="微软雅黑" panose="020B0503020204020204" charset="-122"/>
                <a:cs typeface="微软雅黑" panose="020B0503020204020204" charset="-122"/>
                <a:sym typeface="+mn-ea"/>
              </a:rPr>
              <a:t>测试集</a:t>
            </a:r>
            <a:r>
              <a:rPr lang="zh-CN" altLang="zh-CN" dirty="0">
                <a:latin typeface="微软雅黑" panose="020B0503020204020204" charset="-122"/>
                <a:ea typeface="微软雅黑" panose="020B0503020204020204" charset="-122"/>
                <a:cs typeface="微软雅黑" panose="020B0503020204020204" charset="-122"/>
                <a:sym typeface="+mn-ea"/>
              </a:rPr>
              <a:t>（</a:t>
            </a:r>
            <a:r>
              <a:rPr lang="en-US" altLang="zh-CN" dirty="0">
                <a:latin typeface="微软雅黑" panose="020B0503020204020204" charset="-122"/>
                <a:ea typeface="微软雅黑" panose="020B0503020204020204" charset="-122"/>
                <a:cs typeface="微软雅黑" panose="020B0503020204020204" charset="-122"/>
                <a:sym typeface="+mn-ea"/>
              </a:rPr>
              <a:t>testing set</a:t>
            </a:r>
            <a:r>
              <a:rPr lang="zh-CN" altLang="zh-CN" dirty="0">
                <a:latin typeface="微软雅黑" panose="020B0503020204020204" charset="-122"/>
                <a:ea typeface="微软雅黑" panose="020B0503020204020204" charset="-122"/>
                <a:cs typeface="微软雅黑" panose="020B0503020204020204" charset="-122"/>
                <a:sym typeface="+mn-ea"/>
              </a:rPr>
              <a:t>）</a:t>
            </a:r>
            <a:r>
              <a:rPr lang="zh-CN" altLang="zh-CN" b="1" dirty="0">
                <a:latin typeface="微软雅黑" panose="020B0503020204020204" charset="-122"/>
                <a:ea typeface="微软雅黑" panose="020B0503020204020204" charset="-122"/>
                <a:cs typeface="微软雅黑" panose="020B0503020204020204" charset="-122"/>
                <a:sym typeface="+mn-ea"/>
              </a:rPr>
              <a:t>：</a:t>
            </a:r>
            <a:r>
              <a:rPr lang="zh-CN" altLang="zh-CN" dirty="0">
                <a:latin typeface="微软雅黑" panose="020B0503020204020204" charset="-122"/>
                <a:ea typeface="微软雅黑" panose="020B0503020204020204" charset="-122"/>
                <a:cs typeface="微软雅黑" panose="020B0503020204020204" charset="-122"/>
                <a:sym typeface="+mn-ea"/>
              </a:rPr>
              <a:t>在学得模型之后，使用模型进行预测的过程称为“测试”，被测试的样本的集合成为测试集。</a:t>
            </a:r>
            <a:endParaRPr lang="zh-CN" altLang="zh-CN" dirty="0">
              <a:latin typeface="微软雅黑" panose="020B0503020204020204" charset="-122"/>
              <a:ea typeface="微软雅黑" panose="020B0503020204020204" charset="-122"/>
              <a:cs typeface="微软雅黑" panose="020B0503020204020204" charset="-122"/>
              <a:sym typeface="+mn-ea"/>
            </a:endParaRPr>
          </a:p>
          <a:p>
            <a:pPr marL="285750" indent="-285750">
              <a:lnSpc>
                <a:spcPct val="120000"/>
              </a:lnSpc>
              <a:buFont typeface="Arial" panose="020B0604020202020204" pitchFamily="34" charset="0"/>
              <a:buChar char="•"/>
            </a:pPr>
            <a:r>
              <a:rPr lang="zh-CN" altLang="en-US" b="1" dirty="0">
                <a:latin typeface="微软雅黑" panose="020B0503020204020204" charset="-122"/>
                <a:ea typeface="微软雅黑" panose="020B0503020204020204" charset="-122"/>
                <a:cs typeface="微软雅黑" panose="020B0503020204020204" charset="-122"/>
                <a:sym typeface="+mn-ea"/>
              </a:rPr>
              <a:t>机器学习的三种学习任务</a:t>
            </a:r>
            <a:r>
              <a:rPr lang="zh-CN" altLang="en-US" dirty="0">
                <a:latin typeface="微软雅黑" panose="020B0503020204020204" charset="-122"/>
                <a:ea typeface="微软雅黑" panose="020B0503020204020204" charset="-122"/>
                <a:cs typeface="微软雅黑" panose="020B0503020204020204" charset="-122"/>
                <a:sym typeface="+mn-ea"/>
              </a:rPr>
              <a:t>：回归、离散、聚类。</a:t>
            </a:r>
            <a:endParaRPr lang="en-US" altLang="zh-CN" dirty="0">
              <a:latin typeface="微软雅黑" panose="020B0503020204020204" charset="-122"/>
              <a:ea typeface="微软雅黑" panose="020B0503020204020204" charset="-122"/>
              <a:cs typeface="微软雅黑" panose="020B0503020204020204" charset="-122"/>
            </a:endParaRPr>
          </a:p>
          <a:p>
            <a:pPr marL="742950" lvl="1" indent="-285750">
              <a:lnSpc>
                <a:spcPct val="120000"/>
              </a:lnSpc>
              <a:buFont typeface="Arial" panose="020B0604020202020204" pitchFamily="34" charset="0"/>
              <a:buChar char="•"/>
            </a:pPr>
            <a:r>
              <a:rPr lang="zh-CN" altLang="zh-CN" dirty="0">
                <a:latin typeface="微软雅黑" panose="020B0503020204020204" charset="-122"/>
                <a:ea typeface="微软雅黑" panose="020B0503020204020204" charset="-122"/>
                <a:cs typeface="微软雅黑" panose="020B0503020204020204" charset="-122"/>
                <a:sym typeface="+mn-ea"/>
              </a:rPr>
              <a:t>预测连续值，比如个人收入（</a:t>
            </a:r>
            <a:r>
              <a:rPr lang="en-US" altLang="zh-CN" dirty="0">
                <a:latin typeface="微软雅黑" panose="020B0503020204020204" charset="-122"/>
                <a:ea typeface="微软雅黑" panose="020B0503020204020204" charset="-122"/>
                <a:cs typeface="微软雅黑" panose="020B0503020204020204" charset="-122"/>
                <a:sym typeface="+mn-ea"/>
              </a:rPr>
              <a:t>100</a:t>
            </a:r>
            <a:r>
              <a:rPr lang="zh-CN" altLang="zh-CN" dirty="0">
                <a:latin typeface="微软雅黑" panose="020B0503020204020204" charset="-122"/>
                <a:ea typeface="微软雅黑" panose="020B0503020204020204" charset="-122"/>
                <a:cs typeface="微软雅黑" panose="020B0503020204020204" charset="-122"/>
                <a:sym typeface="+mn-ea"/>
              </a:rPr>
              <a:t>元、</a:t>
            </a:r>
            <a:r>
              <a:rPr lang="en-US" altLang="zh-CN" dirty="0">
                <a:latin typeface="微软雅黑" panose="020B0503020204020204" charset="-122"/>
                <a:ea typeface="微软雅黑" panose="020B0503020204020204" charset="-122"/>
                <a:cs typeface="微软雅黑" panose="020B0503020204020204" charset="-122"/>
                <a:sym typeface="+mn-ea"/>
              </a:rPr>
              <a:t>101</a:t>
            </a:r>
            <a:r>
              <a:rPr lang="zh-CN" altLang="zh-CN" dirty="0">
                <a:latin typeface="微软雅黑" panose="020B0503020204020204" charset="-122"/>
                <a:ea typeface="微软雅黑" panose="020B0503020204020204" charset="-122"/>
                <a:cs typeface="微软雅黑" panose="020B0503020204020204" charset="-122"/>
                <a:sym typeface="+mn-ea"/>
              </a:rPr>
              <a:t>元），属于</a:t>
            </a:r>
            <a:r>
              <a:rPr lang="zh-CN" altLang="zh-CN" b="1" dirty="0">
                <a:latin typeface="微软雅黑" panose="020B0503020204020204" charset="-122"/>
                <a:ea typeface="微软雅黑" panose="020B0503020204020204" charset="-122"/>
                <a:cs typeface="微软雅黑" panose="020B0503020204020204" charset="-122"/>
                <a:sym typeface="+mn-ea"/>
              </a:rPr>
              <a:t>回归（</a:t>
            </a:r>
            <a:r>
              <a:rPr lang="en-US" altLang="zh-CN" b="1" dirty="0">
                <a:latin typeface="微软雅黑" panose="020B0503020204020204" charset="-122"/>
                <a:ea typeface="微软雅黑" panose="020B0503020204020204" charset="-122"/>
                <a:cs typeface="微软雅黑" panose="020B0503020204020204" charset="-122"/>
                <a:sym typeface="+mn-ea"/>
              </a:rPr>
              <a:t>regression</a:t>
            </a:r>
            <a:r>
              <a:rPr lang="zh-CN" altLang="zh-CN" b="1" dirty="0">
                <a:latin typeface="微软雅黑" panose="020B0503020204020204" charset="-122"/>
                <a:ea typeface="微软雅黑" panose="020B0503020204020204" charset="-122"/>
                <a:cs typeface="微软雅黑" panose="020B0503020204020204" charset="-122"/>
                <a:sym typeface="+mn-ea"/>
              </a:rPr>
              <a:t>）</a:t>
            </a:r>
            <a:r>
              <a:rPr lang="zh-CN" altLang="zh-CN" dirty="0">
                <a:latin typeface="微软雅黑" panose="020B0503020204020204" charset="-122"/>
                <a:ea typeface="微软雅黑" panose="020B0503020204020204" charset="-122"/>
                <a:cs typeface="微软雅黑" panose="020B0503020204020204" charset="-122"/>
                <a:sym typeface="+mn-ea"/>
              </a:rPr>
              <a:t>；</a:t>
            </a:r>
            <a:endParaRPr lang="en-US" altLang="zh-CN" dirty="0">
              <a:latin typeface="微软雅黑" panose="020B0503020204020204" charset="-122"/>
              <a:ea typeface="微软雅黑" panose="020B0503020204020204" charset="-122"/>
              <a:cs typeface="微软雅黑" panose="020B0503020204020204" charset="-122"/>
            </a:endParaRPr>
          </a:p>
          <a:p>
            <a:pPr marL="742950" lvl="1" indent="-285750">
              <a:lnSpc>
                <a:spcPct val="120000"/>
              </a:lnSpc>
              <a:buFont typeface="Arial" panose="020B0604020202020204" pitchFamily="34" charset="0"/>
              <a:buChar char="•"/>
            </a:pPr>
            <a:r>
              <a:rPr lang="zh-CN" altLang="zh-CN" dirty="0">
                <a:latin typeface="微软雅黑" panose="020B0503020204020204" charset="-122"/>
                <a:ea typeface="微软雅黑" panose="020B0503020204020204" charset="-122"/>
                <a:cs typeface="微软雅黑" panose="020B0503020204020204" charset="-122"/>
                <a:sym typeface="+mn-ea"/>
              </a:rPr>
              <a:t>预测离散值，比如族裔（非裔、墨西哥裔），属于</a:t>
            </a:r>
            <a:r>
              <a:rPr lang="zh-CN" altLang="zh-CN" b="1" dirty="0">
                <a:latin typeface="微软雅黑" panose="020B0503020204020204" charset="-122"/>
                <a:ea typeface="微软雅黑" panose="020B0503020204020204" charset="-122"/>
                <a:cs typeface="微软雅黑" panose="020B0503020204020204" charset="-122"/>
                <a:sym typeface="+mn-ea"/>
              </a:rPr>
              <a:t>分类（</a:t>
            </a:r>
            <a:r>
              <a:rPr lang="en-US" altLang="zh-CN" b="1" dirty="0">
                <a:latin typeface="微软雅黑" panose="020B0503020204020204" charset="-122"/>
                <a:ea typeface="微软雅黑" panose="020B0503020204020204" charset="-122"/>
                <a:cs typeface="微软雅黑" panose="020B0503020204020204" charset="-122"/>
                <a:sym typeface="+mn-ea"/>
              </a:rPr>
              <a:t>classification</a:t>
            </a:r>
            <a:r>
              <a:rPr lang="zh-CN" altLang="zh-CN" b="1" dirty="0">
                <a:latin typeface="微软雅黑" panose="020B0503020204020204" charset="-122"/>
                <a:ea typeface="微软雅黑" panose="020B0503020204020204" charset="-122"/>
                <a:cs typeface="微软雅黑" panose="020B0503020204020204" charset="-122"/>
                <a:sym typeface="+mn-ea"/>
              </a:rPr>
              <a:t>）</a:t>
            </a:r>
            <a:r>
              <a:rPr lang="zh-CN" altLang="zh-CN" dirty="0">
                <a:latin typeface="微软雅黑" panose="020B0503020204020204" charset="-122"/>
                <a:ea typeface="微软雅黑" panose="020B0503020204020204" charset="-122"/>
                <a:cs typeface="微软雅黑" panose="020B0503020204020204" charset="-122"/>
                <a:sym typeface="+mn-ea"/>
              </a:rPr>
              <a:t>；</a:t>
            </a:r>
            <a:endParaRPr lang="en-US" altLang="zh-CN" dirty="0">
              <a:latin typeface="微软雅黑" panose="020B0503020204020204" charset="-122"/>
              <a:ea typeface="微软雅黑" panose="020B0503020204020204" charset="-122"/>
              <a:cs typeface="微软雅黑" panose="020B0503020204020204" charset="-122"/>
            </a:endParaRPr>
          </a:p>
          <a:p>
            <a:pPr marL="742950" lvl="1" indent="-285750">
              <a:lnSpc>
                <a:spcPct val="120000"/>
              </a:lnSpc>
              <a:buFont typeface="Arial" panose="020B0604020202020204" pitchFamily="34" charset="0"/>
              <a:buChar char="•"/>
            </a:pPr>
            <a:r>
              <a:rPr lang="zh-CN" altLang="zh-CN" dirty="0">
                <a:latin typeface="微软雅黑" panose="020B0503020204020204" charset="-122"/>
                <a:ea typeface="微软雅黑" panose="020B0503020204020204" charset="-122"/>
                <a:cs typeface="微软雅黑" panose="020B0503020204020204" charset="-122"/>
                <a:sym typeface="+mn-ea"/>
              </a:rPr>
              <a:t>将训练集中的样本分成若干组（每组称为“簇”）称为</a:t>
            </a:r>
            <a:r>
              <a:rPr lang="zh-CN" altLang="zh-CN" b="1" dirty="0">
                <a:latin typeface="微软雅黑" panose="020B0503020204020204" charset="-122"/>
                <a:ea typeface="微软雅黑" panose="020B0503020204020204" charset="-122"/>
                <a:cs typeface="微软雅黑" panose="020B0503020204020204" charset="-122"/>
                <a:sym typeface="+mn-ea"/>
              </a:rPr>
              <a:t>聚类（</a:t>
            </a:r>
            <a:r>
              <a:rPr lang="en-US" altLang="zh-CN" b="1" dirty="0">
                <a:latin typeface="微软雅黑" panose="020B0503020204020204" charset="-122"/>
                <a:ea typeface="微软雅黑" panose="020B0503020204020204" charset="-122"/>
                <a:cs typeface="微软雅黑" panose="020B0503020204020204" charset="-122"/>
                <a:sym typeface="+mn-ea"/>
              </a:rPr>
              <a:t>cluster</a:t>
            </a:r>
            <a:r>
              <a:rPr lang="zh-CN" altLang="zh-CN" b="1" dirty="0">
                <a:latin typeface="微软雅黑" panose="020B0503020204020204" charset="-122"/>
                <a:ea typeface="微软雅黑" panose="020B0503020204020204" charset="-122"/>
                <a:cs typeface="微软雅黑" panose="020B0503020204020204" charset="-122"/>
                <a:sym typeface="+mn-ea"/>
              </a:rPr>
              <a:t>）</a:t>
            </a:r>
            <a:r>
              <a:rPr lang="zh-CN" altLang="zh-CN" dirty="0">
                <a:latin typeface="微软雅黑" panose="020B0503020204020204" charset="-122"/>
                <a:ea typeface="微软雅黑" panose="020B0503020204020204" charset="-122"/>
                <a:cs typeface="微软雅黑" panose="020B0503020204020204" charset="-122"/>
                <a:sym typeface="+mn-ea"/>
              </a:rPr>
              <a:t>，这些形成的簇往往对应一些我们事先不知道的、潜在的概念划分，比如阶级中的“中上阶级”“中下阶级”。因此，“聚类”有助于我们了解数据内在的规律，为我们建立更深入地分析数据</a:t>
            </a:r>
            <a:r>
              <a:rPr lang="zh-CN" altLang="en-US" dirty="0">
                <a:latin typeface="微软雅黑" panose="020B0503020204020204" charset="-122"/>
                <a:ea typeface="微软雅黑" panose="020B0503020204020204" charset="-122"/>
                <a:cs typeface="微软雅黑" panose="020B0503020204020204" charset="-122"/>
                <a:sym typeface="+mn-ea"/>
              </a:rPr>
              <a:t>的</a:t>
            </a:r>
            <a:r>
              <a:rPr lang="zh-CN" altLang="zh-CN" dirty="0">
                <a:latin typeface="微软雅黑" panose="020B0503020204020204" charset="-122"/>
                <a:ea typeface="微软雅黑" panose="020B0503020204020204" charset="-122"/>
                <a:cs typeface="微软雅黑" panose="020B0503020204020204" charset="-122"/>
                <a:sym typeface="+mn-ea"/>
              </a:rPr>
              <a:t>基础。</a:t>
            </a:r>
            <a:endParaRPr lang="zh-CN" altLang="zh-CN" dirty="0">
              <a:latin typeface="微软雅黑" panose="020B0503020204020204" charset="-122"/>
              <a:ea typeface="微软雅黑" panose="020B0503020204020204" charset="-122"/>
              <a:cs typeface="微软雅黑" panose="020B0503020204020204" charset="-122"/>
              <a:sym typeface="+mn-ea"/>
            </a:endParaRPr>
          </a:p>
          <a:p>
            <a:pPr marL="0" indent="0" algn="r">
              <a:lnSpc>
                <a:spcPct val="120000"/>
              </a:lnSpc>
              <a:buNone/>
            </a:pPr>
            <a:r>
              <a:rPr lang="zh-CN" altLang="zh-CN" dirty="0">
                <a:latin typeface="微软雅黑" panose="020B0503020204020204" charset="-122"/>
                <a:ea typeface="微软雅黑" panose="020B0503020204020204" charset="-122"/>
                <a:cs typeface="微软雅黑" panose="020B0503020204020204" charset="-122"/>
                <a:sym typeface="+mn-ea"/>
              </a:rPr>
              <a:t>以上概念表述引自周志华（</a:t>
            </a:r>
            <a:r>
              <a:rPr lang="en-US" altLang="zh-CN" dirty="0">
                <a:latin typeface="微软雅黑" panose="020B0503020204020204" charset="-122"/>
                <a:ea typeface="微软雅黑" panose="020B0503020204020204" charset="-122"/>
                <a:cs typeface="微软雅黑" panose="020B0503020204020204" charset="-122"/>
                <a:sym typeface="+mn-ea"/>
              </a:rPr>
              <a:t>2016</a:t>
            </a:r>
            <a:r>
              <a:rPr lang="zh-CN" altLang="zh-CN" dirty="0">
                <a:latin typeface="微软雅黑" panose="020B0503020204020204" charset="-122"/>
                <a:ea typeface="微软雅黑" panose="020B0503020204020204" charset="-122"/>
                <a:cs typeface="微软雅黑" panose="020B0503020204020204" charset="-122"/>
                <a:sym typeface="+mn-ea"/>
              </a:rPr>
              <a:t>）。</a:t>
            </a:r>
            <a:endParaRPr lang="zh-CN" altLang="zh-CN" dirty="0">
              <a:latin typeface="楷体" panose="02010609060101010101" pitchFamily="49" charset="-122"/>
              <a:ea typeface="楷体" panose="02010609060101010101" pitchFamily="49" charset="-122"/>
              <a:sym typeface="+mn-ea"/>
            </a:endParaRPr>
          </a:p>
          <a:p>
            <a:pPr indent="0">
              <a:lnSpc>
                <a:spcPct val="170000"/>
              </a:lnSpc>
              <a:buFont typeface="Arial" panose="020B0604020202020204" pitchFamily="34" charset="0"/>
              <a:buNone/>
            </a:pP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000" advTm="15000">
        <p:cover dir="d"/>
      </p:transition>
    </mc:Choice>
    <mc:Fallback>
      <p:transition spd="slow" advTm="15000">
        <p:cover dir="d"/>
      </p:transition>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32815" y="960755"/>
            <a:ext cx="10420985" cy="730250"/>
          </a:xfrm>
        </p:spPr>
        <p:txBody>
          <a:bodyPr/>
          <a:lstStyle/>
          <a:p>
            <a:r>
              <a:rPr lang="zh-CN" altLang="en-US" sz="2400" dirty="0">
                <a:latin typeface="微软雅黑" panose="020B0503020204020204" charset="-122"/>
                <a:ea typeface="微软雅黑" panose="020B0503020204020204" charset="-122"/>
              </a:rPr>
              <a:t>随机森林</a:t>
            </a:r>
            <a:endParaRPr lang="zh-CN" altLang="en-US" sz="2400" dirty="0">
              <a:latin typeface="微软雅黑" panose="020B0503020204020204" charset="-122"/>
              <a:ea typeface="微软雅黑" panose="020B0503020204020204" charset="-122"/>
            </a:endParaRPr>
          </a:p>
        </p:txBody>
      </p:sp>
      <p:sp>
        <p:nvSpPr>
          <p:cNvPr id="3" name="内容占位符 2"/>
          <p:cNvSpPr>
            <a:spLocks noGrp="1"/>
          </p:cNvSpPr>
          <p:nvPr>
            <p:ph idx="1"/>
          </p:nvPr>
        </p:nvSpPr>
        <p:spPr>
          <a:xfrm>
            <a:off x="838200" y="1825625"/>
            <a:ext cx="5958526" cy="4351338"/>
          </a:xfrm>
        </p:spPr>
        <p:txBody>
          <a:bodyPr>
            <a:normAutofit fontScale="90000"/>
          </a:bodyPr>
          <a:lstStyle/>
          <a:p>
            <a:pPr>
              <a:lnSpc>
                <a:spcPct val="120000"/>
              </a:lnSpc>
            </a:pPr>
            <a:r>
              <a:rPr lang="zh-CN" altLang="en-US" sz="2000" dirty="0">
                <a:latin typeface="微软雅黑" panose="020B0503020204020204" charset="-122"/>
                <a:ea typeface="微软雅黑" panose="020B0503020204020204" charset="-122"/>
                <a:cs typeface="微软雅黑" panose="020B0503020204020204" charset="-122"/>
              </a:rPr>
              <a:t>顾名思义，随机森林的基本逻辑是</a:t>
            </a:r>
            <a:r>
              <a:rPr lang="zh-CN" altLang="en-US" sz="2000" b="1" dirty="0">
                <a:latin typeface="微软雅黑" panose="020B0503020204020204" charset="-122"/>
                <a:ea typeface="微软雅黑" panose="020B0503020204020204" charset="-122"/>
                <a:cs typeface="微软雅黑" panose="020B0503020204020204" charset="-122"/>
              </a:rPr>
              <a:t>运用多颗决策树解决问题</a:t>
            </a:r>
            <a:r>
              <a:rPr lang="zh-CN" altLang="en-US" sz="2000" dirty="0">
                <a:latin typeface="微软雅黑" panose="020B0503020204020204" charset="-122"/>
                <a:ea typeface="微软雅黑" panose="020B0503020204020204" charset="-122"/>
                <a:cs typeface="微软雅黑" panose="020B0503020204020204" charset="-122"/>
              </a:rPr>
              <a:t>。</a:t>
            </a:r>
            <a:endParaRPr lang="en-US" altLang="zh-CN" sz="2000" dirty="0">
              <a:latin typeface="微软雅黑" panose="020B0503020204020204" charset="-122"/>
              <a:ea typeface="微软雅黑" panose="020B0503020204020204" charset="-122"/>
              <a:cs typeface="微软雅黑" panose="020B0503020204020204" charset="-122"/>
            </a:endParaRPr>
          </a:p>
          <a:p>
            <a:pPr>
              <a:lnSpc>
                <a:spcPct val="120000"/>
              </a:lnSpc>
            </a:pPr>
            <a:r>
              <a:rPr lang="zh-CN" altLang="zh-CN" sz="2000" dirty="0">
                <a:latin typeface="微软雅黑" panose="020B0503020204020204" charset="-122"/>
                <a:ea typeface="微软雅黑" panose="020B0503020204020204" charset="-122"/>
                <a:cs typeface="微软雅黑" panose="020B0503020204020204" charset="-122"/>
              </a:rPr>
              <a:t>在袋装法的基础上，在每个决策树的节点分裂时，仅</a:t>
            </a:r>
            <a:r>
              <a:rPr lang="zh-CN" altLang="zh-CN" sz="2000" b="1" dirty="0">
                <a:latin typeface="微软雅黑" panose="020B0503020204020204" charset="-122"/>
                <a:ea typeface="微软雅黑" panose="020B0503020204020204" charset="-122"/>
                <a:cs typeface="微软雅黑" panose="020B0503020204020204" charset="-122"/>
              </a:rPr>
              <a:t>随机选取部分变量</a:t>
            </a:r>
            <a:r>
              <a:rPr lang="zh-CN" altLang="zh-CN" sz="2000" dirty="0">
                <a:latin typeface="微软雅黑" panose="020B0503020204020204" charset="-122"/>
                <a:ea typeface="微软雅黑" panose="020B0503020204020204" charset="-122"/>
                <a:cs typeface="微软雅黑" panose="020B0503020204020204" charset="-122"/>
              </a:rPr>
              <a:t>（</a:t>
            </a:r>
            <a:r>
              <a:rPr lang="en-US" altLang="zh-CN" sz="2000" dirty="0">
                <a:latin typeface="微软雅黑" panose="020B0503020204020204" charset="-122"/>
                <a:ea typeface="微软雅黑" panose="020B0503020204020204" charset="-122"/>
                <a:cs typeface="微软雅黑" panose="020B0503020204020204" charset="-122"/>
              </a:rPr>
              <a:t>m</a:t>
            </a:r>
            <a:r>
              <a:rPr lang="zh-CN" altLang="zh-CN" sz="2000" dirty="0">
                <a:latin typeface="微软雅黑" panose="020B0503020204020204" charset="-122"/>
                <a:ea typeface="微软雅黑" panose="020B0503020204020204" charset="-122"/>
                <a:cs typeface="微软雅黑" panose="020B0503020204020204" charset="-122"/>
              </a:rPr>
              <a:t>个变量）作为候选的分类变量。这种变量选取的“随机性”是为了</a:t>
            </a:r>
            <a:r>
              <a:rPr lang="zh-CN" altLang="zh-CN" sz="2000" b="1" dirty="0">
                <a:latin typeface="微软雅黑" panose="020B0503020204020204" charset="-122"/>
                <a:ea typeface="微软雅黑" panose="020B0503020204020204" charset="-122"/>
                <a:cs typeface="微软雅黑" panose="020B0503020204020204" charset="-122"/>
              </a:rPr>
              <a:t>降低决策树之间的相关性</a:t>
            </a:r>
            <a:r>
              <a:rPr lang="zh-CN" altLang="zh-CN" sz="2000" dirty="0">
                <a:latin typeface="微软雅黑" panose="020B0503020204020204" charset="-122"/>
                <a:ea typeface="微软雅黑" panose="020B0503020204020204" charset="-122"/>
                <a:cs typeface="微软雅黑" panose="020B0503020204020204" charset="-122"/>
              </a:rPr>
              <a:t>。另外，参数</a:t>
            </a:r>
            <a:r>
              <a:rPr lang="en-US" altLang="zh-CN" sz="2000" dirty="0">
                <a:latin typeface="微软雅黑" panose="020B0503020204020204" charset="-122"/>
                <a:ea typeface="微软雅黑" panose="020B0503020204020204" charset="-122"/>
                <a:cs typeface="微软雅黑" panose="020B0503020204020204" charset="-122"/>
              </a:rPr>
              <a:t>m</a:t>
            </a:r>
            <a:r>
              <a:rPr lang="zh-CN" altLang="zh-CN" sz="2000" dirty="0">
                <a:latin typeface="微软雅黑" panose="020B0503020204020204" charset="-122"/>
                <a:ea typeface="微软雅黑" panose="020B0503020204020204" charset="-122"/>
                <a:cs typeface="微软雅黑" panose="020B0503020204020204" charset="-122"/>
              </a:rPr>
              <a:t>也是一个调节参数，需要通过交叉验证来获得。</a:t>
            </a:r>
            <a:endParaRPr lang="zh-CN" altLang="zh-CN" sz="2000" dirty="0">
              <a:latin typeface="微软雅黑" panose="020B0503020204020204" charset="-122"/>
              <a:ea typeface="微软雅黑" panose="020B0503020204020204" charset="-122"/>
              <a:cs typeface="微软雅黑" panose="020B0503020204020204" charset="-122"/>
            </a:endParaRPr>
          </a:p>
          <a:p>
            <a:pPr>
              <a:lnSpc>
                <a:spcPct val="120000"/>
              </a:lnSpc>
            </a:pPr>
            <a:r>
              <a:rPr lang="zh-CN" altLang="zh-CN" sz="2000" dirty="0">
                <a:latin typeface="微软雅黑" panose="020B0503020204020204" charset="-122"/>
                <a:ea typeface="微软雅黑" panose="020B0503020204020204" charset="-122"/>
                <a:cs typeface="微软雅黑" panose="020B0503020204020204" charset="-122"/>
              </a:rPr>
              <a:t>因为随机森林包含了很多决策树，所以在度量“变量重要性”时较单颗决策树更复杂。由于每次节点分裂仅使用一个变量，故对于某个变量，可度量随机森林种每棵树由该变量引起的“熵”的下降，并针对此下降幅度对每棵树进行平均，以此度量每个变量的重要性。</a:t>
            </a:r>
            <a:endParaRPr lang="en-US" altLang="zh-CN" sz="2000" dirty="0">
              <a:latin typeface="微软雅黑" panose="020B0503020204020204" charset="-122"/>
              <a:ea typeface="微软雅黑" panose="020B0503020204020204" charset="-122"/>
              <a:cs typeface="微软雅黑" panose="020B0503020204020204" charset="-122"/>
            </a:endParaRPr>
          </a:p>
          <a:p>
            <a:pPr>
              <a:lnSpc>
                <a:spcPct val="120000"/>
              </a:lnSpc>
            </a:pPr>
            <a:endParaRPr lang="zh-CN" altLang="zh-CN" dirty="0">
              <a:latin typeface="宋体" panose="02010600030101010101" pitchFamily="2" charset="-122"/>
              <a:ea typeface="宋体" panose="02010600030101010101" pitchFamily="2" charset="-122"/>
            </a:endParaRPr>
          </a:p>
          <a:p>
            <a:pPr>
              <a:lnSpc>
                <a:spcPct val="120000"/>
              </a:lnSpc>
            </a:pPr>
            <a:endParaRPr lang="zh-CN" altLang="en-US" dirty="0">
              <a:latin typeface="宋体" panose="02010600030101010101" pitchFamily="2" charset="-122"/>
              <a:ea typeface="宋体" panose="02010600030101010101" pitchFamily="2" charset="-122"/>
            </a:endParaRPr>
          </a:p>
        </p:txBody>
      </p:sp>
      <p:sp>
        <p:nvSpPr>
          <p:cNvPr id="30" name="文本框 29"/>
          <p:cNvSpPr txBox="1"/>
          <p:nvPr/>
        </p:nvSpPr>
        <p:spPr>
          <a:xfrm>
            <a:off x="6534322" y="479006"/>
            <a:ext cx="2902886" cy="1323439"/>
          </a:xfrm>
          <a:prstGeom prst="rect">
            <a:avLst/>
          </a:prstGeom>
          <a:noFill/>
        </p:spPr>
        <p:txBody>
          <a:bodyPr wrap="square" rtlCol="0">
            <a:spAutoFit/>
          </a:bodyPr>
          <a:lstStyle/>
          <a:p>
            <a:r>
              <a:rPr lang="zh-CN" altLang="en-US" sz="1600" dirty="0"/>
              <a:t>假设左侧是所有的分类变量。随机森林要求我们</a:t>
            </a:r>
            <a:r>
              <a:rPr lang="zh-CN" altLang="en-US" sz="1600" b="1" dirty="0"/>
              <a:t>随机选择</a:t>
            </a:r>
            <a:r>
              <a:rPr lang="zh-CN" altLang="en-US" sz="1600" dirty="0"/>
              <a:t>其中一个变量作为某一节点的分类变量。如此，可以得到</a:t>
            </a:r>
            <a:r>
              <a:rPr lang="zh-CN" altLang="en-US" sz="1600" b="1" dirty="0"/>
              <a:t>不同的决策树</a:t>
            </a:r>
            <a:r>
              <a:rPr lang="zh-CN" altLang="en-US" sz="1600" dirty="0"/>
              <a:t>，如下图所示：</a:t>
            </a:r>
            <a:endParaRPr lang="zh-CN" altLang="en-US" sz="1600" dirty="0"/>
          </a:p>
        </p:txBody>
      </p:sp>
      <p:grpSp>
        <p:nvGrpSpPr>
          <p:cNvPr id="126" name="组合 125"/>
          <p:cNvGrpSpPr/>
          <p:nvPr/>
        </p:nvGrpSpPr>
        <p:grpSpPr>
          <a:xfrm>
            <a:off x="7421297" y="4536364"/>
            <a:ext cx="4166313" cy="1795206"/>
            <a:chOff x="6875922" y="3599908"/>
            <a:chExt cx="4636754" cy="2523358"/>
          </a:xfrm>
        </p:grpSpPr>
        <p:sp>
          <p:nvSpPr>
            <p:cNvPr id="113" name="矩形: 圆角 112"/>
            <p:cNvSpPr/>
            <p:nvPr/>
          </p:nvSpPr>
          <p:spPr>
            <a:xfrm>
              <a:off x="7733975" y="4250577"/>
              <a:ext cx="2328421" cy="306513"/>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1600" dirty="0">
                  <a:latin typeface="楷体" panose="02010609060101010101" pitchFamily="49" charset="-122"/>
                  <a:ea typeface="楷体" panose="02010609060101010101" pitchFamily="49" charset="-122"/>
                </a:rPr>
                <a:t>在校成绩是否优异？</a:t>
              </a:r>
              <a:endParaRPr lang="en-US" altLang="zh-CN" sz="1600" dirty="0">
                <a:latin typeface="楷体" panose="02010609060101010101" pitchFamily="49" charset="-122"/>
                <a:ea typeface="楷体" panose="02010609060101010101" pitchFamily="49" charset="-122"/>
              </a:endParaRPr>
            </a:p>
          </p:txBody>
        </p:sp>
        <p:sp>
          <p:nvSpPr>
            <p:cNvPr id="114" name="矩形: 圆角 113"/>
            <p:cNvSpPr/>
            <p:nvPr/>
          </p:nvSpPr>
          <p:spPr>
            <a:xfrm>
              <a:off x="9003743" y="5077886"/>
              <a:ext cx="2508933" cy="337101"/>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1600" dirty="0">
                  <a:latin typeface="楷体" panose="02010609060101010101" pitchFamily="49" charset="-122"/>
                  <a:ea typeface="楷体" panose="02010609060101010101" pitchFamily="49" charset="-122"/>
                </a:rPr>
                <a:t>其他标化成绩好吗？</a:t>
              </a:r>
              <a:endParaRPr lang="en-US" altLang="zh-CN" sz="1600" dirty="0">
                <a:latin typeface="楷体" panose="02010609060101010101" pitchFamily="49" charset="-122"/>
                <a:ea typeface="楷体" panose="02010609060101010101" pitchFamily="49" charset="-122"/>
              </a:endParaRPr>
            </a:p>
          </p:txBody>
        </p:sp>
        <p:cxnSp>
          <p:nvCxnSpPr>
            <p:cNvPr id="115" name="直接箭头连接符 114"/>
            <p:cNvCxnSpPr>
              <a:stCxn id="113" idx="2"/>
              <a:endCxn id="114" idx="0"/>
            </p:cNvCxnSpPr>
            <p:nvPr/>
          </p:nvCxnSpPr>
          <p:spPr>
            <a:xfrm>
              <a:off x="8898186" y="4557090"/>
              <a:ext cx="1360024" cy="520796"/>
            </a:xfrm>
            <a:prstGeom prst="straightConnector1">
              <a:avLst/>
            </a:prstGeom>
            <a:ln>
              <a:tailEnd type="triangle"/>
            </a:ln>
          </p:spPr>
          <p:style>
            <a:lnRef idx="1">
              <a:schemeClr val="accent5"/>
            </a:lnRef>
            <a:fillRef idx="2">
              <a:schemeClr val="accent5"/>
            </a:fillRef>
            <a:effectRef idx="1">
              <a:schemeClr val="accent5"/>
            </a:effectRef>
            <a:fontRef idx="minor">
              <a:schemeClr val="dk1"/>
            </a:fontRef>
          </p:style>
        </p:cxnSp>
        <p:cxnSp>
          <p:nvCxnSpPr>
            <p:cNvPr id="116" name="直接箭头连接符 115"/>
            <p:cNvCxnSpPr>
              <a:stCxn id="113" idx="2"/>
              <a:endCxn id="117" idx="0"/>
            </p:cNvCxnSpPr>
            <p:nvPr/>
          </p:nvCxnSpPr>
          <p:spPr>
            <a:xfrm flipH="1">
              <a:off x="8261018" y="4557090"/>
              <a:ext cx="637168" cy="551383"/>
            </a:xfrm>
            <a:prstGeom prst="straightConnector1">
              <a:avLst/>
            </a:prstGeom>
            <a:ln>
              <a:tailEnd type="triangle"/>
            </a:ln>
          </p:spPr>
          <p:style>
            <a:lnRef idx="1">
              <a:schemeClr val="accent5"/>
            </a:lnRef>
            <a:fillRef idx="2">
              <a:schemeClr val="accent5"/>
            </a:fillRef>
            <a:effectRef idx="1">
              <a:schemeClr val="accent5"/>
            </a:effectRef>
            <a:fontRef idx="minor">
              <a:schemeClr val="dk1"/>
            </a:fontRef>
          </p:style>
        </p:cxnSp>
        <p:sp>
          <p:nvSpPr>
            <p:cNvPr id="117" name="矩形: 圆角 116"/>
            <p:cNvSpPr/>
            <p:nvPr/>
          </p:nvSpPr>
          <p:spPr>
            <a:xfrm>
              <a:off x="7942655" y="5108473"/>
              <a:ext cx="636725" cy="306514"/>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1600" dirty="0">
                  <a:latin typeface="楷体" panose="02010609060101010101" pitchFamily="49" charset="-122"/>
                  <a:ea typeface="楷体" panose="02010609060101010101" pitchFamily="49" charset="-122"/>
                </a:rPr>
                <a:t>否</a:t>
              </a:r>
              <a:endParaRPr lang="zh-CN" altLang="en-US" sz="1600" dirty="0">
                <a:latin typeface="楷体" panose="02010609060101010101" pitchFamily="49" charset="-122"/>
                <a:ea typeface="楷体" panose="02010609060101010101" pitchFamily="49" charset="-122"/>
              </a:endParaRPr>
            </a:p>
          </p:txBody>
        </p:sp>
        <p:sp>
          <p:nvSpPr>
            <p:cNvPr id="118" name="矩形: 圆角 117"/>
            <p:cNvSpPr/>
            <p:nvPr/>
          </p:nvSpPr>
          <p:spPr>
            <a:xfrm>
              <a:off x="9512536" y="5856821"/>
              <a:ext cx="636725" cy="266445"/>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1600" dirty="0">
                  <a:latin typeface="楷体" panose="02010609060101010101" pitchFamily="49" charset="-122"/>
                  <a:ea typeface="楷体" panose="02010609060101010101" pitchFamily="49" charset="-122"/>
                </a:rPr>
                <a:t>否</a:t>
              </a:r>
              <a:endParaRPr lang="zh-CN" altLang="en-US" sz="1600" dirty="0">
                <a:latin typeface="楷体" panose="02010609060101010101" pitchFamily="49" charset="-122"/>
                <a:ea typeface="楷体" panose="02010609060101010101" pitchFamily="49" charset="-122"/>
              </a:endParaRPr>
            </a:p>
          </p:txBody>
        </p:sp>
        <p:cxnSp>
          <p:nvCxnSpPr>
            <p:cNvPr id="119" name="直接箭头连接符 118"/>
            <p:cNvCxnSpPr>
              <a:stCxn id="114" idx="2"/>
              <a:endCxn id="118" idx="0"/>
            </p:cNvCxnSpPr>
            <p:nvPr/>
          </p:nvCxnSpPr>
          <p:spPr>
            <a:xfrm flipH="1">
              <a:off x="9830899" y="5414987"/>
              <a:ext cx="427311" cy="441834"/>
            </a:xfrm>
            <a:prstGeom prst="straightConnector1">
              <a:avLst/>
            </a:prstGeom>
            <a:ln>
              <a:tailEnd type="triangle"/>
            </a:ln>
          </p:spPr>
          <p:style>
            <a:lnRef idx="1">
              <a:schemeClr val="accent5"/>
            </a:lnRef>
            <a:fillRef idx="2">
              <a:schemeClr val="accent5"/>
            </a:fillRef>
            <a:effectRef idx="1">
              <a:schemeClr val="accent5"/>
            </a:effectRef>
            <a:fontRef idx="minor">
              <a:schemeClr val="dk1"/>
            </a:fontRef>
          </p:style>
        </p:cxnSp>
        <p:cxnSp>
          <p:nvCxnSpPr>
            <p:cNvPr id="120" name="直接箭头连接符 119"/>
            <p:cNvCxnSpPr>
              <a:stCxn id="114" idx="2"/>
              <a:endCxn id="121" idx="0"/>
            </p:cNvCxnSpPr>
            <p:nvPr/>
          </p:nvCxnSpPr>
          <p:spPr>
            <a:xfrm>
              <a:off x="10258210" y="5414988"/>
              <a:ext cx="804116" cy="4245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1" name="矩形: 圆角 120"/>
            <p:cNvSpPr/>
            <p:nvPr/>
          </p:nvSpPr>
          <p:spPr>
            <a:xfrm>
              <a:off x="10723872" y="5839556"/>
              <a:ext cx="676909" cy="266444"/>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1600" dirty="0">
                  <a:latin typeface="楷体" panose="02010609060101010101" pitchFamily="49" charset="-122"/>
                  <a:ea typeface="楷体" panose="02010609060101010101" pitchFamily="49" charset="-122"/>
                </a:rPr>
                <a:t>……</a:t>
              </a:r>
              <a:endParaRPr lang="zh-CN" altLang="en-US" sz="1600" dirty="0">
                <a:latin typeface="楷体" panose="02010609060101010101" pitchFamily="49" charset="-122"/>
                <a:ea typeface="楷体" panose="02010609060101010101" pitchFamily="49" charset="-122"/>
              </a:endParaRPr>
            </a:p>
          </p:txBody>
        </p:sp>
        <p:cxnSp>
          <p:nvCxnSpPr>
            <p:cNvPr id="122" name="直接箭头连接符 121"/>
            <p:cNvCxnSpPr>
              <a:stCxn id="123" idx="2"/>
              <a:endCxn id="113" idx="0"/>
            </p:cNvCxnSpPr>
            <p:nvPr/>
          </p:nvCxnSpPr>
          <p:spPr>
            <a:xfrm>
              <a:off x="7838316" y="3906421"/>
              <a:ext cx="1059871" cy="3441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3" name="矩形: 圆角 122"/>
            <p:cNvSpPr/>
            <p:nvPr/>
          </p:nvSpPr>
          <p:spPr>
            <a:xfrm>
              <a:off x="7415613" y="3599908"/>
              <a:ext cx="845405" cy="306513"/>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1600" dirty="0">
                  <a:latin typeface="楷体" panose="02010609060101010101" pitchFamily="49" charset="-122"/>
                  <a:ea typeface="楷体" panose="02010609060101010101" pitchFamily="49" charset="-122"/>
                </a:rPr>
                <a:t>……</a:t>
              </a:r>
              <a:endParaRPr lang="zh-CN" altLang="en-US" sz="1600" dirty="0">
                <a:latin typeface="楷体" panose="02010609060101010101" pitchFamily="49" charset="-122"/>
                <a:ea typeface="楷体" panose="02010609060101010101" pitchFamily="49" charset="-122"/>
              </a:endParaRPr>
            </a:p>
          </p:txBody>
        </p:sp>
        <p:cxnSp>
          <p:nvCxnSpPr>
            <p:cNvPr id="124" name="直接箭头连接符 123"/>
            <p:cNvCxnSpPr>
              <a:stCxn id="123" idx="2"/>
              <a:endCxn id="125" idx="0"/>
            </p:cNvCxnSpPr>
            <p:nvPr/>
          </p:nvCxnSpPr>
          <p:spPr>
            <a:xfrm flipH="1">
              <a:off x="7194285" y="3906421"/>
              <a:ext cx="644031" cy="367990"/>
            </a:xfrm>
            <a:prstGeom prst="straightConnector1">
              <a:avLst/>
            </a:prstGeom>
            <a:ln>
              <a:tailEnd type="triangle"/>
            </a:ln>
          </p:spPr>
          <p:style>
            <a:lnRef idx="1">
              <a:schemeClr val="accent5"/>
            </a:lnRef>
            <a:fillRef idx="2">
              <a:schemeClr val="accent5"/>
            </a:fillRef>
            <a:effectRef idx="1">
              <a:schemeClr val="accent5"/>
            </a:effectRef>
            <a:fontRef idx="minor">
              <a:schemeClr val="dk1"/>
            </a:fontRef>
          </p:style>
        </p:cxnSp>
        <p:sp>
          <p:nvSpPr>
            <p:cNvPr id="125" name="矩形: 圆角 124"/>
            <p:cNvSpPr/>
            <p:nvPr/>
          </p:nvSpPr>
          <p:spPr>
            <a:xfrm>
              <a:off x="6875922" y="4274411"/>
              <a:ext cx="636725" cy="286295"/>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1600" dirty="0">
                  <a:latin typeface="楷体" panose="02010609060101010101" pitchFamily="49" charset="-122"/>
                  <a:ea typeface="楷体" panose="02010609060101010101" pitchFamily="49" charset="-122"/>
                </a:rPr>
                <a:t>否</a:t>
              </a:r>
              <a:endParaRPr lang="zh-CN" altLang="en-US" sz="1600" dirty="0">
                <a:latin typeface="楷体" panose="02010609060101010101" pitchFamily="49" charset="-122"/>
                <a:ea typeface="楷体" panose="02010609060101010101" pitchFamily="49" charset="-122"/>
              </a:endParaRPr>
            </a:p>
          </p:txBody>
        </p:sp>
      </p:grpSp>
      <p:grpSp>
        <p:nvGrpSpPr>
          <p:cNvPr id="129" name="组合 128"/>
          <p:cNvGrpSpPr/>
          <p:nvPr/>
        </p:nvGrpSpPr>
        <p:grpSpPr>
          <a:xfrm>
            <a:off x="7327022" y="2545888"/>
            <a:ext cx="4166313" cy="1799386"/>
            <a:chOff x="6875922" y="3599907"/>
            <a:chExt cx="4636754" cy="2523359"/>
          </a:xfrm>
        </p:grpSpPr>
        <p:sp>
          <p:nvSpPr>
            <p:cNvPr id="130" name="矩形: 圆角 129"/>
            <p:cNvSpPr/>
            <p:nvPr/>
          </p:nvSpPr>
          <p:spPr>
            <a:xfrm>
              <a:off x="7733975" y="4250577"/>
              <a:ext cx="2328421" cy="306513"/>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1600" dirty="0">
                  <a:latin typeface="楷体" panose="02010609060101010101" pitchFamily="49" charset="-122"/>
                  <a:ea typeface="楷体" panose="02010609060101010101" pitchFamily="49" charset="-122"/>
                </a:rPr>
                <a:t>是否毕业于顶级名校？</a:t>
              </a:r>
              <a:endParaRPr lang="en-US" altLang="zh-CN" sz="1600" dirty="0">
                <a:latin typeface="楷体" panose="02010609060101010101" pitchFamily="49" charset="-122"/>
                <a:ea typeface="楷体" panose="02010609060101010101" pitchFamily="49" charset="-122"/>
              </a:endParaRPr>
            </a:p>
          </p:txBody>
        </p:sp>
        <p:sp>
          <p:nvSpPr>
            <p:cNvPr id="131" name="矩形: 圆角 130"/>
            <p:cNvSpPr/>
            <p:nvPr/>
          </p:nvSpPr>
          <p:spPr>
            <a:xfrm>
              <a:off x="9003743" y="5077886"/>
              <a:ext cx="2508933" cy="337101"/>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1600" dirty="0">
                  <a:latin typeface="楷体" panose="02010609060101010101" pitchFamily="49" charset="-122"/>
                  <a:ea typeface="楷体" panose="02010609060101010101" pitchFamily="49" charset="-122"/>
                </a:rPr>
                <a:t>是否有高端的课外活动？</a:t>
              </a:r>
              <a:endParaRPr lang="en-US" altLang="zh-CN" sz="1600" dirty="0">
                <a:latin typeface="楷体" panose="02010609060101010101" pitchFamily="49" charset="-122"/>
                <a:ea typeface="楷体" panose="02010609060101010101" pitchFamily="49" charset="-122"/>
              </a:endParaRPr>
            </a:p>
          </p:txBody>
        </p:sp>
        <p:cxnSp>
          <p:nvCxnSpPr>
            <p:cNvPr id="132" name="直接箭头连接符 131"/>
            <p:cNvCxnSpPr>
              <a:stCxn id="130" idx="2"/>
              <a:endCxn id="131" idx="0"/>
            </p:cNvCxnSpPr>
            <p:nvPr/>
          </p:nvCxnSpPr>
          <p:spPr>
            <a:xfrm>
              <a:off x="8898186" y="4557090"/>
              <a:ext cx="1360024" cy="520796"/>
            </a:xfrm>
            <a:prstGeom prst="straightConnector1">
              <a:avLst/>
            </a:prstGeom>
            <a:ln>
              <a:tailEnd type="triangle"/>
            </a:ln>
          </p:spPr>
          <p:style>
            <a:lnRef idx="1">
              <a:schemeClr val="accent5"/>
            </a:lnRef>
            <a:fillRef idx="2">
              <a:schemeClr val="accent5"/>
            </a:fillRef>
            <a:effectRef idx="1">
              <a:schemeClr val="accent5"/>
            </a:effectRef>
            <a:fontRef idx="minor">
              <a:schemeClr val="dk1"/>
            </a:fontRef>
          </p:style>
        </p:cxnSp>
        <p:cxnSp>
          <p:nvCxnSpPr>
            <p:cNvPr id="133" name="直接箭头连接符 132"/>
            <p:cNvCxnSpPr>
              <a:stCxn id="130" idx="2"/>
              <a:endCxn id="134" idx="0"/>
            </p:cNvCxnSpPr>
            <p:nvPr/>
          </p:nvCxnSpPr>
          <p:spPr>
            <a:xfrm flipH="1">
              <a:off x="8261018" y="4557090"/>
              <a:ext cx="637168" cy="551383"/>
            </a:xfrm>
            <a:prstGeom prst="straightConnector1">
              <a:avLst/>
            </a:prstGeom>
            <a:ln>
              <a:tailEnd type="triangle"/>
            </a:ln>
          </p:spPr>
          <p:style>
            <a:lnRef idx="1">
              <a:schemeClr val="accent5"/>
            </a:lnRef>
            <a:fillRef idx="2">
              <a:schemeClr val="accent5"/>
            </a:fillRef>
            <a:effectRef idx="1">
              <a:schemeClr val="accent5"/>
            </a:effectRef>
            <a:fontRef idx="minor">
              <a:schemeClr val="dk1"/>
            </a:fontRef>
          </p:style>
        </p:cxnSp>
        <p:sp>
          <p:nvSpPr>
            <p:cNvPr id="134" name="矩形: 圆角 133"/>
            <p:cNvSpPr/>
            <p:nvPr/>
          </p:nvSpPr>
          <p:spPr>
            <a:xfrm>
              <a:off x="7942655" y="5108473"/>
              <a:ext cx="636725" cy="306514"/>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1600" dirty="0">
                  <a:latin typeface="楷体" panose="02010609060101010101" pitchFamily="49" charset="-122"/>
                  <a:ea typeface="楷体" panose="02010609060101010101" pitchFamily="49" charset="-122"/>
                </a:rPr>
                <a:t>否</a:t>
              </a:r>
              <a:endParaRPr lang="zh-CN" altLang="en-US" sz="1600" dirty="0">
                <a:latin typeface="楷体" panose="02010609060101010101" pitchFamily="49" charset="-122"/>
                <a:ea typeface="楷体" panose="02010609060101010101" pitchFamily="49" charset="-122"/>
              </a:endParaRPr>
            </a:p>
          </p:txBody>
        </p:sp>
        <p:sp>
          <p:nvSpPr>
            <p:cNvPr id="135" name="矩形: 圆角 134"/>
            <p:cNvSpPr/>
            <p:nvPr/>
          </p:nvSpPr>
          <p:spPr>
            <a:xfrm>
              <a:off x="9512536" y="5856821"/>
              <a:ext cx="636725" cy="266445"/>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1600" dirty="0">
                  <a:latin typeface="楷体" panose="02010609060101010101" pitchFamily="49" charset="-122"/>
                  <a:ea typeface="楷体" panose="02010609060101010101" pitchFamily="49" charset="-122"/>
                </a:rPr>
                <a:t>否</a:t>
              </a:r>
              <a:endParaRPr lang="zh-CN" altLang="en-US" sz="1600" dirty="0">
                <a:latin typeface="楷体" panose="02010609060101010101" pitchFamily="49" charset="-122"/>
                <a:ea typeface="楷体" panose="02010609060101010101" pitchFamily="49" charset="-122"/>
              </a:endParaRPr>
            </a:p>
          </p:txBody>
        </p:sp>
        <p:cxnSp>
          <p:nvCxnSpPr>
            <p:cNvPr id="136" name="直接箭头连接符 135"/>
            <p:cNvCxnSpPr>
              <a:stCxn id="131" idx="2"/>
              <a:endCxn id="135" idx="0"/>
            </p:cNvCxnSpPr>
            <p:nvPr/>
          </p:nvCxnSpPr>
          <p:spPr>
            <a:xfrm flipH="1">
              <a:off x="9830899" y="5414987"/>
              <a:ext cx="427311" cy="441834"/>
            </a:xfrm>
            <a:prstGeom prst="straightConnector1">
              <a:avLst/>
            </a:prstGeom>
            <a:ln>
              <a:tailEnd type="triangle"/>
            </a:ln>
          </p:spPr>
          <p:style>
            <a:lnRef idx="1">
              <a:schemeClr val="accent5"/>
            </a:lnRef>
            <a:fillRef idx="2">
              <a:schemeClr val="accent5"/>
            </a:fillRef>
            <a:effectRef idx="1">
              <a:schemeClr val="accent5"/>
            </a:effectRef>
            <a:fontRef idx="minor">
              <a:schemeClr val="dk1"/>
            </a:fontRef>
          </p:style>
        </p:cxnSp>
        <p:cxnSp>
          <p:nvCxnSpPr>
            <p:cNvPr id="137" name="直接箭头连接符 136"/>
            <p:cNvCxnSpPr>
              <a:stCxn id="131" idx="2"/>
              <a:endCxn id="138" idx="0"/>
            </p:cNvCxnSpPr>
            <p:nvPr/>
          </p:nvCxnSpPr>
          <p:spPr>
            <a:xfrm>
              <a:off x="10258210" y="5414987"/>
              <a:ext cx="858591" cy="4245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8" name="矩形: 圆角 137"/>
            <p:cNvSpPr/>
            <p:nvPr/>
          </p:nvSpPr>
          <p:spPr>
            <a:xfrm>
              <a:off x="10723872" y="5839558"/>
              <a:ext cx="785859" cy="252945"/>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1600" dirty="0">
                  <a:latin typeface="楷体" panose="02010609060101010101" pitchFamily="49" charset="-122"/>
                  <a:ea typeface="楷体" panose="02010609060101010101" pitchFamily="49" charset="-122"/>
                </a:rPr>
                <a:t>……</a:t>
              </a:r>
              <a:endParaRPr lang="zh-CN" altLang="en-US" sz="1600" dirty="0">
                <a:latin typeface="楷体" panose="02010609060101010101" pitchFamily="49" charset="-122"/>
                <a:ea typeface="楷体" panose="02010609060101010101" pitchFamily="49" charset="-122"/>
              </a:endParaRPr>
            </a:p>
          </p:txBody>
        </p:sp>
        <p:cxnSp>
          <p:nvCxnSpPr>
            <p:cNvPr id="139" name="直接箭头连接符 138"/>
            <p:cNvCxnSpPr>
              <a:stCxn id="140" idx="2"/>
              <a:endCxn id="130" idx="0"/>
            </p:cNvCxnSpPr>
            <p:nvPr/>
          </p:nvCxnSpPr>
          <p:spPr>
            <a:xfrm>
              <a:off x="7838316" y="3905709"/>
              <a:ext cx="1059871" cy="3448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0" name="矩形: 圆角 139"/>
            <p:cNvSpPr/>
            <p:nvPr/>
          </p:nvSpPr>
          <p:spPr>
            <a:xfrm>
              <a:off x="7415613" y="3599907"/>
              <a:ext cx="845405" cy="305802"/>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1600" dirty="0">
                  <a:latin typeface="楷体" panose="02010609060101010101" pitchFamily="49" charset="-122"/>
                  <a:ea typeface="楷体" panose="02010609060101010101" pitchFamily="49" charset="-122"/>
                </a:rPr>
                <a:t>……</a:t>
              </a:r>
              <a:endParaRPr lang="zh-CN" altLang="en-US" sz="1600" dirty="0">
                <a:latin typeface="楷体" panose="02010609060101010101" pitchFamily="49" charset="-122"/>
                <a:ea typeface="楷体" panose="02010609060101010101" pitchFamily="49" charset="-122"/>
              </a:endParaRPr>
            </a:p>
          </p:txBody>
        </p:sp>
        <p:cxnSp>
          <p:nvCxnSpPr>
            <p:cNvPr id="141" name="直接箭头连接符 140"/>
            <p:cNvCxnSpPr>
              <a:stCxn id="140" idx="2"/>
              <a:endCxn id="142" idx="0"/>
            </p:cNvCxnSpPr>
            <p:nvPr/>
          </p:nvCxnSpPr>
          <p:spPr>
            <a:xfrm flipH="1">
              <a:off x="7194285" y="3905709"/>
              <a:ext cx="644031" cy="368702"/>
            </a:xfrm>
            <a:prstGeom prst="straightConnector1">
              <a:avLst/>
            </a:prstGeom>
            <a:ln>
              <a:tailEnd type="triangle"/>
            </a:ln>
          </p:spPr>
          <p:style>
            <a:lnRef idx="1">
              <a:schemeClr val="accent5"/>
            </a:lnRef>
            <a:fillRef idx="2">
              <a:schemeClr val="accent5"/>
            </a:fillRef>
            <a:effectRef idx="1">
              <a:schemeClr val="accent5"/>
            </a:effectRef>
            <a:fontRef idx="minor">
              <a:schemeClr val="dk1"/>
            </a:fontRef>
          </p:style>
        </p:cxnSp>
        <p:sp>
          <p:nvSpPr>
            <p:cNvPr id="142" name="矩形: 圆角 141"/>
            <p:cNvSpPr/>
            <p:nvPr/>
          </p:nvSpPr>
          <p:spPr>
            <a:xfrm>
              <a:off x="6875922" y="4274411"/>
              <a:ext cx="636725" cy="286295"/>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1600" dirty="0">
                  <a:latin typeface="楷体" panose="02010609060101010101" pitchFamily="49" charset="-122"/>
                  <a:ea typeface="楷体" panose="02010609060101010101" pitchFamily="49" charset="-122"/>
                </a:rPr>
                <a:t>否</a:t>
              </a:r>
              <a:endParaRPr lang="zh-CN" altLang="en-US" sz="1600" dirty="0">
                <a:latin typeface="楷体" panose="02010609060101010101" pitchFamily="49" charset="-122"/>
                <a:ea typeface="楷体" panose="02010609060101010101" pitchFamily="49" charset="-122"/>
              </a:endParaRPr>
            </a:p>
          </p:txBody>
        </p:sp>
      </p:grpSp>
      <p:sp>
        <p:nvSpPr>
          <p:cNvPr id="143" name="矩形 142"/>
          <p:cNvSpPr/>
          <p:nvPr/>
        </p:nvSpPr>
        <p:spPr>
          <a:xfrm>
            <a:off x="9638946" y="481619"/>
            <a:ext cx="2440491" cy="1433662"/>
          </a:xfrm>
          <a:prstGeom prst="rect">
            <a:avLst/>
          </a:prstGeom>
        </p:spPr>
        <p:txBody>
          <a:bodyPr wrap="square">
            <a:spAutoFit/>
          </a:bodyPr>
          <a:lstStyle/>
          <a:p>
            <a:pPr>
              <a:lnSpc>
                <a:spcPct val="110000"/>
              </a:lnSpc>
            </a:pPr>
            <a:r>
              <a:rPr lang="zh-CN" altLang="en-US" sz="1600" dirty="0"/>
              <a:t>是否毕业于顶级名校？</a:t>
            </a:r>
            <a:endParaRPr lang="en-US" altLang="zh-CN" sz="1600" dirty="0"/>
          </a:p>
          <a:p>
            <a:pPr>
              <a:lnSpc>
                <a:spcPct val="110000"/>
              </a:lnSpc>
            </a:pPr>
            <a:r>
              <a:rPr lang="zh-CN" altLang="en-US" sz="1600" dirty="0"/>
              <a:t>是否有高端的课外活动？</a:t>
            </a:r>
            <a:endParaRPr lang="en-US" altLang="zh-CN" sz="1600" dirty="0"/>
          </a:p>
          <a:p>
            <a:pPr>
              <a:lnSpc>
                <a:spcPct val="110000"/>
              </a:lnSpc>
            </a:pPr>
            <a:r>
              <a:rPr lang="zh-CN" altLang="en-US" sz="1600" dirty="0"/>
              <a:t>在校成绩是否优异？</a:t>
            </a:r>
            <a:endParaRPr lang="en-US" altLang="zh-CN" sz="1600" dirty="0"/>
          </a:p>
          <a:p>
            <a:pPr>
              <a:lnSpc>
                <a:spcPct val="110000"/>
              </a:lnSpc>
            </a:pPr>
            <a:r>
              <a:rPr lang="zh-CN" altLang="en-US" sz="1600" dirty="0"/>
              <a:t>有过高声望的工作经验吗？</a:t>
            </a:r>
            <a:endParaRPr lang="en-US" altLang="zh-CN" sz="1600" dirty="0"/>
          </a:p>
          <a:p>
            <a:pPr>
              <a:lnSpc>
                <a:spcPct val="110000"/>
              </a:lnSpc>
            </a:pPr>
            <a:r>
              <a:rPr lang="zh-CN" altLang="en-US" sz="1600" dirty="0"/>
              <a:t>其他标化成绩好吗？</a:t>
            </a:r>
            <a:endParaRPr lang="en-US" altLang="zh-CN" sz="1600" dirty="0"/>
          </a:p>
        </p:txBody>
      </p:sp>
      <p:sp>
        <p:nvSpPr>
          <p:cNvPr id="144" name="左大括号 143"/>
          <p:cNvSpPr/>
          <p:nvPr/>
        </p:nvSpPr>
        <p:spPr>
          <a:xfrm>
            <a:off x="9504454" y="630339"/>
            <a:ext cx="193288" cy="1105014"/>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 name="椭圆 5"/>
          <p:cNvSpPr/>
          <p:nvPr/>
        </p:nvSpPr>
        <p:spPr>
          <a:xfrm>
            <a:off x="492208" y="426058"/>
            <a:ext cx="324679" cy="324679"/>
          </a:xfrm>
          <a:prstGeom prst="ellipse">
            <a:avLst/>
          </a:prstGeom>
          <a:gradFill flip="none" rotWithShape="1">
            <a:gsLst>
              <a:gs pos="0">
                <a:schemeClr val="accent1"/>
              </a:gs>
              <a:gs pos="100000">
                <a:schemeClr val="accent2"/>
              </a:gs>
            </a:gsLst>
            <a:lin ang="10800000" scaled="1"/>
            <a:tileRect/>
          </a:gradFill>
          <a:ln>
            <a:noFill/>
          </a:ln>
          <a:effectLst>
            <a:outerShdw blurRad="762000" dist="254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360000" bIns="45720" numCol="1" spcCol="0" rtlCol="0" fromWordArt="0" anchor="ctr" anchorCtr="0" forceAA="0" compatLnSpc="1">
            <a:noAutofit/>
          </a:bodyPr>
          <a:p>
            <a:pPr algn="r" defTabSz="914400"/>
            <a:endParaRPr lang="zh-CN" altLang="en-US" sz="1400" b="1">
              <a:latin typeface="微软雅黑" panose="020B0503020204020204" charset="-122"/>
              <a:ea typeface="微软雅黑" panose="020B0503020204020204" charset="-122"/>
              <a:cs typeface="Open Sans" panose="020B0606030504020204" pitchFamily="34" charset="0"/>
              <a:sym typeface="微软雅黑" panose="020B0503020204020204" charset="-122"/>
            </a:endParaRPr>
          </a:p>
        </p:txBody>
      </p:sp>
      <p:sp>
        <p:nvSpPr>
          <p:cNvPr id="6" name="文本框 17"/>
          <p:cNvSpPr txBox="1"/>
          <p:nvPr/>
        </p:nvSpPr>
        <p:spPr>
          <a:xfrm>
            <a:off x="920115" y="381635"/>
            <a:ext cx="5474335" cy="460375"/>
          </a:xfrm>
          <a:prstGeom prst="rect">
            <a:avLst/>
          </a:prstGeom>
          <a:noFill/>
        </p:spPr>
        <p:txBody>
          <a:bodyPr wrap="square" rtlCol="0">
            <a:spAutoFit/>
          </a:bodyPr>
          <a:p>
            <a:pPr algn="just" fontAlgn="auto"/>
            <a:r>
              <a:rPr lang="en-US" sz="2400" spc="600" dirty="0">
                <a:solidFill>
                  <a:schemeClr val="tx1">
                    <a:lumMod val="75000"/>
                    <a:lumOff val="25000"/>
                  </a:schemeClr>
                </a:solidFill>
                <a:latin typeface="微软雅黑" panose="020B0503020204020204" charset="-122"/>
                <a:ea typeface="微软雅黑" panose="020B0503020204020204" charset="-122"/>
                <a:sym typeface="微软雅黑" panose="020B0503020204020204" charset="-122"/>
              </a:rPr>
              <a:t>2.2</a:t>
            </a:r>
            <a:r>
              <a:rPr lang="zh-CN" altLang="en-US" sz="2400" spc="600" dirty="0">
                <a:solidFill>
                  <a:schemeClr val="tx1">
                    <a:lumMod val="75000"/>
                    <a:lumOff val="25000"/>
                  </a:schemeClr>
                </a:solidFill>
                <a:latin typeface="微软雅黑" panose="020B0503020204020204" charset="-122"/>
                <a:ea typeface="微软雅黑" panose="020B0503020204020204" charset="-122"/>
                <a:sym typeface="微软雅黑" panose="020B0503020204020204" charset="-122"/>
              </a:rPr>
              <a:t>类别分析</a:t>
            </a:r>
            <a:endParaRPr lang="zh-CN" altLang="en-US" sz="2400" spc="600" dirty="0">
              <a:solidFill>
                <a:schemeClr val="tx1">
                  <a:lumMod val="75000"/>
                  <a:lumOff val="25000"/>
                </a:schemeClr>
              </a:solidFill>
              <a:latin typeface="微软雅黑" panose="020B0503020204020204" charset="-122"/>
              <a:ea typeface="微软雅黑" panose="020B0503020204020204" charset="-122"/>
              <a:sym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slow" p14:dur="1000" advTm="15000">
        <p:cover dir="d"/>
      </p:transition>
    </mc:Choice>
    <mc:Fallback>
      <p:transition spd="slow" advTm="15000">
        <p:cover dir="d"/>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20115" y="890905"/>
            <a:ext cx="10433685" cy="800100"/>
          </a:xfrm>
        </p:spPr>
        <p:txBody>
          <a:bodyPr/>
          <a:lstStyle/>
          <a:p>
            <a:r>
              <a:rPr lang="zh-CN" altLang="en-US" sz="2400" dirty="0"/>
              <a:t>例子：随机森林在商业中的应用</a:t>
            </a:r>
            <a:endParaRPr lang="zh-CN" altLang="en-US" sz="2400" dirty="0"/>
          </a:p>
        </p:txBody>
      </p:sp>
      <p:sp>
        <p:nvSpPr>
          <p:cNvPr id="3" name="内容占位符 2"/>
          <p:cNvSpPr>
            <a:spLocks noGrp="1"/>
          </p:cNvSpPr>
          <p:nvPr>
            <p:ph idx="1"/>
          </p:nvPr>
        </p:nvSpPr>
        <p:spPr>
          <a:xfrm>
            <a:off x="838200" y="1739000"/>
            <a:ext cx="10515600" cy="4351338"/>
          </a:xfrm>
        </p:spPr>
        <p:txBody>
          <a:bodyPr>
            <a:normAutofit/>
          </a:bodyPr>
          <a:lstStyle/>
          <a:p>
            <a:r>
              <a:rPr lang="en-US" altLang="zh-CN" sz="1800" dirty="0">
                <a:latin typeface="微软雅黑" panose="020B0503020204020204" charset="-122"/>
                <a:ea typeface="微软雅黑" panose="020B0503020204020204" charset="-122"/>
                <a:cs typeface="微软雅黑" panose="020B0503020204020204" charset="-122"/>
              </a:rPr>
              <a:t>Yeh </a:t>
            </a:r>
            <a:r>
              <a:rPr lang="zh-CN" altLang="zh-CN" sz="1800" dirty="0">
                <a:latin typeface="微软雅黑" panose="020B0503020204020204" charset="-122"/>
                <a:ea typeface="微软雅黑" panose="020B0503020204020204" charset="-122"/>
                <a:cs typeface="微软雅黑" panose="020B0503020204020204" charset="-122"/>
              </a:rPr>
              <a:t>和</a:t>
            </a:r>
            <a:r>
              <a:rPr lang="en-US" altLang="zh-CN" sz="1800" dirty="0">
                <a:latin typeface="微软雅黑" panose="020B0503020204020204" charset="-122"/>
                <a:ea typeface="微软雅黑" panose="020B0503020204020204" charset="-122"/>
                <a:cs typeface="微软雅黑" panose="020B0503020204020204" charset="-122"/>
              </a:rPr>
              <a:t> Lien (2009)</a:t>
            </a:r>
            <a:r>
              <a:rPr lang="zh-CN" altLang="zh-CN" sz="1800" dirty="0">
                <a:latin typeface="微软雅黑" panose="020B0503020204020204" charset="-122"/>
                <a:ea typeface="微软雅黑" panose="020B0503020204020204" charset="-122"/>
                <a:cs typeface="微软雅黑" panose="020B0503020204020204" charset="-122"/>
              </a:rPr>
              <a:t>、</a:t>
            </a:r>
            <a:r>
              <a:rPr lang="en-US" altLang="zh-CN" sz="1800" dirty="0" err="1">
                <a:latin typeface="微软雅黑" panose="020B0503020204020204" charset="-122"/>
                <a:ea typeface="微软雅黑" panose="020B0503020204020204" charset="-122"/>
                <a:cs typeface="微软雅黑" panose="020B0503020204020204" charset="-122"/>
              </a:rPr>
              <a:t>Dheeru</a:t>
            </a:r>
            <a:r>
              <a:rPr lang="en-US" altLang="zh-CN" sz="1800" dirty="0">
                <a:latin typeface="微软雅黑" panose="020B0503020204020204" charset="-122"/>
                <a:ea typeface="微软雅黑" panose="020B0503020204020204" charset="-122"/>
                <a:cs typeface="微软雅黑" panose="020B0503020204020204" charset="-122"/>
              </a:rPr>
              <a:t> </a:t>
            </a:r>
            <a:r>
              <a:rPr lang="zh-CN" altLang="zh-CN" sz="1800" dirty="0">
                <a:latin typeface="微软雅黑" panose="020B0503020204020204" charset="-122"/>
                <a:ea typeface="微软雅黑" panose="020B0503020204020204" charset="-122"/>
                <a:cs typeface="微软雅黑" panose="020B0503020204020204" charset="-122"/>
              </a:rPr>
              <a:t>和</a:t>
            </a:r>
            <a:r>
              <a:rPr lang="en-US" altLang="zh-CN" sz="1800" dirty="0">
                <a:latin typeface="微软雅黑" panose="020B0503020204020204" charset="-122"/>
                <a:ea typeface="微软雅黑" panose="020B0503020204020204" charset="-122"/>
                <a:cs typeface="微软雅黑" panose="020B0503020204020204" charset="-122"/>
              </a:rPr>
              <a:t> </a:t>
            </a:r>
            <a:r>
              <a:rPr lang="en-US" altLang="zh-CN" sz="1800" dirty="0" err="1">
                <a:latin typeface="微软雅黑" panose="020B0503020204020204" charset="-122"/>
                <a:ea typeface="微软雅黑" panose="020B0503020204020204" charset="-122"/>
                <a:cs typeface="微软雅黑" panose="020B0503020204020204" charset="-122"/>
              </a:rPr>
              <a:t>Karra</a:t>
            </a:r>
            <a:r>
              <a:rPr lang="en-US" altLang="zh-CN" sz="1800" dirty="0">
                <a:latin typeface="微软雅黑" panose="020B0503020204020204" charset="-122"/>
                <a:ea typeface="微软雅黑" panose="020B0503020204020204" charset="-122"/>
                <a:cs typeface="微软雅黑" panose="020B0503020204020204" charset="-122"/>
              </a:rPr>
              <a:t> (2017) </a:t>
            </a:r>
            <a:r>
              <a:rPr lang="zh-CN" altLang="zh-CN" sz="1800" dirty="0">
                <a:latin typeface="微软雅黑" panose="020B0503020204020204" charset="-122"/>
                <a:ea typeface="微软雅黑" panose="020B0503020204020204" charset="-122"/>
                <a:cs typeface="微软雅黑" panose="020B0503020204020204" charset="-122"/>
              </a:rPr>
              <a:t>研究了信用卡客户违约概率的预测准确性。</a:t>
            </a:r>
            <a:endParaRPr lang="en-US" altLang="zh-CN" sz="1800" dirty="0">
              <a:latin typeface="微软雅黑" panose="020B0503020204020204" charset="-122"/>
              <a:ea typeface="微软雅黑" panose="020B0503020204020204" charset="-122"/>
              <a:cs typeface="微软雅黑" panose="020B0503020204020204" charset="-122"/>
            </a:endParaRPr>
          </a:p>
          <a:p>
            <a:r>
              <a:rPr lang="zh-CN" altLang="en-US" sz="1800" dirty="0">
                <a:latin typeface="微软雅黑" panose="020B0503020204020204" charset="-122"/>
                <a:ea typeface="微软雅黑" panose="020B0503020204020204" charset="-122"/>
                <a:cs typeface="微软雅黑" panose="020B0503020204020204" charset="-122"/>
              </a:rPr>
              <a:t>国内也有学者做了类似研究，他们</a:t>
            </a:r>
            <a:r>
              <a:rPr lang="zh-CN" altLang="zh-CN" sz="1800" dirty="0">
                <a:latin typeface="微软雅黑" panose="020B0503020204020204" charset="-122"/>
                <a:ea typeface="微软雅黑" panose="020B0503020204020204" charset="-122"/>
                <a:cs typeface="微软雅黑" panose="020B0503020204020204" charset="-122"/>
              </a:rPr>
              <a:t>以图示方式展示随机森林分类过程</a:t>
            </a:r>
            <a:r>
              <a:rPr lang="zh-CN" altLang="en-US" sz="1800" dirty="0">
                <a:latin typeface="微软雅黑" panose="020B0503020204020204" charset="-122"/>
                <a:ea typeface="微软雅黑" panose="020B0503020204020204" charset="-122"/>
                <a:cs typeface="微软雅黑" panose="020B0503020204020204" charset="-122"/>
              </a:rPr>
              <a:t>如下</a:t>
            </a:r>
            <a:r>
              <a:rPr lang="en-US" altLang="zh-CN" sz="1800" dirty="0">
                <a:latin typeface="微软雅黑" panose="020B0503020204020204" charset="-122"/>
                <a:ea typeface="微软雅黑" panose="020B0503020204020204" charset="-122"/>
                <a:cs typeface="微软雅黑" panose="020B0503020204020204" charset="-122"/>
              </a:rPr>
              <a:t>:</a:t>
            </a:r>
            <a:endParaRPr lang="en-US" altLang="zh-CN" sz="1800" dirty="0">
              <a:latin typeface="微软雅黑" panose="020B0503020204020204" charset="-122"/>
              <a:ea typeface="微软雅黑" panose="020B0503020204020204" charset="-122"/>
              <a:cs typeface="微软雅黑" panose="020B0503020204020204" charset="-122"/>
            </a:endParaRPr>
          </a:p>
          <a:p>
            <a:endParaRPr lang="zh-CN" altLang="zh-CN" sz="2400" dirty="0"/>
          </a:p>
          <a:p>
            <a:endParaRPr lang="zh-CN" altLang="en-US" sz="2400" dirty="0"/>
          </a:p>
        </p:txBody>
      </p:sp>
      <p:sp>
        <p:nvSpPr>
          <p:cNvPr id="4" name="文本框 3"/>
          <p:cNvSpPr txBox="1"/>
          <p:nvPr/>
        </p:nvSpPr>
        <p:spPr>
          <a:xfrm>
            <a:off x="430730" y="6323598"/>
            <a:ext cx="11330539" cy="338554"/>
          </a:xfrm>
          <a:prstGeom prst="rect">
            <a:avLst/>
          </a:prstGeom>
          <a:noFill/>
        </p:spPr>
        <p:txBody>
          <a:bodyPr wrap="square" rtlCol="0">
            <a:spAutoFit/>
          </a:bodyPr>
          <a:lstStyle/>
          <a:p>
            <a:r>
              <a:rPr lang="zh-CN" altLang="en-US" sz="1600" dirty="0">
                <a:latin typeface="楷体" panose="02010609060101010101" pitchFamily="49" charset="-122"/>
                <a:ea typeface="楷体" panose="02010609060101010101" pitchFamily="49" charset="-122"/>
              </a:rPr>
              <a:t>参考：</a:t>
            </a:r>
            <a:r>
              <a:rPr lang="zh-CN" altLang="zh-CN" sz="1600" dirty="0">
                <a:latin typeface="楷体" panose="02010609060101010101" pitchFamily="49" charset="-122"/>
                <a:ea typeface="楷体" panose="02010609060101010101" pitchFamily="49" charset="-122"/>
              </a:rPr>
              <a:t>方匡南 、 吴见彬 、 朱建平、谢邦昌</a:t>
            </a:r>
            <a:r>
              <a:rPr lang="en-US" altLang="zh-CN" sz="1600" dirty="0">
                <a:latin typeface="楷体" panose="02010609060101010101" pitchFamily="49" charset="-122"/>
                <a:ea typeface="楷体" panose="02010609060101010101" pitchFamily="49" charset="-122"/>
              </a:rPr>
              <a:t>. 2010. </a:t>
            </a:r>
            <a:r>
              <a:rPr lang="zh-CN" altLang="zh-CN" sz="1600" dirty="0">
                <a:latin typeface="楷体" panose="02010609060101010101" pitchFamily="49" charset="-122"/>
                <a:ea typeface="楷体" panose="02010609060101010101" pitchFamily="49" charset="-122"/>
              </a:rPr>
              <a:t>信贷信息不对称下的信用卡信用风险研究</a:t>
            </a:r>
            <a:r>
              <a:rPr lang="en-US" altLang="zh-CN" sz="1600" dirty="0">
                <a:latin typeface="楷体" panose="02010609060101010101" pitchFamily="49" charset="-122"/>
                <a:ea typeface="楷体" panose="02010609060101010101" pitchFamily="49" charset="-122"/>
              </a:rPr>
              <a:t>[J]. </a:t>
            </a:r>
            <a:r>
              <a:rPr lang="zh-CN" altLang="zh-CN" sz="1600" dirty="0">
                <a:latin typeface="楷体" panose="02010609060101010101" pitchFamily="49" charset="-122"/>
                <a:ea typeface="楷体" panose="02010609060101010101" pitchFamily="49" charset="-122"/>
              </a:rPr>
              <a:t>经济研究</a:t>
            </a:r>
            <a:r>
              <a:rPr lang="en-US" altLang="zh-CN" sz="1600" dirty="0">
                <a:latin typeface="楷体" panose="02010609060101010101" pitchFamily="49" charset="-122"/>
                <a:ea typeface="楷体" panose="02010609060101010101" pitchFamily="49" charset="-122"/>
              </a:rPr>
              <a:t>(S1): 97-107.</a:t>
            </a:r>
            <a:endParaRPr lang="zh-CN" altLang="zh-CN" sz="1600" dirty="0">
              <a:latin typeface="楷体" panose="02010609060101010101" pitchFamily="49" charset="-122"/>
              <a:ea typeface="楷体" panose="02010609060101010101" pitchFamily="49" charset="-122"/>
            </a:endParaRPr>
          </a:p>
        </p:txBody>
      </p:sp>
      <p:pic>
        <p:nvPicPr>
          <p:cNvPr id="5" name="图片 4"/>
          <p:cNvPicPr/>
          <p:nvPr/>
        </p:nvPicPr>
        <p:blipFill>
          <a:blip r:embed="rId1"/>
          <a:stretch>
            <a:fillRect/>
          </a:stretch>
        </p:blipFill>
        <p:spPr>
          <a:xfrm>
            <a:off x="2433888" y="2532313"/>
            <a:ext cx="6899550" cy="3316037"/>
          </a:xfrm>
          <a:prstGeom prst="rect">
            <a:avLst/>
          </a:prstGeom>
        </p:spPr>
      </p:pic>
      <p:sp>
        <p:nvSpPr>
          <p:cNvPr id="7" name="椭圆 5"/>
          <p:cNvSpPr/>
          <p:nvPr/>
        </p:nvSpPr>
        <p:spPr>
          <a:xfrm>
            <a:off x="492208" y="426058"/>
            <a:ext cx="324679" cy="324679"/>
          </a:xfrm>
          <a:prstGeom prst="ellipse">
            <a:avLst/>
          </a:prstGeom>
          <a:gradFill flip="none" rotWithShape="1">
            <a:gsLst>
              <a:gs pos="0">
                <a:schemeClr val="accent1"/>
              </a:gs>
              <a:gs pos="100000">
                <a:schemeClr val="accent2"/>
              </a:gs>
            </a:gsLst>
            <a:lin ang="10800000" scaled="1"/>
            <a:tileRect/>
          </a:gradFill>
          <a:ln>
            <a:noFill/>
          </a:ln>
          <a:effectLst>
            <a:outerShdw blurRad="762000" dist="254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360000" bIns="45720" numCol="1" spcCol="0" rtlCol="0" fromWordArt="0" anchor="ctr" anchorCtr="0" forceAA="0" compatLnSpc="1">
            <a:noAutofit/>
          </a:bodyPr>
          <a:p>
            <a:pPr algn="r" defTabSz="914400"/>
            <a:endParaRPr lang="zh-CN" altLang="en-US" sz="1400" b="1">
              <a:latin typeface="微软雅黑" panose="020B0503020204020204" charset="-122"/>
              <a:ea typeface="微软雅黑" panose="020B0503020204020204" charset="-122"/>
              <a:cs typeface="Open Sans" panose="020B0606030504020204" pitchFamily="34" charset="0"/>
              <a:sym typeface="微软雅黑" panose="020B0503020204020204" charset="-122"/>
            </a:endParaRPr>
          </a:p>
        </p:txBody>
      </p:sp>
      <p:sp>
        <p:nvSpPr>
          <p:cNvPr id="8" name="文本框 17"/>
          <p:cNvSpPr txBox="1"/>
          <p:nvPr/>
        </p:nvSpPr>
        <p:spPr>
          <a:xfrm>
            <a:off x="920115" y="381635"/>
            <a:ext cx="5474335" cy="460375"/>
          </a:xfrm>
          <a:prstGeom prst="rect">
            <a:avLst/>
          </a:prstGeom>
          <a:noFill/>
        </p:spPr>
        <p:txBody>
          <a:bodyPr wrap="square" rtlCol="0">
            <a:spAutoFit/>
          </a:bodyPr>
          <a:p>
            <a:pPr algn="just" fontAlgn="auto"/>
            <a:r>
              <a:rPr lang="en-US" sz="2400" spc="600" dirty="0">
                <a:solidFill>
                  <a:schemeClr val="tx1">
                    <a:lumMod val="75000"/>
                    <a:lumOff val="25000"/>
                  </a:schemeClr>
                </a:solidFill>
                <a:latin typeface="微软雅黑" panose="020B0503020204020204" charset="-122"/>
                <a:ea typeface="微软雅黑" panose="020B0503020204020204" charset="-122"/>
                <a:sym typeface="微软雅黑" panose="020B0503020204020204" charset="-122"/>
              </a:rPr>
              <a:t>2.2</a:t>
            </a:r>
            <a:r>
              <a:rPr lang="zh-CN" altLang="en-US" sz="2400" spc="600" dirty="0">
                <a:solidFill>
                  <a:schemeClr val="tx1">
                    <a:lumMod val="75000"/>
                    <a:lumOff val="25000"/>
                  </a:schemeClr>
                </a:solidFill>
                <a:latin typeface="微软雅黑" panose="020B0503020204020204" charset="-122"/>
                <a:ea typeface="微软雅黑" panose="020B0503020204020204" charset="-122"/>
                <a:sym typeface="微软雅黑" panose="020B0503020204020204" charset="-122"/>
              </a:rPr>
              <a:t>类别分析</a:t>
            </a:r>
            <a:endParaRPr lang="zh-CN" altLang="en-US" sz="2400" spc="600" dirty="0">
              <a:solidFill>
                <a:schemeClr val="tx1">
                  <a:lumMod val="75000"/>
                  <a:lumOff val="25000"/>
                </a:schemeClr>
              </a:solidFill>
              <a:latin typeface="微软雅黑" panose="020B0503020204020204" charset="-122"/>
              <a:ea typeface="微软雅黑" panose="020B0503020204020204" charset="-122"/>
              <a:sym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slow" p14:dur="1000" advTm="15000">
        <p:cover dir="d"/>
      </p:transition>
    </mc:Choice>
    <mc:Fallback>
      <p:transition spd="slow" advTm="15000">
        <p:cover dir="d"/>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880745"/>
            <a:ext cx="10515600" cy="810260"/>
          </a:xfrm>
        </p:spPr>
        <p:txBody>
          <a:bodyPr/>
          <a:lstStyle/>
          <a:p>
            <a:r>
              <a:rPr lang="zh-CN" altLang="en-US" sz="2400" dirty="0">
                <a:latin typeface="微软雅黑" panose="020B0503020204020204" charset="-122"/>
                <a:ea typeface="微软雅黑" panose="020B0503020204020204" charset="-122"/>
                <a:cs typeface="微软雅黑" panose="020B0503020204020204" charset="-122"/>
              </a:rPr>
              <a:t>支持向量机</a:t>
            </a:r>
            <a:r>
              <a:rPr lang="en-US" altLang="zh-CN" sz="2400" dirty="0">
                <a:latin typeface="微软雅黑" panose="020B0503020204020204" charset="-122"/>
                <a:ea typeface="微软雅黑" panose="020B0503020204020204" charset="-122"/>
                <a:cs typeface="微软雅黑" panose="020B0503020204020204" charset="-122"/>
              </a:rPr>
              <a:t>SVM</a:t>
            </a:r>
            <a:endParaRPr lang="zh-CN" altLang="en-US" sz="2400" dirty="0">
              <a:latin typeface="微软雅黑" panose="020B0503020204020204" charset="-122"/>
              <a:ea typeface="微软雅黑" panose="020B0503020204020204" charset="-122"/>
              <a:cs typeface="微软雅黑" panose="020B0503020204020204" charset="-122"/>
            </a:endParaRPr>
          </a:p>
        </p:txBody>
      </p:sp>
      <p:sp>
        <p:nvSpPr>
          <p:cNvPr id="3" name="内容占位符 2"/>
          <p:cNvSpPr>
            <a:spLocks noGrp="1"/>
          </p:cNvSpPr>
          <p:nvPr>
            <p:ph idx="1"/>
          </p:nvPr>
        </p:nvSpPr>
        <p:spPr>
          <a:xfrm>
            <a:off x="838200" y="1691640"/>
            <a:ext cx="6184265" cy="4382770"/>
          </a:xfrm>
        </p:spPr>
        <p:txBody>
          <a:bodyPr>
            <a:noAutofit/>
          </a:bodyPr>
          <a:lstStyle/>
          <a:p>
            <a:r>
              <a:rPr lang="zh-CN" altLang="en-US" sz="1800" dirty="0">
                <a:latin typeface="微软雅黑" panose="020B0503020204020204" charset="-122"/>
                <a:ea typeface="微软雅黑" panose="020B0503020204020204" charset="-122"/>
                <a:cs typeface="微软雅黑" panose="020B0503020204020204" charset="-122"/>
              </a:rPr>
              <a:t>当我们面对一个二分类问题，或是想将训练样本分成两类时，除了之前介绍的方法，我们还可以</a:t>
            </a:r>
            <a:r>
              <a:rPr lang="zh-CN" altLang="en-US" sz="1800" b="1" dirty="0">
                <a:solidFill>
                  <a:srgbClr val="C00000"/>
                </a:solidFill>
                <a:latin typeface="微软雅黑" panose="020B0503020204020204" charset="-122"/>
                <a:ea typeface="微软雅黑" panose="020B0503020204020204" charset="-122"/>
                <a:cs typeface="微软雅黑" panose="020B0503020204020204" charset="-122"/>
              </a:rPr>
              <a:t>画一条线将样本分开</a:t>
            </a:r>
            <a:r>
              <a:rPr lang="zh-CN" altLang="en-US" sz="1800" b="1" dirty="0">
                <a:latin typeface="微软雅黑" panose="020B0503020204020204" charset="-122"/>
                <a:ea typeface="微软雅黑" panose="020B0503020204020204" charset="-122"/>
                <a:cs typeface="微软雅黑" panose="020B0503020204020204" charset="-122"/>
              </a:rPr>
              <a:t>；</a:t>
            </a:r>
            <a:r>
              <a:rPr lang="zh-CN" altLang="en-US" sz="1800" dirty="0">
                <a:latin typeface="微软雅黑" panose="020B0503020204020204" charset="-122"/>
                <a:ea typeface="微软雅黑" panose="020B0503020204020204" charset="-122"/>
                <a:cs typeface="微软雅黑" panose="020B0503020204020204" charset="-122"/>
              </a:rPr>
              <a:t>如果我们的训练样本是高维的，我们可以找到一个超平面，将不同类别的样本分开</a:t>
            </a:r>
            <a:r>
              <a:rPr lang="en-US" altLang="zh-CN" sz="1800" dirty="0">
                <a:latin typeface="微软雅黑" panose="020B0503020204020204" charset="-122"/>
                <a:ea typeface="微软雅黑" panose="020B0503020204020204" charset="-122"/>
                <a:cs typeface="微软雅黑" panose="020B0503020204020204" charset="-122"/>
              </a:rPr>
              <a:t>(</a:t>
            </a:r>
            <a:r>
              <a:rPr lang="zh-CN" altLang="zh-CN" sz="1800" dirty="0">
                <a:latin typeface="微软雅黑" panose="020B0503020204020204" charset="-122"/>
                <a:ea typeface="微软雅黑" panose="020B0503020204020204" charset="-122"/>
                <a:cs typeface="微软雅黑" panose="020B0503020204020204" charset="-122"/>
              </a:rPr>
              <a:t>周志华，</a:t>
            </a:r>
            <a:r>
              <a:rPr lang="en-US" altLang="zh-CN" sz="1800" dirty="0">
                <a:latin typeface="微软雅黑" panose="020B0503020204020204" charset="-122"/>
                <a:ea typeface="微软雅黑" panose="020B0503020204020204" charset="-122"/>
                <a:cs typeface="微软雅黑" panose="020B0503020204020204" charset="-122"/>
              </a:rPr>
              <a:t>2016) </a:t>
            </a:r>
            <a:r>
              <a:rPr lang="zh-CN" altLang="en-US" sz="1800" dirty="0">
                <a:latin typeface="微软雅黑" panose="020B0503020204020204" charset="-122"/>
                <a:ea typeface="微软雅黑" panose="020B0503020204020204" charset="-122"/>
                <a:cs typeface="微软雅黑" panose="020B0503020204020204" charset="-122"/>
              </a:rPr>
              <a:t>。这样，新的样本（或测试样本）落入哪边，就可以被划分为哪一类。</a:t>
            </a:r>
            <a:endParaRPr lang="en-US" altLang="zh-CN" sz="1800" dirty="0">
              <a:latin typeface="微软雅黑" panose="020B0503020204020204" charset="-122"/>
              <a:ea typeface="微软雅黑" panose="020B0503020204020204" charset="-122"/>
              <a:cs typeface="微软雅黑" panose="020B0503020204020204" charset="-122"/>
            </a:endParaRPr>
          </a:p>
          <a:p>
            <a:r>
              <a:rPr lang="zh-CN" altLang="en-US" sz="1800" dirty="0">
                <a:latin typeface="微软雅黑" panose="020B0503020204020204" charset="-122"/>
                <a:ea typeface="微软雅黑" panose="020B0503020204020204" charset="-122"/>
                <a:cs typeface="微软雅黑" panose="020B0503020204020204" charset="-122"/>
              </a:rPr>
              <a:t>但是，划分两类训练样本的线条有很多，因此我们需要找到一条能尽可能保证分类的准确性并加大两个类别之间的距离的线条，使他们容易区分。</a:t>
            </a:r>
            <a:endParaRPr lang="en-US" altLang="zh-CN" sz="1800" dirty="0">
              <a:latin typeface="微软雅黑" panose="020B0503020204020204" charset="-122"/>
              <a:ea typeface="微软雅黑" panose="020B0503020204020204" charset="-122"/>
              <a:cs typeface="微软雅黑" panose="020B0503020204020204" charset="-122"/>
            </a:endParaRPr>
          </a:p>
          <a:p>
            <a:r>
              <a:rPr lang="zh-CN" altLang="zh-CN" sz="1800" dirty="0">
                <a:latin typeface="微软雅黑" panose="020B0503020204020204" charset="-122"/>
                <a:ea typeface="微软雅黑" panose="020B0503020204020204" charset="-122"/>
                <a:cs typeface="微软雅黑" panose="020B0503020204020204" charset="-122"/>
              </a:rPr>
              <a:t>因此，我们应当找一个到两个类别的距离相等且能使得间隔最大的超平面。</a:t>
            </a:r>
            <a:r>
              <a:rPr lang="zh-CN" altLang="en-US" sz="1800" dirty="0">
                <a:latin typeface="微软雅黑" panose="020B0503020204020204" charset="-122"/>
                <a:ea typeface="微软雅黑" panose="020B0503020204020204" charset="-122"/>
                <a:cs typeface="微软雅黑" panose="020B0503020204020204" charset="-122"/>
              </a:rPr>
              <a:t>这就是</a:t>
            </a:r>
            <a:r>
              <a:rPr lang="en-US" altLang="zh-CN" sz="1800" dirty="0">
                <a:latin typeface="微软雅黑" panose="020B0503020204020204" charset="-122"/>
                <a:ea typeface="微软雅黑" panose="020B0503020204020204" charset="-122"/>
                <a:cs typeface="微软雅黑" panose="020B0503020204020204" charset="-122"/>
              </a:rPr>
              <a:t>SVM</a:t>
            </a:r>
            <a:r>
              <a:rPr lang="zh-CN" altLang="en-US" sz="1800" dirty="0">
                <a:latin typeface="微软雅黑" panose="020B0503020204020204" charset="-122"/>
                <a:ea typeface="微软雅黑" panose="020B0503020204020204" charset="-122"/>
                <a:cs typeface="微软雅黑" panose="020B0503020204020204" charset="-122"/>
              </a:rPr>
              <a:t>的基本逻辑。</a:t>
            </a:r>
            <a:endParaRPr lang="zh-CN" altLang="zh-CN" sz="2000" dirty="0">
              <a:latin typeface="宋体" panose="02010600030101010101" pitchFamily="2" charset="-122"/>
              <a:ea typeface="宋体" panose="02010600030101010101" pitchFamily="2" charset="-122"/>
            </a:endParaRPr>
          </a:p>
          <a:p>
            <a:endParaRPr lang="zh-CN" altLang="en-US" sz="2200" dirty="0"/>
          </a:p>
          <a:p>
            <a:endParaRPr lang="zh-CN" altLang="en-US" sz="2200" dirty="0"/>
          </a:p>
          <a:p>
            <a:endParaRPr lang="zh-CN" altLang="en-US" sz="2200" dirty="0">
              <a:latin typeface="宋体" panose="02010600030101010101" pitchFamily="2" charset="-122"/>
              <a:ea typeface="宋体" panose="02010600030101010101" pitchFamily="2" charset="-122"/>
            </a:endParaRPr>
          </a:p>
        </p:txBody>
      </p:sp>
      <p:sp>
        <p:nvSpPr>
          <p:cNvPr id="5" name="文本框 4"/>
          <p:cNvSpPr txBox="1"/>
          <p:nvPr/>
        </p:nvSpPr>
        <p:spPr>
          <a:xfrm>
            <a:off x="1124940" y="6279939"/>
            <a:ext cx="5297020" cy="523220"/>
          </a:xfrm>
          <a:prstGeom prst="rect">
            <a:avLst/>
          </a:prstGeom>
          <a:noFill/>
        </p:spPr>
        <p:txBody>
          <a:bodyPr wrap="square" rtlCol="0">
            <a:spAutoFit/>
          </a:bodyPr>
          <a:lstStyle/>
          <a:p>
            <a:r>
              <a:rPr lang="zh-CN" altLang="en-US" sz="1400" dirty="0">
                <a:latin typeface="楷体" panose="02010609060101010101" pitchFamily="49" charset="-122"/>
                <a:ea typeface="楷体" panose="02010609060101010101" pitchFamily="49" charset="-122"/>
              </a:rPr>
              <a:t>绘图参考</a:t>
            </a:r>
            <a:r>
              <a:rPr lang="en-US" altLang="zh-CN" sz="1400" dirty="0">
                <a:latin typeface="楷体" panose="02010609060101010101" pitchFamily="49" charset="-122"/>
                <a:ea typeface="楷体" panose="02010609060101010101" pitchFamily="49" charset="-122"/>
              </a:rPr>
              <a:t>:[1] </a:t>
            </a:r>
            <a:r>
              <a:rPr lang="en-US" altLang="zh-CN" sz="1400" dirty="0">
                <a:latin typeface="楷体" panose="02010609060101010101" pitchFamily="49" charset="-122"/>
                <a:ea typeface="楷体" panose="02010609060101010101" pitchFamily="49" charset="-122"/>
                <a:hlinkClick r:id="rId1"/>
              </a:rPr>
              <a:t>https://www.bilibili.com/video/BV1N54y1q7bQ</a:t>
            </a:r>
            <a:r>
              <a:rPr lang="en-US" altLang="zh-CN" sz="1400" dirty="0">
                <a:latin typeface="楷体" panose="02010609060101010101" pitchFamily="49" charset="-122"/>
                <a:ea typeface="楷体" panose="02010609060101010101" pitchFamily="49" charset="-122"/>
              </a:rPr>
              <a:t> </a:t>
            </a:r>
            <a:endParaRPr lang="en-US" altLang="zh-CN" sz="1400" dirty="0">
              <a:latin typeface="楷体" panose="02010609060101010101" pitchFamily="49" charset="-122"/>
              <a:ea typeface="楷体" panose="02010609060101010101" pitchFamily="49" charset="-122"/>
            </a:endParaRPr>
          </a:p>
          <a:p>
            <a:r>
              <a:rPr lang="en-US" altLang="zh-CN" sz="1400" dirty="0">
                <a:latin typeface="楷体" panose="02010609060101010101" pitchFamily="49" charset="-122"/>
                <a:ea typeface="楷体" panose="02010609060101010101" pitchFamily="49" charset="-122"/>
              </a:rPr>
              <a:t>[2]</a:t>
            </a:r>
            <a:r>
              <a:rPr lang="zh-CN" altLang="en-US" sz="1400" dirty="0">
                <a:latin typeface="楷体" panose="02010609060101010101" pitchFamily="49" charset="-122"/>
                <a:ea typeface="楷体" panose="02010609060101010101" pitchFamily="49" charset="-122"/>
              </a:rPr>
              <a:t>周志华</a:t>
            </a:r>
            <a:r>
              <a:rPr lang="en-US" altLang="zh-CN" sz="1400" dirty="0">
                <a:latin typeface="楷体" panose="02010609060101010101" pitchFamily="49" charset="-122"/>
                <a:ea typeface="楷体" panose="02010609060101010101" pitchFamily="49" charset="-122"/>
              </a:rPr>
              <a:t>. 2016. </a:t>
            </a:r>
            <a:r>
              <a:rPr lang="zh-CN" altLang="en-US" sz="1400" dirty="0">
                <a:latin typeface="楷体" panose="02010609060101010101" pitchFamily="49" charset="-122"/>
                <a:ea typeface="楷体" panose="02010609060101010101" pitchFamily="49" charset="-122"/>
              </a:rPr>
              <a:t>机器学习</a:t>
            </a:r>
            <a:r>
              <a:rPr lang="en-US" altLang="zh-CN" sz="1400" dirty="0">
                <a:latin typeface="楷体" panose="02010609060101010101" pitchFamily="49" charset="-122"/>
                <a:ea typeface="楷体" panose="02010609060101010101" pitchFamily="49" charset="-122"/>
              </a:rPr>
              <a:t>[M]. P122.</a:t>
            </a:r>
            <a:r>
              <a:rPr lang="zh-CN" altLang="en-US" sz="1400" dirty="0">
                <a:latin typeface="楷体" panose="02010609060101010101" pitchFamily="49" charset="-122"/>
                <a:ea typeface="楷体" panose="02010609060101010101" pitchFamily="49" charset="-122"/>
              </a:rPr>
              <a:t>清华大学出版社</a:t>
            </a:r>
            <a:r>
              <a:rPr lang="en-US" altLang="zh-CN" sz="1400" dirty="0">
                <a:latin typeface="楷体" panose="02010609060101010101" pitchFamily="49" charset="-122"/>
                <a:ea typeface="楷体" panose="02010609060101010101" pitchFamily="49" charset="-122"/>
              </a:rPr>
              <a:t>.</a:t>
            </a:r>
            <a:endParaRPr lang="en-US" altLang="zh-CN" sz="1400" dirty="0">
              <a:latin typeface="楷体" panose="02010609060101010101" pitchFamily="49" charset="-122"/>
              <a:ea typeface="楷体" panose="02010609060101010101" pitchFamily="49" charset="-122"/>
            </a:endParaRPr>
          </a:p>
        </p:txBody>
      </p:sp>
      <p:grpSp>
        <p:nvGrpSpPr>
          <p:cNvPr id="105" name="组合 104"/>
          <p:cNvGrpSpPr/>
          <p:nvPr/>
        </p:nvGrpSpPr>
        <p:grpSpPr>
          <a:xfrm>
            <a:off x="7112877" y="526277"/>
            <a:ext cx="3965801" cy="2528233"/>
            <a:chOff x="7503696" y="315964"/>
            <a:chExt cx="4138296" cy="2638200"/>
          </a:xfrm>
        </p:grpSpPr>
        <p:cxnSp>
          <p:nvCxnSpPr>
            <p:cNvPr id="42" name="直接箭头连接符 41"/>
            <p:cNvCxnSpPr/>
            <p:nvPr/>
          </p:nvCxnSpPr>
          <p:spPr>
            <a:xfrm flipV="1">
              <a:off x="7995014" y="394184"/>
              <a:ext cx="0" cy="2172083"/>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43" name="直接箭头连接符 42"/>
            <p:cNvCxnSpPr/>
            <p:nvPr/>
          </p:nvCxnSpPr>
          <p:spPr>
            <a:xfrm>
              <a:off x="7995014" y="2567270"/>
              <a:ext cx="2903427"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44" name="任意多边形: 形状 43"/>
            <p:cNvSpPr/>
            <p:nvPr/>
          </p:nvSpPr>
          <p:spPr>
            <a:xfrm rot="156861">
              <a:off x="9412368" y="1070081"/>
              <a:ext cx="847128" cy="706977"/>
            </a:xfrm>
            <a:custGeom>
              <a:avLst/>
              <a:gdLst>
                <a:gd name="connsiteX0" fmla="*/ 1246337 w 1724409"/>
                <a:gd name="connsiteY0" fmla="*/ 1346544 h 1471802"/>
                <a:gd name="connsiteX1" fmla="*/ 1308966 w 1724409"/>
                <a:gd name="connsiteY1" fmla="*/ 1409173 h 1471802"/>
                <a:gd name="connsiteX2" fmla="*/ 1246337 w 1724409"/>
                <a:gd name="connsiteY2" fmla="*/ 1471802 h 1471802"/>
                <a:gd name="connsiteX3" fmla="*/ 1183708 w 1724409"/>
                <a:gd name="connsiteY3" fmla="*/ 1409173 h 1471802"/>
                <a:gd name="connsiteX4" fmla="*/ 1246337 w 1724409"/>
                <a:gd name="connsiteY4" fmla="*/ 1346544 h 1471802"/>
                <a:gd name="connsiteX5" fmla="*/ 1661780 w 1724409"/>
                <a:gd name="connsiteY5" fmla="*/ 1326714 h 1471802"/>
                <a:gd name="connsiteX6" fmla="*/ 1724409 w 1724409"/>
                <a:gd name="connsiteY6" fmla="*/ 1389343 h 1471802"/>
                <a:gd name="connsiteX7" fmla="*/ 1661780 w 1724409"/>
                <a:gd name="connsiteY7" fmla="*/ 1451972 h 1471802"/>
                <a:gd name="connsiteX8" fmla="*/ 1599151 w 1724409"/>
                <a:gd name="connsiteY8" fmla="*/ 1389343 h 1471802"/>
                <a:gd name="connsiteX9" fmla="*/ 1661780 w 1724409"/>
                <a:gd name="connsiteY9" fmla="*/ 1326714 h 1471802"/>
                <a:gd name="connsiteX10" fmla="*/ 816279 w 1724409"/>
                <a:gd name="connsiteY10" fmla="*/ 1326714 h 1471802"/>
                <a:gd name="connsiteX11" fmla="*/ 878908 w 1724409"/>
                <a:gd name="connsiteY11" fmla="*/ 1389343 h 1471802"/>
                <a:gd name="connsiteX12" fmla="*/ 816279 w 1724409"/>
                <a:gd name="connsiteY12" fmla="*/ 1451972 h 1471802"/>
                <a:gd name="connsiteX13" fmla="*/ 753650 w 1724409"/>
                <a:gd name="connsiteY13" fmla="*/ 1389343 h 1471802"/>
                <a:gd name="connsiteX14" fmla="*/ 816279 w 1724409"/>
                <a:gd name="connsiteY14" fmla="*/ 1326714 h 1471802"/>
                <a:gd name="connsiteX15" fmla="*/ 315927 w 1724409"/>
                <a:gd name="connsiteY15" fmla="*/ 1167002 h 1471802"/>
                <a:gd name="connsiteX16" fmla="*/ 378556 w 1724409"/>
                <a:gd name="connsiteY16" fmla="*/ 1229631 h 1471802"/>
                <a:gd name="connsiteX17" fmla="*/ 315927 w 1724409"/>
                <a:gd name="connsiteY17" fmla="*/ 1292260 h 1471802"/>
                <a:gd name="connsiteX18" fmla="*/ 253298 w 1724409"/>
                <a:gd name="connsiteY18" fmla="*/ 1229631 h 1471802"/>
                <a:gd name="connsiteX19" fmla="*/ 315927 w 1724409"/>
                <a:gd name="connsiteY19" fmla="*/ 1167002 h 1471802"/>
                <a:gd name="connsiteX20" fmla="*/ 941537 w 1724409"/>
                <a:gd name="connsiteY20" fmla="*/ 1041744 h 1471802"/>
                <a:gd name="connsiteX21" fmla="*/ 1004166 w 1724409"/>
                <a:gd name="connsiteY21" fmla="*/ 1104373 h 1471802"/>
                <a:gd name="connsiteX22" fmla="*/ 941537 w 1724409"/>
                <a:gd name="connsiteY22" fmla="*/ 1167002 h 1471802"/>
                <a:gd name="connsiteX23" fmla="*/ 878908 w 1724409"/>
                <a:gd name="connsiteY23" fmla="*/ 1104373 h 1471802"/>
                <a:gd name="connsiteX24" fmla="*/ 941537 w 1724409"/>
                <a:gd name="connsiteY24" fmla="*/ 1041744 h 1471802"/>
                <a:gd name="connsiteX25" fmla="*/ 1647164 w 1724409"/>
                <a:gd name="connsiteY25" fmla="*/ 923793 h 1471802"/>
                <a:gd name="connsiteX26" fmla="*/ 1709793 w 1724409"/>
                <a:gd name="connsiteY26" fmla="*/ 986422 h 1471802"/>
                <a:gd name="connsiteX27" fmla="*/ 1647164 w 1724409"/>
                <a:gd name="connsiteY27" fmla="*/ 1049051 h 1471802"/>
                <a:gd name="connsiteX28" fmla="*/ 1584535 w 1724409"/>
                <a:gd name="connsiteY28" fmla="*/ 986422 h 1471802"/>
                <a:gd name="connsiteX29" fmla="*/ 1647164 w 1724409"/>
                <a:gd name="connsiteY29" fmla="*/ 923793 h 1471802"/>
                <a:gd name="connsiteX30" fmla="*/ 1336108 w 1724409"/>
                <a:gd name="connsiteY30" fmla="*/ 916486 h 1471802"/>
                <a:gd name="connsiteX31" fmla="*/ 1398737 w 1724409"/>
                <a:gd name="connsiteY31" fmla="*/ 979115 h 1471802"/>
                <a:gd name="connsiteX32" fmla="*/ 1336108 w 1724409"/>
                <a:gd name="connsiteY32" fmla="*/ 1041744 h 1471802"/>
                <a:gd name="connsiteX33" fmla="*/ 1273479 w 1724409"/>
                <a:gd name="connsiteY33" fmla="*/ 979115 h 1471802"/>
                <a:gd name="connsiteX34" fmla="*/ 1336108 w 1724409"/>
                <a:gd name="connsiteY34" fmla="*/ 916486 h 1471802"/>
                <a:gd name="connsiteX35" fmla="*/ 672229 w 1724409"/>
                <a:gd name="connsiteY35" fmla="*/ 734858 h 1471802"/>
                <a:gd name="connsiteX36" fmla="*/ 734858 w 1724409"/>
                <a:gd name="connsiteY36" fmla="*/ 797487 h 1471802"/>
                <a:gd name="connsiteX37" fmla="*/ 672229 w 1724409"/>
                <a:gd name="connsiteY37" fmla="*/ 860116 h 1471802"/>
                <a:gd name="connsiteX38" fmla="*/ 609600 w 1724409"/>
                <a:gd name="connsiteY38" fmla="*/ 797487 h 1471802"/>
                <a:gd name="connsiteX39" fmla="*/ 672229 w 1724409"/>
                <a:gd name="connsiteY39" fmla="*/ 734858 h 1471802"/>
                <a:gd name="connsiteX40" fmla="*/ 1425874 w 1724409"/>
                <a:gd name="connsiteY40" fmla="*/ 715028 h 1471802"/>
                <a:gd name="connsiteX41" fmla="*/ 1488503 w 1724409"/>
                <a:gd name="connsiteY41" fmla="*/ 777657 h 1471802"/>
                <a:gd name="connsiteX42" fmla="*/ 1425874 w 1724409"/>
                <a:gd name="connsiteY42" fmla="*/ 840286 h 1471802"/>
                <a:gd name="connsiteX43" fmla="*/ 1363245 w 1724409"/>
                <a:gd name="connsiteY43" fmla="*/ 777657 h 1471802"/>
                <a:gd name="connsiteX44" fmla="*/ 1425874 w 1724409"/>
                <a:gd name="connsiteY44" fmla="*/ 715028 h 1471802"/>
                <a:gd name="connsiteX45" fmla="*/ 242171 w 1724409"/>
                <a:gd name="connsiteY45" fmla="*/ 715028 h 1471802"/>
                <a:gd name="connsiteX46" fmla="*/ 304800 w 1724409"/>
                <a:gd name="connsiteY46" fmla="*/ 777657 h 1471802"/>
                <a:gd name="connsiteX47" fmla="*/ 242171 w 1724409"/>
                <a:gd name="connsiteY47" fmla="*/ 840286 h 1471802"/>
                <a:gd name="connsiteX48" fmla="*/ 179542 w 1724409"/>
                <a:gd name="connsiteY48" fmla="*/ 777657 h 1471802"/>
                <a:gd name="connsiteX49" fmla="*/ 242171 w 1724409"/>
                <a:gd name="connsiteY49" fmla="*/ 715028 h 1471802"/>
                <a:gd name="connsiteX50" fmla="*/ 1086627 w 1724409"/>
                <a:gd name="connsiteY50" fmla="*/ 611686 h 1471802"/>
                <a:gd name="connsiteX51" fmla="*/ 1149256 w 1724409"/>
                <a:gd name="connsiteY51" fmla="*/ 674315 h 1471802"/>
                <a:gd name="connsiteX52" fmla="*/ 1086627 w 1724409"/>
                <a:gd name="connsiteY52" fmla="*/ 736944 h 1471802"/>
                <a:gd name="connsiteX53" fmla="*/ 1023998 w 1724409"/>
                <a:gd name="connsiteY53" fmla="*/ 674315 h 1471802"/>
                <a:gd name="connsiteX54" fmla="*/ 1086627 w 1724409"/>
                <a:gd name="connsiteY54" fmla="*/ 611686 h 1471802"/>
                <a:gd name="connsiteX55" fmla="*/ 367429 w 1724409"/>
                <a:gd name="connsiteY55" fmla="*/ 430058 h 1471802"/>
                <a:gd name="connsiteX56" fmla="*/ 430058 w 1724409"/>
                <a:gd name="connsiteY56" fmla="*/ 492687 h 1471802"/>
                <a:gd name="connsiteX57" fmla="*/ 367429 w 1724409"/>
                <a:gd name="connsiteY57" fmla="*/ 555316 h 1471802"/>
                <a:gd name="connsiteX58" fmla="*/ 304800 w 1724409"/>
                <a:gd name="connsiteY58" fmla="*/ 492687 h 1471802"/>
                <a:gd name="connsiteX59" fmla="*/ 367429 w 1724409"/>
                <a:gd name="connsiteY59" fmla="*/ 430058 h 1471802"/>
                <a:gd name="connsiteX60" fmla="*/ 1425874 w 1724409"/>
                <a:gd name="connsiteY60" fmla="*/ 402821 h 1471802"/>
                <a:gd name="connsiteX61" fmla="*/ 1488503 w 1724409"/>
                <a:gd name="connsiteY61" fmla="*/ 465450 h 1471802"/>
                <a:gd name="connsiteX62" fmla="*/ 1425874 w 1724409"/>
                <a:gd name="connsiteY62" fmla="*/ 528079 h 1471802"/>
                <a:gd name="connsiteX63" fmla="*/ 1363245 w 1724409"/>
                <a:gd name="connsiteY63" fmla="*/ 465450 h 1471802"/>
                <a:gd name="connsiteX64" fmla="*/ 1425874 w 1724409"/>
                <a:gd name="connsiteY64" fmla="*/ 402821 h 1471802"/>
                <a:gd name="connsiteX65" fmla="*/ 1073056 w 1724409"/>
                <a:gd name="connsiteY65" fmla="*/ 312107 h 1471802"/>
                <a:gd name="connsiteX66" fmla="*/ 1135685 w 1724409"/>
                <a:gd name="connsiteY66" fmla="*/ 374736 h 1471802"/>
                <a:gd name="connsiteX67" fmla="*/ 1073056 w 1724409"/>
                <a:gd name="connsiteY67" fmla="*/ 437365 h 1471802"/>
                <a:gd name="connsiteX68" fmla="*/ 1010427 w 1724409"/>
                <a:gd name="connsiteY68" fmla="*/ 374736 h 1471802"/>
                <a:gd name="connsiteX69" fmla="*/ 1073056 w 1724409"/>
                <a:gd name="connsiteY69" fmla="*/ 312107 h 1471802"/>
                <a:gd name="connsiteX70" fmla="*/ 762000 w 1724409"/>
                <a:gd name="connsiteY70" fmla="*/ 304800 h 1471802"/>
                <a:gd name="connsiteX71" fmla="*/ 824629 w 1724409"/>
                <a:gd name="connsiteY71" fmla="*/ 367429 h 1471802"/>
                <a:gd name="connsiteX72" fmla="*/ 762000 w 1724409"/>
                <a:gd name="connsiteY72" fmla="*/ 430058 h 1471802"/>
                <a:gd name="connsiteX73" fmla="*/ 699371 w 1724409"/>
                <a:gd name="connsiteY73" fmla="*/ 367429 h 1471802"/>
                <a:gd name="connsiteX74" fmla="*/ 762000 w 1724409"/>
                <a:gd name="connsiteY74" fmla="*/ 304800 h 1471802"/>
                <a:gd name="connsiteX75" fmla="*/ 62629 w 1724409"/>
                <a:gd name="connsiteY75" fmla="*/ 125258 h 1471802"/>
                <a:gd name="connsiteX76" fmla="*/ 125258 w 1724409"/>
                <a:gd name="connsiteY76" fmla="*/ 187887 h 1471802"/>
                <a:gd name="connsiteX77" fmla="*/ 62629 w 1724409"/>
                <a:gd name="connsiteY77" fmla="*/ 250516 h 1471802"/>
                <a:gd name="connsiteX78" fmla="*/ 0 w 1724409"/>
                <a:gd name="connsiteY78" fmla="*/ 187887 h 1471802"/>
                <a:gd name="connsiteX79" fmla="*/ 62629 w 1724409"/>
                <a:gd name="connsiteY79" fmla="*/ 125258 h 1471802"/>
                <a:gd name="connsiteX80" fmla="*/ 512519 w 1724409"/>
                <a:gd name="connsiteY80" fmla="*/ 0 h 1471802"/>
                <a:gd name="connsiteX81" fmla="*/ 575148 w 1724409"/>
                <a:gd name="connsiteY81" fmla="*/ 62629 h 1471802"/>
                <a:gd name="connsiteX82" fmla="*/ 512519 w 1724409"/>
                <a:gd name="connsiteY82" fmla="*/ 125258 h 1471802"/>
                <a:gd name="connsiteX83" fmla="*/ 449890 w 1724409"/>
                <a:gd name="connsiteY83" fmla="*/ 62629 h 1471802"/>
                <a:gd name="connsiteX84" fmla="*/ 512519 w 1724409"/>
                <a:gd name="connsiteY84" fmla="*/ 0 h 1471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1724409" h="1471802">
                  <a:moveTo>
                    <a:pt x="1246337" y="1346544"/>
                  </a:moveTo>
                  <a:cubicBezTo>
                    <a:pt x="1280926" y="1346544"/>
                    <a:pt x="1308966" y="1374584"/>
                    <a:pt x="1308966" y="1409173"/>
                  </a:cubicBezTo>
                  <a:cubicBezTo>
                    <a:pt x="1308966" y="1443762"/>
                    <a:pt x="1280926" y="1471802"/>
                    <a:pt x="1246337" y="1471802"/>
                  </a:cubicBezTo>
                  <a:cubicBezTo>
                    <a:pt x="1211748" y="1471802"/>
                    <a:pt x="1183708" y="1443762"/>
                    <a:pt x="1183708" y="1409173"/>
                  </a:cubicBezTo>
                  <a:cubicBezTo>
                    <a:pt x="1183708" y="1374584"/>
                    <a:pt x="1211748" y="1346544"/>
                    <a:pt x="1246337" y="1346544"/>
                  </a:cubicBezTo>
                  <a:close/>
                  <a:moveTo>
                    <a:pt x="1661780" y="1326714"/>
                  </a:moveTo>
                  <a:cubicBezTo>
                    <a:pt x="1696369" y="1326714"/>
                    <a:pt x="1724409" y="1354754"/>
                    <a:pt x="1724409" y="1389343"/>
                  </a:cubicBezTo>
                  <a:cubicBezTo>
                    <a:pt x="1724409" y="1423932"/>
                    <a:pt x="1696369" y="1451972"/>
                    <a:pt x="1661780" y="1451972"/>
                  </a:cubicBezTo>
                  <a:cubicBezTo>
                    <a:pt x="1627191" y="1451972"/>
                    <a:pt x="1599151" y="1423932"/>
                    <a:pt x="1599151" y="1389343"/>
                  </a:cubicBezTo>
                  <a:cubicBezTo>
                    <a:pt x="1599151" y="1354754"/>
                    <a:pt x="1627191" y="1326714"/>
                    <a:pt x="1661780" y="1326714"/>
                  </a:cubicBezTo>
                  <a:close/>
                  <a:moveTo>
                    <a:pt x="816279" y="1326714"/>
                  </a:moveTo>
                  <a:cubicBezTo>
                    <a:pt x="850868" y="1326714"/>
                    <a:pt x="878908" y="1354754"/>
                    <a:pt x="878908" y="1389343"/>
                  </a:cubicBezTo>
                  <a:cubicBezTo>
                    <a:pt x="878908" y="1423932"/>
                    <a:pt x="850868" y="1451972"/>
                    <a:pt x="816279" y="1451972"/>
                  </a:cubicBezTo>
                  <a:cubicBezTo>
                    <a:pt x="781690" y="1451972"/>
                    <a:pt x="753650" y="1423932"/>
                    <a:pt x="753650" y="1389343"/>
                  </a:cubicBezTo>
                  <a:cubicBezTo>
                    <a:pt x="753650" y="1354754"/>
                    <a:pt x="781690" y="1326714"/>
                    <a:pt x="816279" y="1326714"/>
                  </a:cubicBezTo>
                  <a:close/>
                  <a:moveTo>
                    <a:pt x="315927" y="1167002"/>
                  </a:moveTo>
                  <a:cubicBezTo>
                    <a:pt x="350516" y="1167002"/>
                    <a:pt x="378556" y="1195042"/>
                    <a:pt x="378556" y="1229631"/>
                  </a:cubicBezTo>
                  <a:cubicBezTo>
                    <a:pt x="378556" y="1264220"/>
                    <a:pt x="350516" y="1292260"/>
                    <a:pt x="315927" y="1292260"/>
                  </a:cubicBezTo>
                  <a:cubicBezTo>
                    <a:pt x="281338" y="1292260"/>
                    <a:pt x="253298" y="1264220"/>
                    <a:pt x="253298" y="1229631"/>
                  </a:cubicBezTo>
                  <a:cubicBezTo>
                    <a:pt x="253298" y="1195042"/>
                    <a:pt x="281338" y="1167002"/>
                    <a:pt x="315927" y="1167002"/>
                  </a:cubicBezTo>
                  <a:close/>
                  <a:moveTo>
                    <a:pt x="941537" y="1041744"/>
                  </a:moveTo>
                  <a:cubicBezTo>
                    <a:pt x="976126" y="1041744"/>
                    <a:pt x="1004166" y="1069784"/>
                    <a:pt x="1004166" y="1104373"/>
                  </a:cubicBezTo>
                  <a:cubicBezTo>
                    <a:pt x="1004166" y="1138962"/>
                    <a:pt x="976126" y="1167002"/>
                    <a:pt x="941537" y="1167002"/>
                  </a:cubicBezTo>
                  <a:cubicBezTo>
                    <a:pt x="906948" y="1167002"/>
                    <a:pt x="878908" y="1138962"/>
                    <a:pt x="878908" y="1104373"/>
                  </a:cubicBezTo>
                  <a:cubicBezTo>
                    <a:pt x="878908" y="1069784"/>
                    <a:pt x="906948" y="1041744"/>
                    <a:pt x="941537" y="1041744"/>
                  </a:cubicBezTo>
                  <a:close/>
                  <a:moveTo>
                    <a:pt x="1647164" y="923793"/>
                  </a:moveTo>
                  <a:cubicBezTo>
                    <a:pt x="1681753" y="923793"/>
                    <a:pt x="1709793" y="951833"/>
                    <a:pt x="1709793" y="986422"/>
                  </a:cubicBezTo>
                  <a:cubicBezTo>
                    <a:pt x="1709793" y="1021011"/>
                    <a:pt x="1681753" y="1049051"/>
                    <a:pt x="1647164" y="1049051"/>
                  </a:cubicBezTo>
                  <a:cubicBezTo>
                    <a:pt x="1612575" y="1049051"/>
                    <a:pt x="1584535" y="1021011"/>
                    <a:pt x="1584535" y="986422"/>
                  </a:cubicBezTo>
                  <a:cubicBezTo>
                    <a:pt x="1584535" y="951833"/>
                    <a:pt x="1612575" y="923793"/>
                    <a:pt x="1647164" y="923793"/>
                  </a:cubicBezTo>
                  <a:close/>
                  <a:moveTo>
                    <a:pt x="1336108" y="916486"/>
                  </a:moveTo>
                  <a:cubicBezTo>
                    <a:pt x="1370697" y="916486"/>
                    <a:pt x="1398737" y="944526"/>
                    <a:pt x="1398737" y="979115"/>
                  </a:cubicBezTo>
                  <a:cubicBezTo>
                    <a:pt x="1398737" y="1013704"/>
                    <a:pt x="1370697" y="1041744"/>
                    <a:pt x="1336108" y="1041744"/>
                  </a:cubicBezTo>
                  <a:cubicBezTo>
                    <a:pt x="1301519" y="1041744"/>
                    <a:pt x="1273479" y="1013704"/>
                    <a:pt x="1273479" y="979115"/>
                  </a:cubicBezTo>
                  <a:cubicBezTo>
                    <a:pt x="1273479" y="944526"/>
                    <a:pt x="1301519" y="916486"/>
                    <a:pt x="1336108" y="916486"/>
                  </a:cubicBezTo>
                  <a:close/>
                  <a:moveTo>
                    <a:pt x="672229" y="734858"/>
                  </a:moveTo>
                  <a:cubicBezTo>
                    <a:pt x="706818" y="734858"/>
                    <a:pt x="734858" y="762898"/>
                    <a:pt x="734858" y="797487"/>
                  </a:cubicBezTo>
                  <a:cubicBezTo>
                    <a:pt x="734858" y="832076"/>
                    <a:pt x="706818" y="860116"/>
                    <a:pt x="672229" y="860116"/>
                  </a:cubicBezTo>
                  <a:cubicBezTo>
                    <a:pt x="637640" y="860116"/>
                    <a:pt x="609600" y="832076"/>
                    <a:pt x="609600" y="797487"/>
                  </a:cubicBezTo>
                  <a:cubicBezTo>
                    <a:pt x="609600" y="762898"/>
                    <a:pt x="637640" y="734858"/>
                    <a:pt x="672229" y="734858"/>
                  </a:cubicBezTo>
                  <a:close/>
                  <a:moveTo>
                    <a:pt x="1425874" y="715028"/>
                  </a:moveTo>
                  <a:cubicBezTo>
                    <a:pt x="1460463" y="715028"/>
                    <a:pt x="1488503" y="743068"/>
                    <a:pt x="1488503" y="777657"/>
                  </a:cubicBezTo>
                  <a:cubicBezTo>
                    <a:pt x="1488503" y="812246"/>
                    <a:pt x="1460463" y="840286"/>
                    <a:pt x="1425874" y="840286"/>
                  </a:cubicBezTo>
                  <a:cubicBezTo>
                    <a:pt x="1391285" y="840286"/>
                    <a:pt x="1363245" y="812246"/>
                    <a:pt x="1363245" y="777657"/>
                  </a:cubicBezTo>
                  <a:cubicBezTo>
                    <a:pt x="1363245" y="743068"/>
                    <a:pt x="1391285" y="715028"/>
                    <a:pt x="1425874" y="715028"/>
                  </a:cubicBezTo>
                  <a:close/>
                  <a:moveTo>
                    <a:pt x="242171" y="715028"/>
                  </a:moveTo>
                  <a:cubicBezTo>
                    <a:pt x="276760" y="715028"/>
                    <a:pt x="304800" y="743068"/>
                    <a:pt x="304800" y="777657"/>
                  </a:cubicBezTo>
                  <a:cubicBezTo>
                    <a:pt x="304800" y="812246"/>
                    <a:pt x="276760" y="840286"/>
                    <a:pt x="242171" y="840286"/>
                  </a:cubicBezTo>
                  <a:cubicBezTo>
                    <a:pt x="207582" y="840286"/>
                    <a:pt x="179542" y="812246"/>
                    <a:pt x="179542" y="777657"/>
                  </a:cubicBezTo>
                  <a:cubicBezTo>
                    <a:pt x="179542" y="743068"/>
                    <a:pt x="207582" y="715028"/>
                    <a:pt x="242171" y="715028"/>
                  </a:cubicBezTo>
                  <a:close/>
                  <a:moveTo>
                    <a:pt x="1086627" y="611686"/>
                  </a:moveTo>
                  <a:cubicBezTo>
                    <a:pt x="1121216" y="611686"/>
                    <a:pt x="1149256" y="639726"/>
                    <a:pt x="1149256" y="674315"/>
                  </a:cubicBezTo>
                  <a:cubicBezTo>
                    <a:pt x="1149256" y="708904"/>
                    <a:pt x="1121216" y="736944"/>
                    <a:pt x="1086627" y="736944"/>
                  </a:cubicBezTo>
                  <a:cubicBezTo>
                    <a:pt x="1052038" y="736944"/>
                    <a:pt x="1023998" y="708904"/>
                    <a:pt x="1023998" y="674315"/>
                  </a:cubicBezTo>
                  <a:cubicBezTo>
                    <a:pt x="1023998" y="639726"/>
                    <a:pt x="1052038" y="611686"/>
                    <a:pt x="1086627" y="611686"/>
                  </a:cubicBezTo>
                  <a:close/>
                  <a:moveTo>
                    <a:pt x="367429" y="430058"/>
                  </a:moveTo>
                  <a:cubicBezTo>
                    <a:pt x="402018" y="430058"/>
                    <a:pt x="430058" y="458098"/>
                    <a:pt x="430058" y="492687"/>
                  </a:cubicBezTo>
                  <a:cubicBezTo>
                    <a:pt x="430058" y="527276"/>
                    <a:pt x="402018" y="555316"/>
                    <a:pt x="367429" y="555316"/>
                  </a:cubicBezTo>
                  <a:cubicBezTo>
                    <a:pt x="332840" y="555316"/>
                    <a:pt x="304800" y="527276"/>
                    <a:pt x="304800" y="492687"/>
                  </a:cubicBezTo>
                  <a:cubicBezTo>
                    <a:pt x="304800" y="458098"/>
                    <a:pt x="332840" y="430058"/>
                    <a:pt x="367429" y="430058"/>
                  </a:cubicBezTo>
                  <a:close/>
                  <a:moveTo>
                    <a:pt x="1425874" y="402821"/>
                  </a:moveTo>
                  <a:cubicBezTo>
                    <a:pt x="1460463" y="402821"/>
                    <a:pt x="1488503" y="430861"/>
                    <a:pt x="1488503" y="465450"/>
                  </a:cubicBezTo>
                  <a:cubicBezTo>
                    <a:pt x="1488503" y="500039"/>
                    <a:pt x="1460463" y="528079"/>
                    <a:pt x="1425874" y="528079"/>
                  </a:cubicBezTo>
                  <a:cubicBezTo>
                    <a:pt x="1391285" y="528079"/>
                    <a:pt x="1363245" y="500039"/>
                    <a:pt x="1363245" y="465450"/>
                  </a:cubicBezTo>
                  <a:cubicBezTo>
                    <a:pt x="1363245" y="430861"/>
                    <a:pt x="1391285" y="402821"/>
                    <a:pt x="1425874" y="402821"/>
                  </a:cubicBezTo>
                  <a:close/>
                  <a:moveTo>
                    <a:pt x="1073056" y="312107"/>
                  </a:moveTo>
                  <a:cubicBezTo>
                    <a:pt x="1107645" y="312107"/>
                    <a:pt x="1135685" y="340147"/>
                    <a:pt x="1135685" y="374736"/>
                  </a:cubicBezTo>
                  <a:cubicBezTo>
                    <a:pt x="1135685" y="409325"/>
                    <a:pt x="1107645" y="437365"/>
                    <a:pt x="1073056" y="437365"/>
                  </a:cubicBezTo>
                  <a:cubicBezTo>
                    <a:pt x="1038467" y="437365"/>
                    <a:pt x="1010427" y="409325"/>
                    <a:pt x="1010427" y="374736"/>
                  </a:cubicBezTo>
                  <a:cubicBezTo>
                    <a:pt x="1010427" y="340147"/>
                    <a:pt x="1038467" y="312107"/>
                    <a:pt x="1073056" y="312107"/>
                  </a:cubicBezTo>
                  <a:close/>
                  <a:moveTo>
                    <a:pt x="762000" y="304800"/>
                  </a:moveTo>
                  <a:cubicBezTo>
                    <a:pt x="796589" y="304800"/>
                    <a:pt x="824629" y="332840"/>
                    <a:pt x="824629" y="367429"/>
                  </a:cubicBezTo>
                  <a:cubicBezTo>
                    <a:pt x="824629" y="402018"/>
                    <a:pt x="796589" y="430058"/>
                    <a:pt x="762000" y="430058"/>
                  </a:cubicBezTo>
                  <a:cubicBezTo>
                    <a:pt x="727411" y="430058"/>
                    <a:pt x="699371" y="402018"/>
                    <a:pt x="699371" y="367429"/>
                  </a:cubicBezTo>
                  <a:cubicBezTo>
                    <a:pt x="699371" y="332840"/>
                    <a:pt x="727411" y="304800"/>
                    <a:pt x="762000" y="304800"/>
                  </a:cubicBezTo>
                  <a:close/>
                  <a:moveTo>
                    <a:pt x="62629" y="125258"/>
                  </a:moveTo>
                  <a:cubicBezTo>
                    <a:pt x="97218" y="125258"/>
                    <a:pt x="125258" y="153298"/>
                    <a:pt x="125258" y="187887"/>
                  </a:cubicBezTo>
                  <a:cubicBezTo>
                    <a:pt x="125258" y="222476"/>
                    <a:pt x="97218" y="250516"/>
                    <a:pt x="62629" y="250516"/>
                  </a:cubicBezTo>
                  <a:cubicBezTo>
                    <a:pt x="28040" y="250516"/>
                    <a:pt x="0" y="222476"/>
                    <a:pt x="0" y="187887"/>
                  </a:cubicBezTo>
                  <a:cubicBezTo>
                    <a:pt x="0" y="153298"/>
                    <a:pt x="28040" y="125258"/>
                    <a:pt x="62629" y="125258"/>
                  </a:cubicBezTo>
                  <a:close/>
                  <a:moveTo>
                    <a:pt x="512519" y="0"/>
                  </a:moveTo>
                  <a:cubicBezTo>
                    <a:pt x="547108" y="0"/>
                    <a:pt x="575148" y="28040"/>
                    <a:pt x="575148" y="62629"/>
                  </a:cubicBezTo>
                  <a:cubicBezTo>
                    <a:pt x="575148" y="97218"/>
                    <a:pt x="547108" y="125258"/>
                    <a:pt x="512519" y="125258"/>
                  </a:cubicBezTo>
                  <a:cubicBezTo>
                    <a:pt x="477930" y="125258"/>
                    <a:pt x="449890" y="97218"/>
                    <a:pt x="449890" y="62629"/>
                  </a:cubicBezTo>
                  <a:cubicBezTo>
                    <a:pt x="449890" y="28040"/>
                    <a:pt x="477930" y="0"/>
                    <a:pt x="512519" y="0"/>
                  </a:cubicBezTo>
                  <a:close/>
                </a:path>
              </a:pathLst>
            </a:cu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文本框 45"/>
            <p:cNvSpPr txBox="1"/>
            <p:nvPr/>
          </p:nvSpPr>
          <p:spPr>
            <a:xfrm>
              <a:off x="7503696" y="315964"/>
              <a:ext cx="491316" cy="369332"/>
            </a:xfrm>
            <a:prstGeom prst="rect">
              <a:avLst/>
            </a:prstGeom>
            <a:noFill/>
          </p:spPr>
          <p:txBody>
            <a:bodyPr wrap="square" rtlCol="0">
              <a:spAutoFit/>
            </a:bodyPr>
            <a:lstStyle/>
            <a:p>
              <a:r>
                <a:rPr lang="en-US" altLang="zh-CN" dirty="0"/>
                <a:t>X2</a:t>
              </a:r>
              <a:endParaRPr lang="zh-CN" altLang="en-US" dirty="0"/>
            </a:p>
          </p:txBody>
        </p:sp>
        <p:sp>
          <p:nvSpPr>
            <p:cNvPr id="47" name="文本框 46"/>
            <p:cNvSpPr txBox="1"/>
            <p:nvPr/>
          </p:nvSpPr>
          <p:spPr>
            <a:xfrm>
              <a:off x="10898442" y="2547829"/>
              <a:ext cx="743550" cy="406335"/>
            </a:xfrm>
            <a:prstGeom prst="rect">
              <a:avLst/>
            </a:prstGeom>
            <a:noFill/>
          </p:spPr>
          <p:txBody>
            <a:bodyPr wrap="square" rtlCol="0">
              <a:spAutoFit/>
            </a:bodyPr>
            <a:lstStyle/>
            <a:p>
              <a:r>
                <a:rPr lang="en-US" altLang="zh-CN" dirty="0"/>
                <a:t>X1</a:t>
              </a:r>
              <a:endParaRPr lang="zh-CN" altLang="en-US" dirty="0"/>
            </a:p>
          </p:txBody>
        </p:sp>
        <p:sp>
          <p:nvSpPr>
            <p:cNvPr id="48" name="任意多边形: 形状 47"/>
            <p:cNvSpPr/>
            <p:nvPr/>
          </p:nvSpPr>
          <p:spPr>
            <a:xfrm rot="1733924">
              <a:off x="8209387" y="1507051"/>
              <a:ext cx="847128" cy="706977"/>
            </a:xfrm>
            <a:custGeom>
              <a:avLst/>
              <a:gdLst>
                <a:gd name="connsiteX0" fmla="*/ 1246337 w 1724409"/>
                <a:gd name="connsiteY0" fmla="*/ 1346544 h 1471802"/>
                <a:gd name="connsiteX1" fmla="*/ 1308966 w 1724409"/>
                <a:gd name="connsiteY1" fmla="*/ 1409173 h 1471802"/>
                <a:gd name="connsiteX2" fmla="*/ 1246337 w 1724409"/>
                <a:gd name="connsiteY2" fmla="*/ 1471802 h 1471802"/>
                <a:gd name="connsiteX3" fmla="*/ 1183708 w 1724409"/>
                <a:gd name="connsiteY3" fmla="*/ 1409173 h 1471802"/>
                <a:gd name="connsiteX4" fmla="*/ 1246337 w 1724409"/>
                <a:gd name="connsiteY4" fmla="*/ 1346544 h 1471802"/>
                <a:gd name="connsiteX5" fmla="*/ 1661780 w 1724409"/>
                <a:gd name="connsiteY5" fmla="*/ 1326714 h 1471802"/>
                <a:gd name="connsiteX6" fmla="*/ 1724409 w 1724409"/>
                <a:gd name="connsiteY6" fmla="*/ 1389343 h 1471802"/>
                <a:gd name="connsiteX7" fmla="*/ 1661780 w 1724409"/>
                <a:gd name="connsiteY7" fmla="*/ 1451972 h 1471802"/>
                <a:gd name="connsiteX8" fmla="*/ 1599151 w 1724409"/>
                <a:gd name="connsiteY8" fmla="*/ 1389343 h 1471802"/>
                <a:gd name="connsiteX9" fmla="*/ 1661780 w 1724409"/>
                <a:gd name="connsiteY9" fmla="*/ 1326714 h 1471802"/>
                <a:gd name="connsiteX10" fmla="*/ 816279 w 1724409"/>
                <a:gd name="connsiteY10" fmla="*/ 1326714 h 1471802"/>
                <a:gd name="connsiteX11" fmla="*/ 878908 w 1724409"/>
                <a:gd name="connsiteY11" fmla="*/ 1389343 h 1471802"/>
                <a:gd name="connsiteX12" fmla="*/ 816279 w 1724409"/>
                <a:gd name="connsiteY12" fmla="*/ 1451972 h 1471802"/>
                <a:gd name="connsiteX13" fmla="*/ 753650 w 1724409"/>
                <a:gd name="connsiteY13" fmla="*/ 1389343 h 1471802"/>
                <a:gd name="connsiteX14" fmla="*/ 816279 w 1724409"/>
                <a:gd name="connsiteY14" fmla="*/ 1326714 h 1471802"/>
                <a:gd name="connsiteX15" fmla="*/ 315927 w 1724409"/>
                <a:gd name="connsiteY15" fmla="*/ 1167002 h 1471802"/>
                <a:gd name="connsiteX16" fmla="*/ 378556 w 1724409"/>
                <a:gd name="connsiteY16" fmla="*/ 1229631 h 1471802"/>
                <a:gd name="connsiteX17" fmla="*/ 315927 w 1724409"/>
                <a:gd name="connsiteY17" fmla="*/ 1292260 h 1471802"/>
                <a:gd name="connsiteX18" fmla="*/ 253298 w 1724409"/>
                <a:gd name="connsiteY18" fmla="*/ 1229631 h 1471802"/>
                <a:gd name="connsiteX19" fmla="*/ 315927 w 1724409"/>
                <a:gd name="connsiteY19" fmla="*/ 1167002 h 1471802"/>
                <a:gd name="connsiteX20" fmla="*/ 941537 w 1724409"/>
                <a:gd name="connsiteY20" fmla="*/ 1041744 h 1471802"/>
                <a:gd name="connsiteX21" fmla="*/ 1004166 w 1724409"/>
                <a:gd name="connsiteY21" fmla="*/ 1104373 h 1471802"/>
                <a:gd name="connsiteX22" fmla="*/ 941537 w 1724409"/>
                <a:gd name="connsiteY22" fmla="*/ 1167002 h 1471802"/>
                <a:gd name="connsiteX23" fmla="*/ 878908 w 1724409"/>
                <a:gd name="connsiteY23" fmla="*/ 1104373 h 1471802"/>
                <a:gd name="connsiteX24" fmla="*/ 941537 w 1724409"/>
                <a:gd name="connsiteY24" fmla="*/ 1041744 h 1471802"/>
                <a:gd name="connsiteX25" fmla="*/ 1647164 w 1724409"/>
                <a:gd name="connsiteY25" fmla="*/ 923793 h 1471802"/>
                <a:gd name="connsiteX26" fmla="*/ 1709793 w 1724409"/>
                <a:gd name="connsiteY26" fmla="*/ 986422 h 1471802"/>
                <a:gd name="connsiteX27" fmla="*/ 1647164 w 1724409"/>
                <a:gd name="connsiteY27" fmla="*/ 1049051 h 1471802"/>
                <a:gd name="connsiteX28" fmla="*/ 1584535 w 1724409"/>
                <a:gd name="connsiteY28" fmla="*/ 986422 h 1471802"/>
                <a:gd name="connsiteX29" fmla="*/ 1647164 w 1724409"/>
                <a:gd name="connsiteY29" fmla="*/ 923793 h 1471802"/>
                <a:gd name="connsiteX30" fmla="*/ 1336108 w 1724409"/>
                <a:gd name="connsiteY30" fmla="*/ 916486 h 1471802"/>
                <a:gd name="connsiteX31" fmla="*/ 1398737 w 1724409"/>
                <a:gd name="connsiteY31" fmla="*/ 979115 h 1471802"/>
                <a:gd name="connsiteX32" fmla="*/ 1336108 w 1724409"/>
                <a:gd name="connsiteY32" fmla="*/ 1041744 h 1471802"/>
                <a:gd name="connsiteX33" fmla="*/ 1273479 w 1724409"/>
                <a:gd name="connsiteY33" fmla="*/ 979115 h 1471802"/>
                <a:gd name="connsiteX34" fmla="*/ 1336108 w 1724409"/>
                <a:gd name="connsiteY34" fmla="*/ 916486 h 1471802"/>
                <a:gd name="connsiteX35" fmla="*/ 672229 w 1724409"/>
                <a:gd name="connsiteY35" fmla="*/ 734858 h 1471802"/>
                <a:gd name="connsiteX36" fmla="*/ 734858 w 1724409"/>
                <a:gd name="connsiteY36" fmla="*/ 797487 h 1471802"/>
                <a:gd name="connsiteX37" fmla="*/ 672229 w 1724409"/>
                <a:gd name="connsiteY37" fmla="*/ 860116 h 1471802"/>
                <a:gd name="connsiteX38" fmla="*/ 609600 w 1724409"/>
                <a:gd name="connsiteY38" fmla="*/ 797487 h 1471802"/>
                <a:gd name="connsiteX39" fmla="*/ 672229 w 1724409"/>
                <a:gd name="connsiteY39" fmla="*/ 734858 h 1471802"/>
                <a:gd name="connsiteX40" fmla="*/ 1425874 w 1724409"/>
                <a:gd name="connsiteY40" fmla="*/ 715028 h 1471802"/>
                <a:gd name="connsiteX41" fmla="*/ 1488503 w 1724409"/>
                <a:gd name="connsiteY41" fmla="*/ 777657 h 1471802"/>
                <a:gd name="connsiteX42" fmla="*/ 1425874 w 1724409"/>
                <a:gd name="connsiteY42" fmla="*/ 840286 h 1471802"/>
                <a:gd name="connsiteX43" fmla="*/ 1363245 w 1724409"/>
                <a:gd name="connsiteY43" fmla="*/ 777657 h 1471802"/>
                <a:gd name="connsiteX44" fmla="*/ 1425874 w 1724409"/>
                <a:gd name="connsiteY44" fmla="*/ 715028 h 1471802"/>
                <a:gd name="connsiteX45" fmla="*/ 242171 w 1724409"/>
                <a:gd name="connsiteY45" fmla="*/ 715028 h 1471802"/>
                <a:gd name="connsiteX46" fmla="*/ 304800 w 1724409"/>
                <a:gd name="connsiteY46" fmla="*/ 777657 h 1471802"/>
                <a:gd name="connsiteX47" fmla="*/ 242171 w 1724409"/>
                <a:gd name="connsiteY47" fmla="*/ 840286 h 1471802"/>
                <a:gd name="connsiteX48" fmla="*/ 179542 w 1724409"/>
                <a:gd name="connsiteY48" fmla="*/ 777657 h 1471802"/>
                <a:gd name="connsiteX49" fmla="*/ 242171 w 1724409"/>
                <a:gd name="connsiteY49" fmla="*/ 715028 h 1471802"/>
                <a:gd name="connsiteX50" fmla="*/ 1086627 w 1724409"/>
                <a:gd name="connsiteY50" fmla="*/ 611686 h 1471802"/>
                <a:gd name="connsiteX51" fmla="*/ 1149256 w 1724409"/>
                <a:gd name="connsiteY51" fmla="*/ 674315 h 1471802"/>
                <a:gd name="connsiteX52" fmla="*/ 1086627 w 1724409"/>
                <a:gd name="connsiteY52" fmla="*/ 736944 h 1471802"/>
                <a:gd name="connsiteX53" fmla="*/ 1023998 w 1724409"/>
                <a:gd name="connsiteY53" fmla="*/ 674315 h 1471802"/>
                <a:gd name="connsiteX54" fmla="*/ 1086627 w 1724409"/>
                <a:gd name="connsiteY54" fmla="*/ 611686 h 1471802"/>
                <a:gd name="connsiteX55" fmla="*/ 367429 w 1724409"/>
                <a:gd name="connsiteY55" fmla="*/ 430058 h 1471802"/>
                <a:gd name="connsiteX56" fmla="*/ 430058 w 1724409"/>
                <a:gd name="connsiteY56" fmla="*/ 492687 h 1471802"/>
                <a:gd name="connsiteX57" fmla="*/ 367429 w 1724409"/>
                <a:gd name="connsiteY57" fmla="*/ 555316 h 1471802"/>
                <a:gd name="connsiteX58" fmla="*/ 304800 w 1724409"/>
                <a:gd name="connsiteY58" fmla="*/ 492687 h 1471802"/>
                <a:gd name="connsiteX59" fmla="*/ 367429 w 1724409"/>
                <a:gd name="connsiteY59" fmla="*/ 430058 h 1471802"/>
                <a:gd name="connsiteX60" fmla="*/ 1425874 w 1724409"/>
                <a:gd name="connsiteY60" fmla="*/ 402821 h 1471802"/>
                <a:gd name="connsiteX61" fmla="*/ 1488503 w 1724409"/>
                <a:gd name="connsiteY61" fmla="*/ 465450 h 1471802"/>
                <a:gd name="connsiteX62" fmla="*/ 1425874 w 1724409"/>
                <a:gd name="connsiteY62" fmla="*/ 528079 h 1471802"/>
                <a:gd name="connsiteX63" fmla="*/ 1363245 w 1724409"/>
                <a:gd name="connsiteY63" fmla="*/ 465450 h 1471802"/>
                <a:gd name="connsiteX64" fmla="*/ 1425874 w 1724409"/>
                <a:gd name="connsiteY64" fmla="*/ 402821 h 1471802"/>
                <a:gd name="connsiteX65" fmla="*/ 1073056 w 1724409"/>
                <a:gd name="connsiteY65" fmla="*/ 312107 h 1471802"/>
                <a:gd name="connsiteX66" fmla="*/ 1135685 w 1724409"/>
                <a:gd name="connsiteY66" fmla="*/ 374736 h 1471802"/>
                <a:gd name="connsiteX67" fmla="*/ 1073056 w 1724409"/>
                <a:gd name="connsiteY67" fmla="*/ 437365 h 1471802"/>
                <a:gd name="connsiteX68" fmla="*/ 1010427 w 1724409"/>
                <a:gd name="connsiteY68" fmla="*/ 374736 h 1471802"/>
                <a:gd name="connsiteX69" fmla="*/ 1073056 w 1724409"/>
                <a:gd name="connsiteY69" fmla="*/ 312107 h 1471802"/>
                <a:gd name="connsiteX70" fmla="*/ 762000 w 1724409"/>
                <a:gd name="connsiteY70" fmla="*/ 304800 h 1471802"/>
                <a:gd name="connsiteX71" fmla="*/ 824629 w 1724409"/>
                <a:gd name="connsiteY71" fmla="*/ 367429 h 1471802"/>
                <a:gd name="connsiteX72" fmla="*/ 762000 w 1724409"/>
                <a:gd name="connsiteY72" fmla="*/ 430058 h 1471802"/>
                <a:gd name="connsiteX73" fmla="*/ 699371 w 1724409"/>
                <a:gd name="connsiteY73" fmla="*/ 367429 h 1471802"/>
                <a:gd name="connsiteX74" fmla="*/ 762000 w 1724409"/>
                <a:gd name="connsiteY74" fmla="*/ 304800 h 1471802"/>
                <a:gd name="connsiteX75" fmla="*/ 62629 w 1724409"/>
                <a:gd name="connsiteY75" fmla="*/ 125258 h 1471802"/>
                <a:gd name="connsiteX76" fmla="*/ 125258 w 1724409"/>
                <a:gd name="connsiteY76" fmla="*/ 187887 h 1471802"/>
                <a:gd name="connsiteX77" fmla="*/ 62629 w 1724409"/>
                <a:gd name="connsiteY77" fmla="*/ 250516 h 1471802"/>
                <a:gd name="connsiteX78" fmla="*/ 0 w 1724409"/>
                <a:gd name="connsiteY78" fmla="*/ 187887 h 1471802"/>
                <a:gd name="connsiteX79" fmla="*/ 62629 w 1724409"/>
                <a:gd name="connsiteY79" fmla="*/ 125258 h 1471802"/>
                <a:gd name="connsiteX80" fmla="*/ 512519 w 1724409"/>
                <a:gd name="connsiteY80" fmla="*/ 0 h 1471802"/>
                <a:gd name="connsiteX81" fmla="*/ 575148 w 1724409"/>
                <a:gd name="connsiteY81" fmla="*/ 62629 h 1471802"/>
                <a:gd name="connsiteX82" fmla="*/ 512519 w 1724409"/>
                <a:gd name="connsiteY82" fmla="*/ 125258 h 1471802"/>
                <a:gd name="connsiteX83" fmla="*/ 449890 w 1724409"/>
                <a:gd name="connsiteY83" fmla="*/ 62629 h 1471802"/>
                <a:gd name="connsiteX84" fmla="*/ 512519 w 1724409"/>
                <a:gd name="connsiteY84" fmla="*/ 0 h 1471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1724409" h="1471802">
                  <a:moveTo>
                    <a:pt x="1246337" y="1346544"/>
                  </a:moveTo>
                  <a:cubicBezTo>
                    <a:pt x="1280926" y="1346544"/>
                    <a:pt x="1308966" y="1374584"/>
                    <a:pt x="1308966" y="1409173"/>
                  </a:cubicBezTo>
                  <a:cubicBezTo>
                    <a:pt x="1308966" y="1443762"/>
                    <a:pt x="1280926" y="1471802"/>
                    <a:pt x="1246337" y="1471802"/>
                  </a:cubicBezTo>
                  <a:cubicBezTo>
                    <a:pt x="1211748" y="1471802"/>
                    <a:pt x="1183708" y="1443762"/>
                    <a:pt x="1183708" y="1409173"/>
                  </a:cubicBezTo>
                  <a:cubicBezTo>
                    <a:pt x="1183708" y="1374584"/>
                    <a:pt x="1211748" y="1346544"/>
                    <a:pt x="1246337" y="1346544"/>
                  </a:cubicBezTo>
                  <a:close/>
                  <a:moveTo>
                    <a:pt x="1661780" y="1326714"/>
                  </a:moveTo>
                  <a:cubicBezTo>
                    <a:pt x="1696369" y="1326714"/>
                    <a:pt x="1724409" y="1354754"/>
                    <a:pt x="1724409" y="1389343"/>
                  </a:cubicBezTo>
                  <a:cubicBezTo>
                    <a:pt x="1724409" y="1423932"/>
                    <a:pt x="1696369" y="1451972"/>
                    <a:pt x="1661780" y="1451972"/>
                  </a:cubicBezTo>
                  <a:cubicBezTo>
                    <a:pt x="1627191" y="1451972"/>
                    <a:pt x="1599151" y="1423932"/>
                    <a:pt x="1599151" y="1389343"/>
                  </a:cubicBezTo>
                  <a:cubicBezTo>
                    <a:pt x="1599151" y="1354754"/>
                    <a:pt x="1627191" y="1326714"/>
                    <a:pt x="1661780" y="1326714"/>
                  </a:cubicBezTo>
                  <a:close/>
                  <a:moveTo>
                    <a:pt x="816279" y="1326714"/>
                  </a:moveTo>
                  <a:cubicBezTo>
                    <a:pt x="850868" y="1326714"/>
                    <a:pt x="878908" y="1354754"/>
                    <a:pt x="878908" y="1389343"/>
                  </a:cubicBezTo>
                  <a:cubicBezTo>
                    <a:pt x="878908" y="1423932"/>
                    <a:pt x="850868" y="1451972"/>
                    <a:pt x="816279" y="1451972"/>
                  </a:cubicBezTo>
                  <a:cubicBezTo>
                    <a:pt x="781690" y="1451972"/>
                    <a:pt x="753650" y="1423932"/>
                    <a:pt x="753650" y="1389343"/>
                  </a:cubicBezTo>
                  <a:cubicBezTo>
                    <a:pt x="753650" y="1354754"/>
                    <a:pt x="781690" y="1326714"/>
                    <a:pt x="816279" y="1326714"/>
                  </a:cubicBezTo>
                  <a:close/>
                  <a:moveTo>
                    <a:pt x="315927" y="1167002"/>
                  </a:moveTo>
                  <a:cubicBezTo>
                    <a:pt x="350516" y="1167002"/>
                    <a:pt x="378556" y="1195042"/>
                    <a:pt x="378556" y="1229631"/>
                  </a:cubicBezTo>
                  <a:cubicBezTo>
                    <a:pt x="378556" y="1264220"/>
                    <a:pt x="350516" y="1292260"/>
                    <a:pt x="315927" y="1292260"/>
                  </a:cubicBezTo>
                  <a:cubicBezTo>
                    <a:pt x="281338" y="1292260"/>
                    <a:pt x="253298" y="1264220"/>
                    <a:pt x="253298" y="1229631"/>
                  </a:cubicBezTo>
                  <a:cubicBezTo>
                    <a:pt x="253298" y="1195042"/>
                    <a:pt x="281338" y="1167002"/>
                    <a:pt x="315927" y="1167002"/>
                  </a:cubicBezTo>
                  <a:close/>
                  <a:moveTo>
                    <a:pt x="941537" y="1041744"/>
                  </a:moveTo>
                  <a:cubicBezTo>
                    <a:pt x="976126" y="1041744"/>
                    <a:pt x="1004166" y="1069784"/>
                    <a:pt x="1004166" y="1104373"/>
                  </a:cubicBezTo>
                  <a:cubicBezTo>
                    <a:pt x="1004166" y="1138962"/>
                    <a:pt x="976126" y="1167002"/>
                    <a:pt x="941537" y="1167002"/>
                  </a:cubicBezTo>
                  <a:cubicBezTo>
                    <a:pt x="906948" y="1167002"/>
                    <a:pt x="878908" y="1138962"/>
                    <a:pt x="878908" y="1104373"/>
                  </a:cubicBezTo>
                  <a:cubicBezTo>
                    <a:pt x="878908" y="1069784"/>
                    <a:pt x="906948" y="1041744"/>
                    <a:pt x="941537" y="1041744"/>
                  </a:cubicBezTo>
                  <a:close/>
                  <a:moveTo>
                    <a:pt x="1647164" y="923793"/>
                  </a:moveTo>
                  <a:cubicBezTo>
                    <a:pt x="1681753" y="923793"/>
                    <a:pt x="1709793" y="951833"/>
                    <a:pt x="1709793" y="986422"/>
                  </a:cubicBezTo>
                  <a:cubicBezTo>
                    <a:pt x="1709793" y="1021011"/>
                    <a:pt x="1681753" y="1049051"/>
                    <a:pt x="1647164" y="1049051"/>
                  </a:cubicBezTo>
                  <a:cubicBezTo>
                    <a:pt x="1612575" y="1049051"/>
                    <a:pt x="1584535" y="1021011"/>
                    <a:pt x="1584535" y="986422"/>
                  </a:cubicBezTo>
                  <a:cubicBezTo>
                    <a:pt x="1584535" y="951833"/>
                    <a:pt x="1612575" y="923793"/>
                    <a:pt x="1647164" y="923793"/>
                  </a:cubicBezTo>
                  <a:close/>
                  <a:moveTo>
                    <a:pt x="1336108" y="916486"/>
                  </a:moveTo>
                  <a:cubicBezTo>
                    <a:pt x="1370697" y="916486"/>
                    <a:pt x="1398737" y="944526"/>
                    <a:pt x="1398737" y="979115"/>
                  </a:cubicBezTo>
                  <a:cubicBezTo>
                    <a:pt x="1398737" y="1013704"/>
                    <a:pt x="1370697" y="1041744"/>
                    <a:pt x="1336108" y="1041744"/>
                  </a:cubicBezTo>
                  <a:cubicBezTo>
                    <a:pt x="1301519" y="1041744"/>
                    <a:pt x="1273479" y="1013704"/>
                    <a:pt x="1273479" y="979115"/>
                  </a:cubicBezTo>
                  <a:cubicBezTo>
                    <a:pt x="1273479" y="944526"/>
                    <a:pt x="1301519" y="916486"/>
                    <a:pt x="1336108" y="916486"/>
                  </a:cubicBezTo>
                  <a:close/>
                  <a:moveTo>
                    <a:pt x="672229" y="734858"/>
                  </a:moveTo>
                  <a:cubicBezTo>
                    <a:pt x="706818" y="734858"/>
                    <a:pt x="734858" y="762898"/>
                    <a:pt x="734858" y="797487"/>
                  </a:cubicBezTo>
                  <a:cubicBezTo>
                    <a:pt x="734858" y="832076"/>
                    <a:pt x="706818" y="860116"/>
                    <a:pt x="672229" y="860116"/>
                  </a:cubicBezTo>
                  <a:cubicBezTo>
                    <a:pt x="637640" y="860116"/>
                    <a:pt x="609600" y="832076"/>
                    <a:pt x="609600" y="797487"/>
                  </a:cubicBezTo>
                  <a:cubicBezTo>
                    <a:pt x="609600" y="762898"/>
                    <a:pt x="637640" y="734858"/>
                    <a:pt x="672229" y="734858"/>
                  </a:cubicBezTo>
                  <a:close/>
                  <a:moveTo>
                    <a:pt x="1425874" y="715028"/>
                  </a:moveTo>
                  <a:cubicBezTo>
                    <a:pt x="1460463" y="715028"/>
                    <a:pt x="1488503" y="743068"/>
                    <a:pt x="1488503" y="777657"/>
                  </a:cubicBezTo>
                  <a:cubicBezTo>
                    <a:pt x="1488503" y="812246"/>
                    <a:pt x="1460463" y="840286"/>
                    <a:pt x="1425874" y="840286"/>
                  </a:cubicBezTo>
                  <a:cubicBezTo>
                    <a:pt x="1391285" y="840286"/>
                    <a:pt x="1363245" y="812246"/>
                    <a:pt x="1363245" y="777657"/>
                  </a:cubicBezTo>
                  <a:cubicBezTo>
                    <a:pt x="1363245" y="743068"/>
                    <a:pt x="1391285" y="715028"/>
                    <a:pt x="1425874" y="715028"/>
                  </a:cubicBezTo>
                  <a:close/>
                  <a:moveTo>
                    <a:pt x="242171" y="715028"/>
                  </a:moveTo>
                  <a:cubicBezTo>
                    <a:pt x="276760" y="715028"/>
                    <a:pt x="304800" y="743068"/>
                    <a:pt x="304800" y="777657"/>
                  </a:cubicBezTo>
                  <a:cubicBezTo>
                    <a:pt x="304800" y="812246"/>
                    <a:pt x="276760" y="840286"/>
                    <a:pt x="242171" y="840286"/>
                  </a:cubicBezTo>
                  <a:cubicBezTo>
                    <a:pt x="207582" y="840286"/>
                    <a:pt x="179542" y="812246"/>
                    <a:pt x="179542" y="777657"/>
                  </a:cubicBezTo>
                  <a:cubicBezTo>
                    <a:pt x="179542" y="743068"/>
                    <a:pt x="207582" y="715028"/>
                    <a:pt x="242171" y="715028"/>
                  </a:cubicBezTo>
                  <a:close/>
                  <a:moveTo>
                    <a:pt x="1086627" y="611686"/>
                  </a:moveTo>
                  <a:cubicBezTo>
                    <a:pt x="1121216" y="611686"/>
                    <a:pt x="1149256" y="639726"/>
                    <a:pt x="1149256" y="674315"/>
                  </a:cubicBezTo>
                  <a:cubicBezTo>
                    <a:pt x="1149256" y="708904"/>
                    <a:pt x="1121216" y="736944"/>
                    <a:pt x="1086627" y="736944"/>
                  </a:cubicBezTo>
                  <a:cubicBezTo>
                    <a:pt x="1052038" y="736944"/>
                    <a:pt x="1023998" y="708904"/>
                    <a:pt x="1023998" y="674315"/>
                  </a:cubicBezTo>
                  <a:cubicBezTo>
                    <a:pt x="1023998" y="639726"/>
                    <a:pt x="1052038" y="611686"/>
                    <a:pt x="1086627" y="611686"/>
                  </a:cubicBezTo>
                  <a:close/>
                  <a:moveTo>
                    <a:pt x="367429" y="430058"/>
                  </a:moveTo>
                  <a:cubicBezTo>
                    <a:pt x="402018" y="430058"/>
                    <a:pt x="430058" y="458098"/>
                    <a:pt x="430058" y="492687"/>
                  </a:cubicBezTo>
                  <a:cubicBezTo>
                    <a:pt x="430058" y="527276"/>
                    <a:pt x="402018" y="555316"/>
                    <a:pt x="367429" y="555316"/>
                  </a:cubicBezTo>
                  <a:cubicBezTo>
                    <a:pt x="332840" y="555316"/>
                    <a:pt x="304800" y="527276"/>
                    <a:pt x="304800" y="492687"/>
                  </a:cubicBezTo>
                  <a:cubicBezTo>
                    <a:pt x="304800" y="458098"/>
                    <a:pt x="332840" y="430058"/>
                    <a:pt x="367429" y="430058"/>
                  </a:cubicBezTo>
                  <a:close/>
                  <a:moveTo>
                    <a:pt x="1425874" y="402821"/>
                  </a:moveTo>
                  <a:cubicBezTo>
                    <a:pt x="1460463" y="402821"/>
                    <a:pt x="1488503" y="430861"/>
                    <a:pt x="1488503" y="465450"/>
                  </a:cubicBezTo>
                  <a:cubicBezTo>
                    <a:pt x="1488503" y="500039"/>
                    <a:pt x="1460463" y="528079"/>
                    <a:pt x="1425874" y="528079"/>
                  </a:cubicBezTo>
                  <a:cubicBezTo>
                    <a:pt x="1391285" y="528079"/>
                    <a:pt x="1363245" y="500039"/>
                    <a:pt x="1363245" y="465450"/>
                  </a:cubicBezTo>
                  <a:cubicBezTo>
                    <a:pt x="1363245" y="430861"/>
                    <a:pt x="1391285" y="402821"/>
                    <a:pt x="1425874" y="402821"/>
                  </a:cubicBezTo>
                  <a:close/>
                  <a:moveTo>
                    <a:pt x="1073056" y="312107"/>
                  </a:moveTo>
                  <a:cubicBezTo>
                    <a:pt x="1107645" y="312107"/>
                    <a:pt x="1135685" y="340147"/>
                    <a:pt x="1135685" y="374736"/>
                  </a:cubicBezTo>
                  <a:cubicBezTo>
                    <a:pt x="1135685" y="409325"/>
                    <a:pt x="1107645" y="437365"/>
                    <a:pt x="1073056" y="437365"/>
                  </a:cubicBezTo>
                  <a:cubicBezTo>
                    <a:pt x="1038467" y="437365"/>
                    <a:pt x="1010427" y="409325"/>
                    <a:pt x="1010427" y="374736"/>
                  </a:cubicBezTo>
                  <a:cubicBezTo>
                    <a:pt x="1010427" y="340147"/>
                    <a:pt x="1038467" y="312107"/>
                    <a:pt x="1073056" y="312107"/>
                  </a:cubicBezTo>
                  <a:close/>
                  <a:moveTo>
                    <a:pt x="762000" y="304800"/>
                  </a:moveTo>
                  <a:cubicBezTo>
                    <a:pt x="796589" y="304800"/>
                    <a:pt x="824629" y="332840"/>
                    <a:pt x="824629" y="367429"/>
                  </a:cubicBezTo>
                  <a:cubicBezTo>
                    <a:pt x="824629" y="402018"/>
                    <a:pt x="796589" y="430058"/>
                    <a:pt x="762000" y="430058"/>
                  </a:cubicBezTo>
                  <a:cubicBezTo>
                    <a:pt x="727411" y="430058"/>
                    <a:pt x="699371" y="402018"/>
                    <a:pt x="699371" y="367429"/>
                  </a:cubicBezTo>
                  <a:cubicBezTo>
                    <a:pt x="699371" y="332840"/>
                    <a:pt x="727411" y="304800"/>
                    <a:pt x="762000" y="304800"/>
                  </a:cubicBezTo>
                  <a:close/>
                  <a:moveTo>
                    <a:pt x="62629" y="125258"/>
                  </a:moveTo>
                  <a:cubicBezTo>
                    <a:pt x="97218" y="125258"/>
                    <a:pt x="125258" y="153298"/>
                    <a:pt x="125258" y="187887"/>
                  </a:cubicBezTo>
                  <a:cubicBezTo>
                    <a:pt x="125258" y="222476"/>
                    <a:pt x="97218" y="250516"/>
                    <a:pt x="62629" y="250516"/>
                  </a:cubicBezTo>
                  <a:cubicBezTo>
                    <a:pt x="28040" y="250516"/>
                    <a:pt x="0" y="222476"/>
                    <a:pt x="0" y="187887"/>
                  </a:cubicBezTo>
                  <a:cubicBezTo>
                    <a:pt x="0" y="153298"/>
                    <a:pt x="28040" y="125258"/>
                    <a:pt x="62629" y="125258"/>
                  </a:cubicBezTo>
                  <a:close/>
                  <a:moveTo>
                    <a:pt x="512519" y="0"/>
                  </a:moveTo>
                  <a:cubicBezTo>
                    <a:pt x="547108" y="0"/>
                    <a:pt x="575148" y="28040"/>
                    <a:pt x="575148" y="62629"/>
                  </a:cubicBezTo>
                  <a:cubicBezTo>
                    <a:pt x="575148" y="97218"/>
                    <a:pt x="547108" y="125258"/>
                    <a:pt x="512519" y="125258"/>
                  </a:cubicBezTo>
                  <a:cubicBezTo>
                    <a:pt x="477930" y="125258"/>
                    <a:pt x="449890" y="97218"/>
                    <a:pt x="449890" y="62629"/>
                  </a:cubicBezTo>
                  <a:cubicBezTo>
                    <a:pt x="449890" y="28040"/>
                    <a:pt x="477930" y="0"/>
                    <a:pt x="512519" y="0"/>
                  </a:cubicBezTo>
                  <a:close/>
                </a:path>
              </a:pathLst>
            </a:cu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9" name="直接连接符 48"/>
            <p:cNvCxnSpPr/>
            <p:nvPr/>
          </p:nvCxnSpPr>
          <p:spPr>
            <a:xfrm flipH="1">
              <a:off x="9174599" y="731128"/>
              <a:ext cx="91269" cy="2071112"/>
            </a:xfrm>
            <a:prstGeom prst="line">
              <a:avLst/>
            </a:prstGeom>
          </p:spPr>
          <p:style>
            <a:lnRef idx="1">
              <a:schemeClr val="dk1"/>
            </a:lnRef>
            <a:fillRef idx="0">
              <a:schemeClr val="dk1"/>
            </a:fillRef>
            <a:effectRef idx="0">
              <a:schemeClr val="dk1"/>
            </a:effectRef>
            <a:fontRef idx="minor">
              <a:schemeClr val="tx1"/>
            </a:fontRef>
          </p:style>
        </p:cxnSp>
        <p:cxnSp>
          <p:nvCxnSpPr>
            <p:cNvPr id="50" name="直接连接符 49"/>
            <p:cNvCxnSpPr/>
            <p:nvPr/>
          </p:nvCxnSpPr>
          <p:spPr>
            <a:xfrm>
              <a:off x="9018580" y="731128"/>
              <a:ext cx="945094" cy="1905406"/>
            </a:xfrm>
            <a:prstGeom prst="line">
              <a:avLst/>
            </a:prstGeom>
          </p:spPr>
          <p:style>
            <a:lnRef idx="1">
              <a:schemeClr val="dk1"/>
            </a:lnRef>
            <a:fillRef idx="0">
              <a:schemeClr val="dk1"/>
            </a:fillRef>
            <a:effectRef idx="0">
              <a:schemeClr val="dk1"/>
            </a:effectRef>
            <a:fontRef idx="minor">
              <a:schemeClr val="tx1"/>
            </a:fontRef>
          </p:style>
        </p:cxnSp>
        <p:cxnSp>
          <p:nvCxnSpPr>
            <p:cNvPr id="51" name="直接连接符 50"/>
            <p:cNvCxnSpPr/>
            <p:nvPr/>
          </p:nvCxnSpPr>
          <p:spPr>
            <a:xfrm>
              <a:off x="8529200" y="848053"/>
              <a:ext cx="912275" cy="1877184"/>
            </a:xfrm>
            <a:prstGeom prst="line">
              <a:avLst/>
            </a:prstGeom>
          </p:spPr>
          <p:style>
            <a:lnRef idx="1">
              <a:schemeClr val="dk1"/>
            </a:lnRef>
            <a:fillRef idx="0">
              <a:schemeClr val="dk1"/>
            </a:fillRef>
            <a:effectRef idx="0">
              <a:schemeClr val="dk1"/>
            </a:effectRef>
            <a:fontRef idx="minor">
              <a:schemeClr val="tx1"/>
            </a:fontRef>
          </p:style>
        </p:cxnSp>
      </p:grpSp>
      <p:grpSp>
        <p:nvGrpSpPr>
          <p:cNvPr id="82" name="组合 81"/>
          <p:cNvGrpSpPr/>
          <p:nvPr/>
        </p:nvGrpSpPr>
        <p:grpSpPr>
          <a:xfrm>
            <a:off x="7234061" y="3287023"/>
            <a:ext cx="4509465" cy="3531525"/>
            <a:chOff x="1786718" y="306116"/>
            <a:chExt cx="7455404" cy="5838596"/>
          </a:xfrm>
        </p:grpSpPr>
        <p:cxnSp>
          <p:nvCxnSpPr>
            <p:cNvPr id="83" name="直接箭头连接符 82"/>
            <p:cNvCxnSpPr/>
            <p:nvPr/>
          </p:nvCxnSpPr>
          <p:spPr>
            <a:xfrm flipV="1">
              <a:off x="2404997" y="638827"/>
              <a:ext cx="0" cy="452189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84" name="直接箭头连接符 83"/>
            <p:cNvCxnSpPr/>
            <p:nvPr/>
          </p:nvCxnSpPr>
          <p:spPr>
            <a:xfrm>
              <a:off x="2404997" y="5162810"/>
              <a:ext cx="5910198"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85" name="任意多边形: 形状 84"/>
            <p:cNvSpPr/>
            <p:nvPr/>
          </p:nvSpPr>
          <p:spPr>
            <a:xfrm>
              <a:off x="4422154" y="3429000"/>
              <a:ext cx="187887" cy="525043"/>
            </a:xfrm>
            <a:custGeom>
              <a:avLst/>
              <a:gdLst>
                <a:gd name="connsiteX0" fmla="*/ 125258 w 187887"/>
                <a:gd name="connsiteY0" fmla="*/ 399785 h 525043"/>
                <a:gd name="connsiteX1" fmla="*/ 187887 w 187887"/>
                <a:gd name="connsiteY1" fmla="*/ 462414 h 525043"/>
                <a:gd name="connsiteX2" fmla="*/ 125258 w 187887"/>
                <a:gd name="connsiteY2" fmla="*/ 525043 h 525043"/>
                <a:gd name="connsiteX3" fmla="*/ 62629 w 187887"/>
                <a:gd name="connsiteY3" fmla="*/ 462414 h 525043"/>
                <a:gd name="connsiteX4" fmla="*/ 125258 w 187887"/>
                <a:gd name="connsiteY4" fmla="*/ 399785 h 525043"/>
                <a:gd name="connsiteX5" fmla="*/ 62629 w 187887"/>
                <a:gd name="connsiteY5" fmla="*/ 0 h 525043"/>
                <a:gd name="connsiteX6" fmla="*/ 125258 w 187887"/>
                <a:gd name="connsiteY6" fmla="*/ 62629 h 525043"/>
                <a:gd name="connsiteX7" fmla="*/ 62629 w 187887"/>
                <a:gd name="connsiteY7" fmla="*/ 125258 h 525043"/>
                <a:gd name="connsiteX8" fmla="*/ 0 w 187887"/>
                <a:gd name="connsiteY8" fmla="*/ 62629 h 525043"/>
                <a:gd name="connsiteX9" fmla="*/ 62629 w 187887"/>
                <a:gd name="connsiteY9" fmla="*/ 0 h 525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7887" h="525043">
                  <a:moveTo>
                    <a:pt x="125258" y="399785"/>
                  </a:moveTo>
                  <a:cubicBezTo>
                    <a:pt x="159847" y="399785"/>
                    <a:pt x="187887" y="427825"/>
                    <a:pt x="187887" y="462414"/>
                  </a:cubicBezTo>
                  <a:cubicBezTo>
                    <a:pt x="187887" y="497003"/>
                    <a:pt x="159847" y="525043"/>
                    <a:pt x="125258" y="525043"/>
                  </a:cubicBezTo>
                  <a:cubicBezTo>
                    <a:pt x="90669" y="525043"/>
                    <a:pt x="62629" y="497003"/>
                    <a:pt x="62629" y="462414"/>
                  </a:cubicBezTo>
                  <a:cubicBezTo>
                    <a:pt x="62629" y="427825"/>
                    <a:pt x="90669" y="399785"/>
                    <a:pt x="125258" y="399785"/>
                  </a:cubicBezTo>
                  <a:close/>
                  <a:moveTo>
                    <a:pt x="62629" y="0"/>
                  </a:moveTo>
                  <a:cubicBezTo>
                    <a:pt x="97218" y="0"/>
                    <a:pt x="125258" y="28040"/>
                    <a:pt x="125258" y="62629"/>
                  </a:cubicBezTo>
                  <a:cubicBezTo>
                    <a:pt x="125258" y="97218"/>
                    <a:pt x="97218" y="125258"/>
                    <a:pt x="62629" y="125258"/>
                  </a:cubicBezTo>
                  <a:cubicBezTo>
                    <a:pt x="28040" y="125258"/>
                    <a:pt x="0" y="97218"/>
                    <a:pt x="0" y="62629"/>
                  </a:cubicBezTo>
                  <a:cubicBezTo>
                    <a:pt x="0" y="28040"/>
                    <a:pt x="28040" y="0"/>
                    <a:pt x="62629" y="0"/>
                  </a:cubicBezTo>
                  <a:close/>
                </a:path>
              </a:pathLst>
            </a:cu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任意多边形: 形状 85"/>
            <p:cNvSpPr/>
            <p:nvPr/>
          </p:nvSpPr>
          <p:spPr>
            <a:xfrm rot="156861">
              <a:off x="5290155" y="2045926"/>
              <a:ext cx="1724409" cy="1471802"/>
            </a:xfrm>
            <a:custGeom>
              <a:avLst/>
              <a:gdLst>
                <a:gd name="connsiteX0" fmla="*/ 1246337 w 1724409"/>
                <a:gd name="connsiteY0" fmla="*/ 1346544 h 1471802"/>
                <a:gd name="connsiteX1" fmla="*/ 1308966 w 1724409"/>
                <a:gd name="connsiteY1" fmla="*/ 1409173 h 1471802"/>
                <a:gd name="connsiteX2" fmla="*/ 1246337 w 1724409"/>
                <a:gd name="connsiteY2" fmla="*/ 1471802 h 1471802"/>
                <a:gd name="connsiteX3" fmla="*/ 1183708 w 1724409"/>
                <a:gd name="connsiteY3" fmla="*/ 1409173 h 1471802"/>
                <a:gd name="connsiteX4" fmla="*/ 1246337 w 1724409"/>
                <a:gd name="connsiteY4" fmla="*/ 1346544 h 1471802"/>
                <a:gd name="connsiteX5" fmla="*/ 1661780 w 1724409"/>
                <a:gd name="connsiteY5" fmla="*/ 1326714 h 1471802"/>
                <a:gd name="connsiteX6" fmla="*/ 1724409 w 1724409"/>
                <a:gd name="connsiteY6" fmla="*/ 1389343 h 1471802"/>
                <a:gd name="connsiteX7" fmla="*/ 1661780 w 1724409"/>
                <a:gd name="connsiteY7" fmla="*/ 1451972 h 1471802"/>
                <a:gd name="connsiteX8" fmla="*/ 1599151 w 1724409"/>
                <a:gd name="connsiteY8" fmla="*/ 1389343 h 1471802"/>
                <a:gd name="connsiteX9" fmla="*/ 1661780 w 1724409"/>
                <a:gd name="connsiteY9" fmla="*/ 1326714 h 1471802"/>
                <a:gd name="connsiteX10" fmla="*/ 816279 w 1724409"/>
                <a:gd name="connsiteY10" fmla="*/ 1326714 h 1471802"/>
                <a:gd name="connsiteX11" fmla="*/ 878908 w 1724409"/>
                <a:gd name="connsiteY11" fmla="*/ 1389343 h 1471802"/>
                <a:gd name="connsiteX12" fmla="*/ 816279 w 1724409"/>
                <a:gd name="connsiteY12" fmla="*/ 1451972 h 1471802"/>
                <a:gd name="connsiteX13" fmla="*/ 753650 w 1724409"/>
                <a:gd name="connsiteY13" fmla="*/ 1389343 h 1471802"/>
                <a:gd name="connsiteX14" fmla="*/ 816279 w 1724409"/>
                <a:gd name="connsiteY14" fmla="*/ 1326714 h 1471802"/>
                <a:gd name="connsiteX15" fmla="*/ 315927 w 1724409"/>
                <a:gd name="connsiteY15" fmla="*/ 1167002 h 1471802"/>
                <a:gd name="connsiteX16" fmla="*/ 378556 w 1724409"/>
                <a:gd name="connsiteY16" fmla="*/ 1229631 h 1471802"/>
                <a:gd name="connsiteX17" fmla="*/ 315927 w 1724409"/>
                <a:gd name="connsiteY17" fmla="*/ 1292260 h 1471802"/>
                <a:gd name="connsiteX18" fmla="*/ 253298 w 1724409"/>
                <a:gd name="connsiteY18" fmla="*/ 1229631 h 1471802"/>
                <a:gd name="connsiteX19" fmla="*/ 315927 w 1724409"/>
                <a:gd name="connsiteY19" fmla="*/ 1167002 h 1471802"/>
                <a:gd name="connsiteX20" fmla="*/ 941537 w 1724409"/>
                <a:gd name="connsiteY20" fmla="*/ 1041744 h 1471802"/>
                <a:gd name="connsiteX21" fmla="*/ 1004166 w 1724409"/>
                <a:gd name="connsiteY21" fmla="*/ 1104373 h 1471802"/>
                <a:gd name="connsiteX22" fmla="*/ 941537 w 1724409"/>
                <a:gd name="connsiteY22" fmla="*/ 1167002 h 1471802"/>
                <a:gd name="connsiteX23" fmla="*/ 878908 w 1724409"/>
                <a:gd name="connsiteY23" fmla="*/ 1104373 h 1471802"/>
                <a:gd name="connsiteX24" fmla="*/ 941537 w 1724409"/>
                <a:gd name="connsiteY24" fmla="*/ 1041744 h 1471802"/>
                <a:gd name="connsiteX25" fmla="*/ 1647164 w 1724409"/>
                <a:gd name="connsiteY25" fmla="*/ 923793 h 1471802"/>
                <a:gd name="connsiteX26" fmla="*/ 1709793 w 1724409"/>
                <a:gd name="connsiteY26" fmla="*/ 986422 h 1471802"/>
                <a:gd name="connsiteX27" fmla="*/ 1647164 w 1724409"/>
                <a:gd name="connsiteY27" fmla="*/ 1049051 h 1471802"/>
                <a:gd name="connsiteX28" fmla="*/ 1584535 w 1724409"/>
                <a:gd name="connsiteY28" fmla="*/ 986422 h 1471802"/>
                <a:gd name="connsiteX29" fmla="*/ 1647164 w 1724409"/>
                <a:gd name="connsiteY29" fmla="*/ 923793 h 1471802"/>
                <a:gd name="connsiteX30" fmla="*/ 1336108 w 1724409"/>
                <a:gd name="connsiteY30" fmla="*/ 916486 h 1471802"/>
                <a:gd name="connsiteX31" fmla="*/ 1398737 w 1724409"/>
                <a:gd name="connsiteY31" fmla="*/ 979115 h 1471802"/>
                <a:gd name="connsiteX32" fmla="*/ 1336108 w 1724409"/>
                <a:gd name="connsiteY32" fmla="*/ 1041744 h 1471802"/>
                <a:gd name="connsiteX33" fmla="*/ 1273479 w 1724409"/>
                <a:gd name="connsiteY33" fmla="*/ 979115 h 1471802"/>
                <a:gd name="connsiteX34" fmla="*/ 1336108 w 1724409"/>
                <a:gd name="connsiteY34" fmla="*/ 916486 h 1471802"/>
                <a:gd name="connsiteX35" fmla="*/ 672229 w 1724409"/>
                <a:gd name="connsiteY35" fmla="*/ 734858 h 1471802"/>
                <a:gd name="connsiteX36" fmla="*/ 734858 w 1724409"/>
                <a:gd name="connsiteY36" fmla="*/ 797487 h 1471802"/>
                <a:gd name="connsiteX37" fmla="*/ 672229 w 1724409"/>
                <a:gd name="connsiteY37" fmla="*/ 860116 h 1471802"/>
                <a:gd name="connsiteX38" fmla="*/ 609600 w 1724409"/>
                <a:gd name="connsiteY38" fmla="*/ 797487 h 1471802"/>
                <a:gd name="connsiteX39" fmla="*/ 672229 w 1724409"/>
                <a:gd name="connsiteY39" fmla="*/ 734858 h 1471802"/>
                <a:gd name="connsiteX40" fmla="*/ 1425874 w 1724409"/>
                <a:gd name="connsiteY40" fmla="*/ 715028 h 1471802"/>
                <a:gd name="connsiteX41" fmla="*/ 1488503 w 1724409"/>
                <a:gd name="connsiteY41" fmla="*/ 777657 h 1471802"/>
                <a:gd name="connsiteX42" fmla="*/ 1425874 w 1724409"/>
                <a:gd name="connsiteY42" fmla="*/ 840286 h 1471802"/>
                <a:gd name="connsiteX43" fmla="*/ 1363245 w 1724409"/>
                <a:gd name="connsiteY43" fmla="*/ 777657 h 1471802"/>
                <a:gd name="connsiteX44" fmla="*/ 1425874 w 1724409"/>
                <a:gd name="connsiteY44" fmla="*/ 715028 h 1471802"/>
                <a:gd name="connsiteX45" fmla="*/ 242171 w 1724409"/>
                <a:gd name="connsiteY45" fmla="*/ 715028 h 1471802"/>
                <a:gd name="connsiteX46" fmla="*/ 304800 w 1724409"/>
                <a:gd name="connsiteY46" fmla="*/ 777657 h 1471802"/>
                <a:gd name="connsiteX47" fmla="*/ 242171 w 1724409"/>
                <a:gd name="connsiteY47" fmla="*/ 840286 h 1471802"/>
                <a:gd name="connsiteX48" fmla="*/ 179542 w 1724409"/>
                <a:gd name="connsiteY48" fmla="*/ 777657 h 1471802"/>
                <a:gd name="connsiteX49" fmla="*/ 242171 w 1724409"/>
                <a:gd name="connsiteY49" fmla="*/ 715028 h 1471802"/>
                <a:gd name="connsiteX50" fmla="*/ 1086627 w 1724409"/>
                <a:gd name="connsiteY50" fmla="*/ 611686 h 1471802"/>
                <a:gd name="connsiteX51" fmla="*/ 1149256 w 1724409"/>
                <a:gd name="connsiteY51" fmla="*/ 674315 h 1471802"/>
                <a:gd name="connsiteX52" fmla="*/ 1086627 w 1724409"/>
                <a:gd name="connsiteY52" fmla="*/ 736944 h 1471802"/>
                <a:gd name="connsiteX53" fmla="*/ 1023998 w 1724409"/>
                <a:gd name="connsiteY53" fmla="*/ 674315 h 1471802"/>
                <a:gd name="connsiteX54" fmla="*/ 1086627 w 1724409"/>
                <a:gd name="connsiteY54" fmla="*/ 611686 h 1471802"/>
                <a:gd name="connsiteX55" fmla="*/ 367429 w 1724409"/>
                <a:gd name="connsiteY55" fmla="*/ 430058 h 1471802"/>
                <a:gd name="connsiteX56" fmla="*/ 430058 w 1724409"/>
                <a:gd name="connsiteY56" fmla="*/ 492687 h 1471802"/>
                <a:gd name="connsiteX57" fmla="*/ 367429 w 1724409"/>
                <a:gd name="connsiteY57" fmla="*/ 555316 h 1471802"/>
                <a:gd name="connsiteX58" fmla="*/ 304800 w 1724409"/>
                <a:gd name="connsiteY58" fmla="*/ 492687 h 1471802"/>
                <a:gd name="connsiteX59" fmla="*/ 367429 w 1724409"/>
                <a:gd name="connsiteY59" fmla="*/ 430058 h 1471802"/>
                <a:gd name="connsiteX60" fmla="*/ 1425874 w 1724409"/>
                <a:gd name="connsiteY60" fmla="*/ 402821 h 1471802"/>
                <a:gd name="connsiteX61" fmla="*/ 1488503 w 1724409"/>
                <a:gd name="connsiteY61" fmla="*/ 465450 h 1471802"/>
                <a:gd name="connsiteX62" fmla="*/ 1425874 w 1724409"/>
                <a:gd name="connsiteY62" fmla="*/ 528079 h 1471802"/>
                <a:gd name="connsiteX63" fmla="*/ 1363245 w 1724409"/>
                <a:gd name="connsiteY63" fmla="*/ 465450 h 1471802"/>
                <a:gd name="connsiteX64" fmla="*/ 1425874 w 1724409"/>
                <a:gd name="connsiteY64" fmla="*/ 402821 h 1471802"/>
                <a:gd name="connsiteX65" fmla="*/ 1073056 w 1724409"/>
                <a:gd name="connsiteY65" fmla="*/ 312107 h 1471802"/>
                <a:gd name="connsiteX66" fmla="*/ 1135685 w 1724409"/>
                <a:gd name="connsiteY66" fmla="*/ 374736 h 1471802"/>
                <a:gd name="connsiteX67" fmla="*/ 1073056 w 1724409"/>
                <a:gd name="connsiteY67" fmla="*/ 437365 h 1471802"/>
                <a:gd name="connsiteX68" fmla="*/ 1010427 w 1724409"/>
                <a:gd name="connsiteY68" fmla="*/ 374736 h 1471802"/>
                <a:gd name="connsiteX69" fmla="*/ 1073056 w 1724409"/>
                <a:gd name="connsiteY69" fmla="*/ 312107 h 1471802"/>
                <a:gd name="connsiteX70" fmla="*/ 762000 w 1724409"/>
                <a:gd name="connsiteY70" fmla="*/ 304800 h 1471802"/>
                <a:gd name="connsiteX71" fmla="*/ 824629 w 1724409"/>
                <a:gd name="connsiteY71" fmla="*/ 367429 h 1471802"/>
                <a:gd name="connsiteX72" fmla="*/ 762000 w 1724409"/>
                <a:gd name="connsiteY72" fmla="*/ 430058 h 1471802"/>
                <a:gd name="connsiteX73" fmla="*/ 699371 w 1724409"/>
                <a:gd name="connsiteY73" fmla="*/ 367429 h 1471802"/>
                <a:gd name="connsiteX74" fmla="*/ 762000 w 1724409"/>
                <a:gd name="connsiteY74" fmla="*/ 304800 h 1471802"/>
                <a:gd name="connsiteX75" fmla="*/ 62629 w 1724409"/>
                <a:gd name="connsiteY75" fmla="*/ 125258 h 1471802"/>
                <a:gd name="connsiteX76" fmla="*/ 125258 w 1724409"/>
                <a:gd name="connsiteY76" fmla="*/ 187887 h 1471802"/>
                <a:gd name="connsiteX77" fmla="*/ 62629 w 1724409"/>
                <a:gd name="connsiteY77" fmla="*/ 250516 h 1471802"/>
                <a:gd name="connsiteX78" fmla="*/ 0 w 1724409"/>
                <a:gd name="connsiteY78" fmla="*/ 187887 h 1471802"/>
                <a:gd name="connsiteX79" fmla="*/ 62629 w 1724409"/>
                <a:gd name="connsiteY79" fmla="*/ 125258 h 1471802"/>
                <a:gd name="connsiteX80" fmla="*/ 512519 w 1724409"/>
                <a:gd name="connsiteY80" fmla="*/ 0 h 1471802"/>
                <a:gd name="connsiteX81" fmla="*/ 575148 w 1724409"/>
                <a:gd name="connsiteY81" fmla="*/ 62629 h 1471802"/>
                <a:gd name="connsiteX82" fmla="*/ 512519 w 1724409"/>
                <a:gd name="connsiteY82" fmla="*/ 125258 h 1471802"/>
                <a:gd name="connsiteX83" fmla="*/ 449890 w 1724409"/>
                <a:gd name="connsiteY83" fmla="*/ 62629 h 1471802"/>
                <a:gd name="connsiteX84" fmla="*/ 512519 w 1724409"/>
                <a:gd name="connsiteY84" fmla="*/ 0 h 1471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1724409" h="1471802">
                  <a:moveTo>
                    <a:pt x="1246337" y="1346544"/>
                  </a:moveTo>
                  <a:cubicBezTo>
                    <a:pt x="1280926" y="1346544"/>
                    <a:pt x="1308966" y="1374584"/>
                    <a:pt x="1308966" y="1409173"/>
                  </a:cubicBezTo>
                  <a:cubicBezTo>
                    <a:pt x="1308966" y="1443762"/>
                    <a:pt x="1280926" y="1471802"/>
                    <a:pt x="1246337" y="1471802"/>
                  </a:cubicBezTo>
                  <a:cubicBezTo>
                    <a:pt x="1211748" y="1471802"/>
                    <a:pt x="1183708" y="1443762"/>
                    <a:pt x="1183708" y="1409173"/>
                  </a:cubicBezTo>
                  <a:cubicBezTo>
                    <a:pt x="1183708" y="1374584"/>
                    <a:pt x="1211748" y="1346544"/>
                    <a:pt x="1246337" y="1346544"/>
                  </a:cubicBezTo>
                  <a:close/>
                  <a:moveTo>
                    <a:pt x="1661780" y="1326714"/>
                  </a:moveTo>
                  <a:cubicBezTo>
                    <a:pt x="1696369" y="1326714"/>
                    <a:pt x="1724409" y="1354754"/>
                    <a:pt x="1724409" y="1389343"/>
                  </a:cubicBezTo>
                  <a:cubicBezTo>
                    <a:pt x="1724409" y="1423932"/>
                    <a:pt x="1696369" y="1451972"/>
                    <a:pt x="1661780" y="1451972"/>
                  </a:cubicBezTo>
                  <a:cubicBezTo>
                    <a:pt x="1627191" y="1451972"/>
                    <a:pt x="1599151" y="1423932"/>
                    <a:pt x="1599151" y="1389343"/>
                  </a:cubicBezTo>
                  <a:cubicBezTo>
                    <a:pt x="1599151" y="1354754"/>
                    <a:pt x="1627191" y="1326714"/>
                    <a:pt x="1661780" y="1326714"/>
                  </a:cubicBezTo>
                  <a:close/>
                  <a:moveTo>
                    <a:pt x="816279" y="1326714"/>
                  </a:moveTo>
                  <a:cubicBezTo>
                    <a:pt x="850868" y="1326714"/>
                    <a:pt x="878908" y="1354754"/>
                    <a:pt x="878908" y="1389343"/>
                  </a:cubicBezTo>
                  <a:cubicBezTo>
                    <a:pt x="878908" y="1423932"/>
                    <a:pt x="850868" y="1451972"/>
                    <a:pt x="816279" y="1451972"/>
                  </a:cubicBezTo>
                  <a:cubicBezTo>
                    <a:pt x="781690" y="1451972"/>
                    <a:pt x="753650" y="1423932"/>
                    <a:pt x="753650" y="1389343"/>
                  </a:cubicBezTo>
                  <a:cubicBezTo>
                    <a:pt x="753650" y="1354754"/>
                    <a:pt x="781690" y="1326714"/>
                    <a:pt x="816279" y="1326714"/>
                  </a:cubicBezTo>
                  <a:close/>
                  <a:moveTo>
                    <a:pt x="315927" y="1167002"/>
                  </a:moveTo>
                  <a:cubicBezTo>
                    <a:pt x="350516" y="1167002"/>
                    <a:pt x="378556" y="1195042"/>
                    <a:pt x="378556" y="1229631"/>
                  </a:cubicBezTo>
                  <a:cubicBezTo>
                    <a:pt x="378556" y="1264220"/>
                    <a:pt x="350516" y="1292260"/>
                    <a:pt x="315927" y="1292260"/>
                  </a:cubicBezTo>
                  <a:cubicBezTo>
                    <a:pt x="281338" y="1292260"/>
                    <a:pt x="253298" y="1264220"/>
                    <a:pt x="253298" y="1229631"/>
                  </a:cubicBezTo>
                  <a:cubicBezTo>
                    <a:pt x="253298" y="1195042"/>
                    <a:pt x="281338" y="1167002"/>
                    <a:pt x="315927" y="1167002"/>
                  </a:cubicBezTo>
                  <a:close/>
                  <a:moveTo>
                    <a:pt x="941537" y="1041744"/>
                  </a:moveTo>
                  <a:cubicBezTo>
                    <a:pt x="976126" y="1041744"/>
                    <a:pt x="1004166" y="1069784"/>
                    <a:pt x="1004166" y="1104373"/>
                  </a:cubicBezTo>
                  <a:cubicBezTo>
                    <a:pt x="1004166" y="1138962"/>
                    <a:pt x="976126" y="1167002"/>
                    <a:pt x="941537" y="1167002"/>
                  </a:cubicBezTo>
                  <a:cubicBezTo>
                    <a:pt x="906948" y="1167002"/>
                    <a:pt x="878908" y="1138962"/>
                    <a:pt x="878908" y="1104373"/>
                  </a:cubicBezTo>
                  <a:cubicBezTo>
                    <a:pt x="878908" y="1069784"/>
                    <a:pt x="906948" y="1041744"/>
                    <a:pt x="941537" y="1041744"/>
                  </a:cubicBezTo>
                  <a:close/>
                  <a:moveTo>
                    <a:pt x="1647164" y="923793"/>
                  </a:moveTo>
                  <a:cubicBezTo>
                    <a:pt x="1681753" y="923793"/>
                    <a:pt x="1709793" y="951833"/>
                    <a:pt x="1709793" y="986422"/>
                  </a:cubicBezTo>
                  <a:cubicBezTo>
                    <a:pt x="1709793" y="1021011"/>
                    <a:pt x="1681753" y="1049051"/>
                    <a:pt x="1647164" y="1049051"/>
                  </a:cubicBezTo>
                  <a:cubicBezTo>
                    <a:pt x="1612575" y="1049051"/>
                    <a:pt x="1584535" y="1021011"/>
                    <a:pt x="1584535" y="986422"/>
                  </a:cubicBezTo>
                  <a:cubicBezTo>
                    <a:pt x="1584535" y="951833"/>
                    <a:pt x="1612575" y="923793"/>
                    <a:pt x="1647164" y="923793"/>
                  </a:cubicBezTo>
                  <a:close/>
                  <a:moveTo>
                    <a:pt x="1336108" y="916486"/>
                  </a:moveTo>
                  <a:cubicBezTo>
                    <a:pt x="1370697" y="916486"/>
                    <a:pt x="1398737" y="944526"/>
                    <a:pt x="1398737" y="979115"/>
                  </a:cubicBezTo>
                  <a:cubicBezTo>
                    <a:pt x="1398737" y="1013704"/>
                    <a:pt x="1370697" y="1041744"/>
                    <a:pt x="1336108" y="1041744"/>
                  </a:cubicBezTo>
                  <a:cubicBezTo>
                    <a:pt x="1301519" y="1041744"/>
                    <a:pt x="1273479" y="1013704"/>
                    <a:pt x="1273479" y="979115"/>
                  </a:cubicBezTo>
                  <a:cubicBezTo>
                    <a:pt x="1273479" y="944526"/>
                    <a:pt x="1301519" y="916486"/>
                    <a:pt x="1336108" y="916486"/>
                  </a:cubicBezTo>
                  <a:close/>
                  <a:moveTo>
                    <a:pt x="672229" y="734858"/>
                  </a:moveTo>
                  <a:cubicBezTo>
                    <a:pt x="706818" y="734858"/>
                    <a:pt x="734858" y="762898"/>
                    <a:pt x="734858" y="797487"/>
                  </a:cubicBezTo>
                  <a:cubicBezTo>
                    <a:pt x="734858" y="832076"/>
                    <a:pt x="706818" y="860116"/>
                    <a:pt x="672229" y="860116"/>
                  </a:cubicBezTo>
                  <a:cubicBezTo>
                    <a:pt x="637640" y="860116"/>
                    <a:pt x="609600" y="832076"/>
                    <a:pt x="609600" y="797487"/>
                  </a:cubicBezTo>
                  <a:cubicBezTo>
                    <a:pt x="609600" y="762898"/>
                    <a:pt x="637640" y="734858"/>
                    <a:pt x="672229" y="734858"/>
                  </a:cubicBezTo>
                  <a:close/>
                  <a:moveTo>
                    <a:pt x="1425874" y="715028"/>
                  </a:moveTo>
                  <a:cubicBezTo>
                    <a:pt x="1460463" y="715028"/>
                    <a:pt x="1488503" y="743068"/>
                    <a:pt x="1488503" y="777657"/>
                  </a:cubicBezTo>
                  <a:cubicBezTo>
                    <a:pt x="1488503" y="812246"/>
                    <a:pt x="1460463" y="840286"/>
                    <a:pt x="1425874" y="840286"/>
                  </a:cubicBezTo>
                  <a:cubicBezTo>
                    <a:pt x="1391285" y="840286"/>
                    <a:pt x="1363245" y="812246"/>
                    <a:pt x="1363245" y="777657"/>
                  </a:cubicBezTo>
                  <a:cubicBezTo>
                    <a:pt x="1363245" y="743068"/>
                    <a:pt x="1391285" y="715028"/>
                    <a:pt x="1425874" y="715028"/>
                  </a:cubicBezTo>
                  <a:close/>
                  <a:moveTo>
                    <a:pt x="242171" y="715028"/>
                  </a:moveTo>
                  <a:cubicBezTo>
                    <a:pt x="276760" y="715028"/>
                    <a:pt x="304800" y="743068"/>
                    <a:pt x="304800" y="777657"/>
                  </a:cubicBezTo>
                  <a:cubicBezTo>
                    <a:pt x="304800" y="812246"/>
                    <a:pt x="276760" y="840286"/>
                    <a:pt x="242171" y="840286"/>
                  </a:cubicBezTo>
                  <a:cubicBezTo>
                    <a:pt x="207582" y="840286"/>
                    <a:pt x="179542" y="812246"/>
                    <a:pt x="179542" y="777657"/>
                  </a:cubicBezTo>
                  <a:cubicBezTo>
                    <a:pt x="179542" y="743068"/>
                    <a:pt x="207582" y="715028"/>
                    <a:pt x="242171" y="715028"/>
                  </a:cubicBezTo>
                  <a:close/>
                  <a:moveTo>
                    <a:pt x="1086627" y="611686"/>
                  </a:moveTo>
                  <a:cubicBezTo>
                    <a:pt x="1121216" y="611686"/>
                    <a:pt x="1149256" y="639726"/>
                    <a:pt x="1149256" y="674315"/>
                  </a:cubicBezTo>
                  <a:cubicBezTo>
                    <a:pt x="1149256" y="708904"/>
                    <a:pt x="1121216" y="736944"/>
                    <a:pt x="1086627" y="736944"/>
                  </a:cubicBezTo>
                  <a:cubicBezTo>
                    <a:pt x="1052038" y="736944"/>
                    <a:pt x="1023998" y="708904"/>
                    <a:pt x="1023998" y="674315"/>
                  </a:cubicBezTo>
                  <a:cubicBezTo>
                    <a:pt x="1023998" y="639726"/>
                    <a:pt x="1052038" y="611686"/>
                    <a:pt x="1086627" y="611686"/>
                  </a:cubicBezTo>
                  <a:close/>
                  <a:moveTo>
                    <a:pt x="367429" y="430058"/>
                  </a:moveTo>
                  <a:cubicBezTo>
                    <a:pt x="402018" y="430058"/>
                    <a:pt x="430058" y="458098"/>
                    <a:pt x="430058" y="492687"/>
                  </a:cubicBezTo>
                  <a:cubicBezTo>
                    <a:pt x="430058" y="527276"/>
                    <a:pt x="402018" y="555316"/>
                    <a:pt x="367429" y="555316"/>
                  </a:cubicBezTo>
                  <a:cubicBezTo>
                    <a:pt x="332840" y="555316"/>
                    <a:pt x="304800" y="527276"/>
                    <a:pt x="304800" y="492687"/>
                  </a:cubicBezTo>
                  <a:cubicBezTo>
                    <a:pt x="304800" y="458098"/>
                    <a:pt x="332840" y="430058"/>
                    <a:pt x="367429" y="430058"/>
                  </a:cubicBezTo>
                  <a:close/>
                  <a:moveTo>
                    <a:pt x="1425874" y="402821"/>
                  </a:moveTo>
                  <a:cubicBezTo>
                    <a:pt x="1460463" y="402821"/>
                    <a:pt x="1488503" y="430861"/>
                    <a:pt x="1488503" y="465450"/>
                  </a:cubicBezTo>
                  <a:cubicBezTo>
                    <a:pt x="1488503" y="500039"/>
                    <a:pt x="1460463" y="528079"/>
                    <a:pt x="1425874" y="528079"/>
                  </a:cubicBezTo>
                  <a:cubicBezTo>
                    <a:pt x="1391285" y="528079"/>
                    <a:pt x="1363245" y="500039"/>
                    <a:pt x="1363245" y="465450"/>
                  </a:cubicBezTo>
                  <a:cubicBezTo>
                    <a:pt x="1363245" y="430861"/>
                    <a:pt x="1391285" y="402821"/>
                    <a:pt x="1425874" y="402821"/>
                  </a:cubicBezTo>
                  <a:close/>
                  <a:moveTo>
                    <a:pt x="1073056" y="312107"/>
                  </a:moveTo>
                  <a:cubicBezTo>
                    <a:pt x="1107645" y="312107"/>
                    <a:pt x="1135685" y="340147"/>
                    <a:pt x="1135685" y="374736"/>
                  </a:cubicBezTo>
                  <a:cubicBezTo>
                    <a:pt x="1135685" y="409325"/>
                    <a:pt x="1107645" y="437365"/>
                    <a:pt x="1073056" y="437365"/>
                  </a:cubicBezTo>
                  <a:cubicBezTo>
                    <a:pt x="1038467" y="437365"/>
                    <a:pt x="1010427" y="409325"/>
                    <a:pt x="1010427" y="374736"/>
                  </a:cubicBezTo>
                  <a:cubicBezTo>
                    <a:pt x="1010427" y="340147"/>
                    <a:pt x="1038467" y="312107"/>
                    <a:pt x="1073056" y="312107"/>
                  </a:cubicBezTo>
                  <a:close/>
                  <a:moveTo>
                    <a:pt x="762000" y="304800"/>
                  </a:moveTo>
                  <a:cubicBezTo>
                    <a:pt x="796589" y="304800"/>
                    <a:pt x="824629" y="332840"/>
                    <a:pt x="824629" y="367429"/>
                  </a:cubicBezTo>
                  <a:cubicBezTo>
                    <a:pt x="824629" y="402018"/>
                    <a:pt x="796589" y="430058"/>
                    <a:pt x="762000" y="430058"/>
                  </a:cubicBezTo>
                  <a:cubicBezTo>
                    <a:pt x="727411" y="430058"/>
                    <a:pt x="699371" y="402018"/>
                    <a:pt x="699371" y="367429"/>
                  </a:cubicBezTo>
                  <a:cubicBezTo>
                    <a:pt x="699371" y="332840"/>
                    <a:pt x="727411" y="304800"/>
                    <a:pt x="762000" y="304800"/>
                  </a:cubicBezTo>
                  <a:close/>
                  <a:moveTo>
                    <a:pt x="62629" y="125258"/>
                  </a:moveTo>
                  <a:cubicBezTo>
                    <a:pt x="97218" y="125258"/>
                    <a:pt x="125258" y="153298"/>
                    <a:pt x="125258" y="187887"/>
                  </a:cubicBezTo>
                  <a:cubicBezTo>
                    <a:pt x="125258" y="222476"/>
                    <a:pt x="97218" y="250516"/>
                    <a:pt x="62629" y="250516"/>
                  </a:cubicBezTo>
                  <a:cubicBezTo>
                    <a:pt x="28040" y="250516"/>
                    <a:pt x="0" y="222476"/>
                    <a:pt x="0" y="187887"/>
                  </a:cubicBezTo>
                  <a:cubicBezTo>
                    <a:pt x="0" y="153298"/>
                    <a:pt x="28040" y="125258"/>
                    <a:pt x="62629" y="125258"/>
                  </a:cubicBezTo>
                  <a:close/>
                  <a:moveTo>
                    <a:pt x="512519" y="0"/>
                  </a:moveTo>
                  <a:cubicBezTo>
                    <a:pt x="547108" y="0"/>
                    <a:pt x="575148" y="28040"/>
                    <a:pt x="575148" y="62629"/>
                  </a:cubicBezTo>
                  <a:cubicBezTo>
                    <a:pt x="575148" y="97218"/>
                    <a:pt x="547108" y="125258"/>
                    <a:pt x="512519" y="125258"/>
                  </a:cubicBezTo>
                  <a:cubicBezTo>
                    <a:pt x="477930" y="125258"/>
                    <a:pt x="449890" y="97218"/>
                    <a:pt x="449890" y="62629"/>
                  </a:cubicBezTo>
                  <a:cubicBezTo>
                    <a:pt x="449890" y="28040"/>
                    <a:pt x="477930" y="0"/>
                    <a:pt x="512519" y="0"/>
                  </a:cubicBezTo>
                  <a:close/>
                </a:path>
              </a:pathLst>
            </a:cu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文本框 86"/>
            <p:cNvSpPr txBox="1"/>
            <p:nvPr/>
          </p:nvSpPr>
          <p:spPr>
            <a:xfrm>
              <a:off x="1786718" y="475989"/>
              <a:ext cx="618274" cy="468213"/>
            </a:xfrm>
            <a:prstGeom prst="rect">
              <a:avLst/>
            </a:prstGeom>
            <a:noFill/>
          </p:spPr>
          <p:txBody>
            <a:bodyPr wrap="square" rtlCol="0">
              <a:spAutoFit/>
            </a:bodyPr>
            <a:lstStyle/>
            <a:p>
              <a:r>
                <a:rPr lang="en-US" altLang="zh-CN" sz="1600" dirty="0"/>
                <a:t>X2</a:t>
              </a:r>
              <a:endParaRPr lang="zh-CN" altLang="en-US" sz="1600" dirty="0"/>
            </a:p>
          </p:txBody>
        </p:sp>
        <p:sp>
          <p:nvSpPr>
            <p:cNvPr id="88" name="文本框 87"/>
            <p:cNvSpPr txBox="1"/>
            <p:nvPr/>
          </p:nvSpPr>
          <p:spPr>
            <a:xfrm>
              <a:off x="8315195" y="5122340"/>
              <a:ext cx="926927" cy="468213"/>
            </a:xfrm>
            <a:prstGeom prst="rect">
              <a:avLst/>
            </a:prstGeom>
            <a:noFill/>
          </p:spPr>
          <p:txBody>
            <a:bodyPr wrap="square" rtlCol="0">
              <a:spAutoFit/>
            </a:bodyPr>
            <a:lstStyle/>
            <a:p>
              <a:r>
                <a:rPr lang="en-US" altLang="zh-CN" sz="1600" dirty="0"/>
                <a:t>X1</a:t>
              </a:r>
              <a:endParaRPr lang="zh-CN" altLang="en-US" sz="1600" dirty="0"/>
            </a:p>
          </p:txBody>
        </p:sp>
        <p:cxnSp>
          <p:nvCxnSpPr>
            <p:cNvPr id="89" name="直接连接符 88"/>
            <p:cNvCxnSpPr/>
            <p:nvPr/>
          </p:nvCxnSpPr>
          <p:spPr>
            <a:xfrm>
              <a:off x="3787565" y="1340285"/>
              <a:ext cx="2375241" cy="3820438"/>
            </a:xfrm>
            <a:prstGeom prst="line">
              <a:avLst/>
            </a:prstGeom>
            <a:ln w="76200"/>
          </p:spPr>
          <p:style>
            <a:lnRef idx="1">
              <a:schemeClr val="dk1"/>
            </a:lnRef>
            <a:fillRef idx="0">
              <a:schemeClr val="dk1"/>
            </a:fillRef>
            <a:effectRef idx="0">
              <a:schemeClr val="dk1"/>
            </a:effectRef>
            <a:fontRef idx="minor">
              <a:schemeClr val="tx1"/>
            </a:fontRef>
          </p:style>
        </p:cxnSp>
        <p:cxnSp>
          <p:nvCxnSpPr>
            <p:cNvPr id="90" name="直接连接符 89"/>
            <p:cNvCxnSpPr/>
            <p:nvPr/>
          </p:nvCxnSpPr>
          <p:spPr>
            <a:xfrm>
              <a:off x="3366054" y="1568885"/>
              <a:ext cx="2375240" cy="3820437"/>
            </a:xfrm>
            <a:prstGeom prst="line">
              <a:avLst/>
            </a:prstGeom>
            <a:ln w="19050">
              <a:solidFill>
                <a:srgbClr val="C00000"/>
              </a:solidFill>
              <a:prstDash val="dash"/>
            </a:ln>
          </p:spPr>
          <p:style>
            <a:lnRef idx="1">
              <a:schemeClr val="dk1"/>
            </a:lnRef>
            <a:fillRef idx="0">
              <a:schemeClr val="dk1"/>
            </a:fillRef>
            <a:effectRef idx="0">
              <a:schemeClr val="dk1"/>
            </a:effectRef>
            <a:fontRef idx="minor">
              <a:schemeClr val="tx1"/>
            </a:fontRef>
          </p:style>
        </p:cxnSp>
        <p:cxnSp>
          <p:nvCxnSpPr>
            <p:cNvPr id="91" name="直接连接符 90"/>
            <p:cNvCxnSpPr/>
            <p:nvPr/>
          </p:nvCxnSpPr>
          <p:spPr>
            <a:xfrm>
              <a:off x="4159438" y="1093731"/>
              <a:ext cx="2375241" cy="3820438"/>
            </a:xfrm>
            <a:prstGeom prst="line">
              <a:avLst/>
            </a:prstGeom>
            <a:ln w="19050">
              <a:solidFill>
                <a:srgbClr val="00B050"/>
              </a:solidFill>
              <a:prstDash val="dash"/>
            </a:ln>
          </p:spPr>
          <p:style>
            <a:lnRef idx="1">
              <a:schemeClr val="dk1"/>
            </a:lnRef>
            <a:fillRef idx="0">
              <a:schemeClr val="dk1"/>
            </a:fillRef>
            <a:effectRef idx="0">
              <a:schemeClr val="dk1"/>
            </a:effectRef>
            <a:fontRef idx="minor">
              <a:schemeClr val="tx1"/>
            </a:fontRef>
          </p:style>
        </p:cxnSp>
        <p:sp>
          <p:nvSpPr>
            <p:cNvPr id="92" name="左大括号 91"/>
            <p:cNvSpPr/>
            <p:nvPr/>
          </p:nvSpPr>
          <p:spPr>
            <a:xfrm rot="14315948">
              <a:off x="6180954" y="4924571"/>
              <a:ext cx="169559" cy="855587"/>
            </a:xfrm>
            <a:prstGeom prst="lef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93" name="文本框 92"/>
            <p:cNvSpPr txBox="1"/>
            <p:nvPr/>
          </p:nvSpPr>
          <p:spPr>
            <a:xfrm>
              <a:off x="6127055" y="5491673"/>
              <a:ext cx="2429631" cy="559724"/>
            </a:xfrm>
            <a:prstGeom prst="rect">
              <a:avLst/>
            </a:prstGeom>
            <a:noFill/>
          </p:spPr>
          <p:txBody>
            <a:bodyPr wrap="square" rtlCol="0">
              <a:spAutoFit/>
            </a:bodyPr>
            <a:lstStyle/>
            <a:p>
              <a:r>
                <a:rPr lang="zh-CN" altLang="en-US" sz="1600" dirty="0"/>
                <a:t>间隔（</a:t>
              </a:r>
              <a:r>
                <a:rPr lang="en-US" altLang="zh-CN" sz="1600" dirty="0"/>
                <a:t>margin</a:t>
              </a:r>
              <a:r>
                <a:rPr lang="zh-CN" altLang="en-US" sz="1600" dirty="0"/>
                <a:t>）</a:t>
              </a:r>
              <a:endParaRPr lang="zh-CN" altLang="en-US" sz="1600" dirty="0"/>
            </a:p>
          </p:txBody>
        </p:sp>
        <p:sp>
          <p:nvSpPr>
            <p:cNvPr id="94" name="文本框 93"/>
            <p:cNvSpPr txBox="1"/>
            <p:nvPr/>
          </p:nvSpPr>
          <p:spPr>
            <a:xfrm>
              <a:off x="2378873" y="306116"/>
              <a:ext cx="3659558" cy="559724"/>
            </a:xfrm>
            <a:prstGeom prst="rect">
              <a:avLst/>
            </a:prstGeom>
            <a:noFill/>
          </p:spPr>
          <p:txBody>
            <a:bodyPr wrap="square" rtlCol="0">
              <a:spAutoFit/>
            </a:bodyPr>
            <a:lstStyle/>
            <a:p>
              <a:r>
                <a:rPr lang="zh-CN" altLang="en-US" sz="1600" dirty="0"/>
                <a:t>决策面分界面</a:t>
              </a:r>
              <a:r>
                <a:rPr lang="en-US" altLang="zh-CN" sz="1600" dirty="0"/>
                <a:t>/</a:t>
              </a:r>
              <a:r>
                <a:rPr lang="zh-CN" altLang="en-US" sz="1600" dirty="0"/>
                <a:t>超平面</a:t>
              </a:r>
              <a:endParaRPr lang="zh-CN" altLang="en-US" sz="1600" dirty="0"/>
            </a:p>
          </p:txBody>
        </p:sp>
        <p:cxnSp>
          <p:nvCxnSpPr>
            <p:cNvPr id="95" name="直接箭头连接符 94"/>
            <p:cNvCxnSpPr/>
            <p:nvPr/>
          </p:nvCxnSpPr>
          <p:spPr>
            <a:xfrm>
              <a:off x="3603737" y="855476"/>
              <a:ext cx="183828" cy="439716"/>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96" name="椭圆 95"/>
            <p:cNvSpPr/>
            <p:nvPr/>
          </p:nvSpPr>
          <p:spPr>
            <a:xfrm>
              <a:off x="4294642" y="3305769"/>
              <a:ext cx="413819" cy="388307"/>
            </a:xfrm>
            <a:prstGeom prst="ellipse">
              <a:avLst/>
            </a:prstGeom>
            <a:noFill/>
            <a:ln w="28575">
              <a:solidFill>
                <a:schemeClr val="accent5">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97" name="椭圆 96"/>
            <p:cNvSpPr/>
            <p:nvPr/>
          </p:nvSpPr>
          <p:spPr>
            <a:xfrm>
              <a:off x="5371895" y="3031292"/>
              <a:ext cx="413819" cy="388307"/>
            </a:xfrm>
            <a:prstGeom prst="ellipse">
              <a:avLst/>
            </a:prstGeom>
            <a:noFill/>
            <a:ln w="28575">
              <a:solidFill>
                <a:schemeClr val="accent5">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cxnSp>
          <p:nvCxnSpPr>
            <p:cNvPr id="98" name="直接箭头连接符 97"/>
            <p:cNvCxnSpPr>
              <a:stCxn id="96" idx="4"/>
            </p:cNvCxnSpPr>
            <p:nvPr/>
          </p:nvCxnSpPr>
          <p:spPr>
            <a:xfrm>
              <a:off x="4501552" y="3694076"/>
              <a:ext cx="182455" cy="18236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9" name="直接箭头连接符 98"/>
            <p:cNvCxnSpPr>
              <a:stCxn id="97" idx="4"/>
            </p:cNvCxnSpPr>
            <p:nvPr/>
          </p:nvCxnSpPr>
          <p:spPr>
            <a:xfrm flipH="1">
              <a:off x="4737553" y="3419599"/>
              <a:ext cx="841252" cy="20929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0" name="文本框 99"/>
            <p:cNvSpPr txBox="1"/>
            <p:nvPr/>
          </p:nvSpPr>
          <p:spPr>
            <a:xfrm>
              <a:off x="3856243" y="5584988"/>
              <a:ext cx="1722560" cy="559724"/>
            </a:xfrm>
            <a:prstGeom prst="rect">
              <a:avLst/>
            </a:prstGeom>
            <a:noFill/>
          </p:spPr>
          <p:txBody>
            <a:bodyPr wrap="square" rtlCol="0">
              <a:spAutoFit/>
            </a:bodyPr>
            <a:lstStyle/>
            <a:p>
              <a:r>
                <a:rPr lang="zh-CN" altLang="en-US" sz="1600" dirty="0"/>
                <a:t>支持向量</a:t>
              </a:r>
              <a:endParaRPr lang="zh-CN" altLang="en-US" sz="1600" dirty="0"/>
            </a:p>
          </p:txBody>
        </p:sp>
        <p:cxnSp>
          <p:nvCxnSpPr>
            <p:cNvPr id="101" name="直接箭头连接符 100"/>
            <p:cNvCxnSpPr>
              <a:stCxn id="103" idx="1"/>
            </p:cNvCxnSpPr>
            <p:nvPr/>
          </p:nvCxnSpPr>
          <p:spPr>
            <a:xfrm flipH="1">
              <a:off x="4684008" y="1307829"/>
              <a:ext cx="691353" cy="5261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2" name="直接箭头连接符 101"/>
            <p:cNvCxnSpPr>
              <a:stCxn id="103" idx="1"/>
            </p:cNvCxnSpPr>
            <p:nvPr/>
          </p:nvCxnSpPr>
          <p:spPr>
            <a:xfrm flipH="1">
              <a:off x="3603739" y="1307829"/>
              <a:ext cx="1771622" cy="6271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3" name="文本框 102"/>
            <p:cNvSpPr txBox="1"/>
            <p:nvPr/>
          </p:nvSpPr>
          <p:spPr>
            <a:xfrm>
              <a:off x="5375362" y="1073723"/>
              <a:ext cx="1986148" cy="468213"/>
            </a:xfrm>
            <a:prstGeom prst="rect">
              <a:avLst/>
            </a:prstGeom>
            <a:noFill/>
          </p:spPr>
          <p:txBody>
            <a:bodyPr wrap="square" rtlCol="0">
              <a:spAutoFit/>
            </a:bodyPr>
            <a:lstStyle/>
            <a:p>
              <a:r>
                <a:rPr lang="zh-CN" altLang="en-US" sz="1600" dirty="0"/>
                <a:t>边界分界面</a:t>
              </a:r>
              <a:endParaRPr lang="zh-CN" altLang="en-US" sz="1600" dirty="0"/>
            </a:p>
          </p:txBody>
        </p:sp>
        <p:sp>
          <p:nvSpPr>
            <p:cNvPr id="104" name="任意多边形: 形状 103"/>
            <p:cNvSpPr/>
            <p:nvPr/>
          </p:nvSpPr>
          <p:spPr>
            <a:xfrm rot="1733924">
              <a:off x="2841373" y="2955621"/>
              <a:ext cx="1724409" cy="1471802"/>
            </a:xfrm>
            <a:custGeom>
              <a:avLst/>
              <a:gdLst>
                <a:gd name="connsiteX0" fmla="*/ 1246337 w 1724409"/>
                <a:gd name="connsiteY0" fmla="*/ 1346544 h 1471802"/>
                <a:gd name="connsiteX1" fmla="*/ 1308966 w 1724409"/>
                <a:gd name="connsiteY1" fmla="*/ 1409173 h 1471802"/>
                <a:gd name="connsiteX2" fmla="*/ 1246337 w 1724409"/>
                <a:gd name="connsiteY2" fmla="*/ 1471802 h 1471802"/>
                <a:gd name="connsiteX3" fmla="*/ 1183708 w 1724409"/>
                <a:gd name="connsiteY3" fmla="*/ 1409173 h 1471802"/>
                <a:gd name="connsiteX4" fmla="*/ 1246337 w 1724409"/>
                <a:gd name="connsiteY4" fmla="*/ 1346544 h 1471802"/>
                <a:gd name="connsiteX5" fmla="*/ 1661780 w 1724409"/>
                <a:gd name="connsiteY5" fmla="*/ 1326714 h 1471802"/>
                <a:gd name="connsiteX6" fmla="*/ 1724409 w 1724409"/>
                <a:gd name="connsiteY6" fmla="*/ 1389343 h 1471802"/>
                <a:gd name="connsiteX7" fmla="*/ 1661780 w 1724409"/>
                <a:gd name="connsiteY7" fmla="*/ 1451972 h 1471802"/>
                <a:gd name="connsiteX8" fmla="*/ 1599151 w 1724409"/>
                <a:gd name="connsiteY8" fmla="*/ 1389343 h 1471802"/>
                <a:gd name="connsiteX9" fmla="*/ 1661780 w 1724409"/>
                <a:gd name="connsiteY9" fmla="*/ 1326714 h 1471802"/>
                <a:gd name="connsiteX10" fmla="*/ 816279 w 1724409"/>
                <a:gd name="connsiteY10" fmla="*/ 1326714 h 1471802"/>
                <a:gd name="connsiteX11" fmla="*/ 878908 w 1724409"/>
                <a:gd name="connsiteY11" fmla="*/ 1389343 h 1471802"/>
                <a:gd name="connsiteX12" fmla="*/ 816279 w 1724409"/>
                <a:gd name="connsiteY12" fmla="*/ 1451972 h 1471802"/>
                <a:gd name="connsiteX13" fmla="*/ 753650 w 1724409"/>
                <a:gd name="connsiteY13" fmla="*/ 1389343 h 1471802"/>
                <a:gd name="connsiteX14" fmla="*/ 816279 w 1724409"/>
                <a:gd name="connsiteY14" fmla="*/ 1326714 h 1471802"/>
                <a:gd name="connsiteX15" fmla="*/ 315927 w 1724409"/>
                <a:gd name="connsiteY15" fmla="*/ 1167002 h 1471802"/>
                <a:gd name="connsiteX16" fmla="*/ 378556 w 1724409"/>
                <a:gd name="connsiteY16" fmla="*/ 1229631 h 1471802"/>
                <a:gd name="connsiteX17" fmla="*/ 315927 w 1724409"/>
                <a:gd name="connsiteY17" fmla="*/ 1292260 h 1471802"/>
                <a:gd name="connsiteX18" fmla="*/ 253298 w 1724409"/>
                <a:gd name="connsiteY18" fmla="*/ 1229631 h 1471802"/>
                <a:gd name="connsiteX19" fmla="*/ 315927 w 1724409"/>
                <a:gd name="connsiteY19" fmla="*/ 1167002 h 1471802"/>
                <a:gd name="connsiteX20" fmla="*/ 941537 w 1724409"/>
                <a:gd name="connsiteY20" fmla="*/ 1041744 h 1471802"/>
                <a:gd name="connsiteX21" fmla="*/ 1004166 w 1724409"/>
                <a:gd name="connsiteY21" fmla="*/ 1104373 h 1471802"/>
                <a:gd name="connsiteX22" fmla="*/ 941537 w 1724409"/>
                <a:gd name="connsiteY22" fmla="*/ 1167002 h 1471802"/>
                <a:gd name="connsiteX23" fmla="*/ 878908 w 1724409"/>
                <a:gd name="connsiteY23" fmla="*/ 1104373 h 1471802"/>
                <a:gd name="connsiteX24" fmla="*/ 941537 w 1724409"/>
                <a:gd name="connsiteY24" fmla="*/ 1041744 h 1471802"/>
                <a:gd name="connsiteX25" fmla="*/ 1647164 w 1724409"/>
                <a:gd name="connsiteY25" fmla="*/ 923793 h 1471802"/>
                <a:gd name="connsiteX26" fmla="*/ 1709793 w 1724409"/>
                <a:gd name="connsiteY26" fmla="*/ 986422 h 1471802"/>
                <a:gd name="connsiteX27" fmla="*/ 1647164 w 1724409"/>
                <a:gd name="connsiteY27" fmla="*/ 1049051 h 1471802"/>
                <a:gd name="connsiteX28" fmla="*/ 1584535 w 1724409"/>
                <a:gd name="connsiteY28" fmla="*/ 986422 h 1471802"/>
                <a:gd name="connsiteX29" fmla="*/ 1647164 w 1724409"/>
                <a:gd name="connsiteY29" fmla="*/ 923793 h 1471802"/>
                <a:gd name="connsiteX30" fmla="*/ 1336108 w 1724409"/>
                <a:gd name="connsiteY30" fmla="*/ 916486 h 1471802"/>
                <a:gd name="connsiteX31" fmla="*/ 1398737 w 1724409"/>
                <a:gd name="connsiteY31" fmla="*/ 979115 h 1471802"/>
                <a:gd name="connsiteX32" fmla="*/ 1336108 w 1724409"/>
                <a:gd name="connsiteY32" fmla="*/ 1041744 h 1471802"/>
                <a:gd name="connsiteX33" fmla="*/ 1273479 w 1724409"/>
                <a:gd name="connsiteY33" fmla="*/ 979115 h 1471802"/>
                <a:gd name="connsiteX34" fmla="*/ 1336108 w 1724409"/>
                <a:gd name="connsiteY34" fmla="*/ 916486 h 1471802"/>
                <a:gd name="connsiteX35" fmla="*/ 672229 w 1724409"/>
                <a:gd name="connsiteY35" fmla="*/ 734858 h 1471802"/>
                <a:gd name="connsiteX36" fmla="*/ 734858 w 1724409"/>
                <a:gd name="connsiteY36" fmla="*/ 797487 h 1471802"/>
                <a:gd name="connsiteX37" fmla="*/ 672229 w 1724409"/>
                <a:gd name="connsiteY37" fmla="*/ 860116 h 1471802"/>
                <a:gd name="connsiteX38" fmla="*/ 609600 w 1724409"/>
                <a:gd name="connsiteY38" fmla="*/ 797487 h 1471802"/>
                <a:gd name="connsiteX39" fmla="*/ 672229 w 1724409"/>
                <a:gd name="connsiteY39" fmla="*/ 734858 h 1471802"/>
                <a:gd name="connsiteX40" fmla="*/ 1425874 w 1724409"/>
                <a:gd name="connsiteY40" fmla="*/ 715028 h 1471802"/>
                <a:gd name="connsiteX41" fmla="*/ 1488503 w 1724409"/>
                <a:gd name="connsiteY41" fmla="*/ 777657 h 1471802"/>
                <a:gd name="connsiteX42" fmla="*/ 1425874 w 1724409"/>
                <a:gd name="connsiteY42" fmla="*/ 840286 h 1471802"/>
                <a:gd name="connsiteX43" fmla="*/ 1363245 w 1724409"/>
                <a:gd name="connsiteY43" fmla="*/ 777657 h 1471802"/>
                <a:gd name="connsiteX44" fmla="*/ 1425874 w 1724409"/>
                <a:gd name="connsiteY44" fmla="*/ 715028 h 1471802"/>
                <a:gd name="connsiteX45" fmla="*/ 242171 w 1724409"/>
                <a:gd name="connsiteY45" fmla="*/ 715028 h 1471802"/>
                <a:gd name="connsiteX46" fmla="*/ 304800 w 1724409"/>
                <a:gd name="connsiteY46" fmla="*/ 777657 h 1471802"/>
                <a:gd name="connsiteX47" fmla="*/ 242171 w 1724409"/>
                <a:gd name="connsiteY47" fmla="*/ 840286 h 1471802"/>
                <a:gd name="connsiteX48" fmla="*/ 179542 w 1724409"/>
                <a:gd name="connsiteY48" fmla="*/ 777657 h 1471802"/>
                <a:gd name="connsiteX49" fmla="*/ 242171 w 1724409"/>
                <a:gd name="connsiteY49" fmla="*/ 715028 h 1471802"/>
                <a:gd name="connsiteX50" fmla="*/ 1086627 w 1724409"/>
                <a:gd name="connsiteY50" fmla="*/ 611686 h 1471802"/>
                <a:gd name="connsiteX51" fmla="*/ 1149256 w 1724409"/>
                <a:gd name="connsiteY51" fmla="*/ 674315 h 1471802"/>
                <a:gd name="connsiteX52" fmla="*/ 1086627 w 1724409"/>
                <a:gd name="connsiteY52" fmla="*/ 736944 h 1471802"/>
                <a:gd name="connsiteX53" fmla="*/ 1023998 w 1724409"/>
                <a:gd name="connsiteY53" fmla="*/ 674315 h 1471802"/>
                <a:gd name="connsiteX54" fmla="*/ 1086627 w 1724409"/>
                <a:gd name="connsiteY54" fmla="*/ 611686 h 1471802"/>
                <a:gd name="connsiteX55" fmla="*/ 367429 w 1724409"/>
                <a:gd name="connsiteY55" fmla="*/ 430058 h 1471802"/>
                <a:gd name="connsiteX56" fmla="*/ 430058 w 1724409"/>
                <a:gd name="connsiteY56" fmla="*/ 492687 h 1471802"/>
                <a:gd name="connsiteX57" fmla="*/ 367429 w 1724409"/>
                <a:gd name="connsiteY57" fmla="*/ 555316 h 1471802"/>
                <a:gd name="connsiteX58" fmla="*/ 304800 w 1724409"/>
                <a:gd name="connsiteY58" fmla="*/ 492687 h 1471802"/>
                <a:gd name="connsiteX59" fmla="*/ 367429 w 1724409"/>
                <a:gd name="connsiteY59" fmla="*/ 430058 h 1471802"/>
                <a:gd name="connsiteX60" fmla="*/ 1425874 w 1724409"/>
                <a:gd name="connsiteY60" fmla="*/ 402821 h 1471802"/>
                <a:gd name="connsiteX61" fmla="*/ 1488503 w 1724409"/>
                <a:gd name="connsiteY61" fmla="*/ 465450 h 1471802"/>
                <a:gd name="connsiteX62" fmla="*/ 1425874 w 1724409"/>
                <a:gd name="connsiteY62" fmla="*/ 528079 h 1471802"/>
                <a:gd name="connsiteX63" fmla="*/ 1363245 w 1724409"/>
                <a:gd name="connsiteY63" fmla="*/ 465450 h 1471802"/>
                <a:gd name="connsiteX64" fmla="*/ 1425874 w 1724409"/>
                <a:gd name="connsiteY64" fmla="*/ 402821 h 1471802"/>
                <a:gd name="connsiteX65" fmla="*/ 1073056 w 1724409"/>
                <a:gd name="connsiteY65" fmla="*/ 312107 h 1471802"/>
                <a:gd name="connsiteX66" fmla="*/ 1135685 w 1724409"/>
                <a:gd name="connsiteY66" fmla="*/ 374736 h 1471802"/>
                <a:gd name="connsiteX67" fmla="*/ 1073056 w 1724409"/>
                <a:gd name="connsiteY67" fmla="*/ 437365 h 1471802"/>
                <a:gd name="connsiteX68" fmla="*/ 1010427 w 1724409"/>
                <a:gd name="connsiteY68" fmla="*/ 374736 h 1471802"/>
                <a:gd name="connsiteX69" fmla="*/ 1073056 w 1724409"/>
                <a:gd name="connsiteY69" fmla="*/ 312107 h 1471802"/>
                <a:gd name="connsiteX70" fmla="*/ 762000 w 1724409"/>
                <a:gd name="connsiteY70" fmla="*/ 304800 h 1471802"/>
                <a:gd name="connsiteX71" fmla="*/ 824629 w 1724409"/>
                <a:gd name="connsiteY71" fmla="*/ 367429 h 1471802"/>
                <a:gd name="connsiteX72" fmla="*/ 762000 w 1724409"/>
                <a:gd name="connsiteY72" fmla="*/ 430058 h 1471802"/>
                <a:gd name="connsiteX73" fmla="*/ 699371 w 1724409"/>
                <a:gd name="connsiteY73" fmla="*/ 367429 h 1471802"/>
                <a:gd name="connsiteX74" fmla="*/ 762000 w 1724409"/>
                <a:gd name="connsiteY74" fmla="*/ 304800 h 1471802"/>
                <a:gd name="connsiteX75" fmla="*/ 62629 w 1724409"/>
                <a:gd name="connsiteY75" fmla="*/ 125258 h 1471802"/>
                <a:gd name="connsiteX76" fmla="*/ 125258 w 1724409"/>
                <a:gd name="connsiteY76" fmla="*/ 187887 h 1471802"/>
                <a:gd name="connsiteX77" fmla="*/ 62629 w 1724409"/>
                <a:gd name="connsiteY77" fmla="*/ 250516 h 1471802"/>
                <a:gd name="connsiteX78" fmla="*/ 0 w 1724409"/>
                <a:gd name="connsiteY78" fmla="*/ 187887 h 1471802"/>
                <a:gd name="connsiteX79" fmla="*/ 62629 w 1724409"/>
                <a:gd name="connsiteY79" fmla="*/ 125258 h 1471802"/>
                <a:gd name="connsiteX80" fmla="*/ 512519 w 1724409"/>
                <a:gd name="connsiteY80" fmla="*/ 0 h 1471802"/>
                <a:gd name="connsiteX81" fmla="*/ 575148 w 1724409"/>
                <a:gd name="connsiteY81" fmla="*/ 62629 h 1471802"/>
                <a:gd name="connsiteX82" fmla="*/ 512519 w 1724409"/>
                <a:gd name="connsiteY82" fmla="*/ 125258 h 1471802"/>
                <a:gd name="connsiteX83" fmla="*/ 449890 w 1724409"/>
                <a:gd name="connsiteY83" fmla="*/ 62629 h 1471802"/>
                <a:gd name="connsiteX84" fmla="*/ 512519 w 1724409"/>
                <a:gd name="connsiteY84" fmla="*/ 0 h 1471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1724409" h="1471802">
                  <a:moveTo>
                    <a:pt x="1246337" y="1346544"/>
                  </a:moveTo>
                  <a:cubicBezTo>
                    <a:pt x="1280926" y="1346544"/>
                    <a:pt x="1308966" y="1374584"/>
                    <a:pt x="1308966" y="1409173"/>
                  </a:cubicBezTo>
                  <a:cubicBezTo>
                    <a:pt x="1308966" y="1443762"/>
                    <a:pt x="1280926" y="1471802"/>
                    <a:pt x="1246337" y="1471802"/>
                  </a:cubicBezTo>
                  <a:cubicBezTo>
                    <a:pt x="1211748" y="1471802"/>
                    <a:pt x="1183708" y="1443762"/>
                    <a:pt x="1183708" y="1409173"/>
                  </a:cubicBezTo>
                  <a:cubicBezTo>
                    <a:pt x="1183708" y="1374584"/>
                    <a:pt x="1211748" y="1346544"/>
                    <a:pt x="1246337" y="1346544"/>
                  </a:cubicBezTo>
                  <a:close/>
                  <a:moveTo>
                    <a:pt x="1661780" y="1326714"/>
                  </a:moveTo>
                  <a:cubicBezTo>
                    <a:pt x="1696369" y="1326714"/>
                    <a:pt x="1724409" y="1354754"/>
                    <a:pt x="1724409" y="1389343"/>
                  </a:cubicBezTo>
                  <a:cubicBezTo>
                    <a:pt x="1724409" y="1423932"/>
                    <a:pt x="1696369" y="1451972"/>
                    <a:pt x="1661780" y="1451972"/>
                  </a:cubicBezTo>
                  <a:cubicBezTo>
                    <a:pt x="1627191" y="1451972"/>
                    <a:pt x="1599151" y="1423932"/>
                    <a:pt x="1599151" y="1389343"/>
                  </a:cubicBezTo>
                  <a:cubicBezTo>
                    <a:pt x="1599151" y="1354754"/>
                    <a:pt x="1627191" y="1326714"/>
                    <a:pt x="1661780" y="1326714"/>
                  </a:cubicBezTo>
                  <a:close/>
                  <a:moveTo>
                    <a:pt x="816279" y="1326714"/>
                  </a:moveTo>
                  <a:cubicBezTo>
                    <a:pt x="850868" y="1326714"/>
                    <a:pt x="878908" y="1354754"/>
                    <a:pt x="878908" y="1389343"/>
                  </a:cubicBezTo>
                  <a:cubicBezTo>
                    <a:pt x="878908" y="1423932"/>
                    <a:pt x="850868" y="1451972"/>
                    <a:pt x="816279" y="1451972"/>
                  </a:cubicBezTo>
                  <a:cubicBezTo>
                    <a:pt x="781690" y="1451972"/>
                    <a:pt x="753650" y="1423932"/>
                    <a:pt x="753650" y="1389343"/>
                  </a:cubicBezTo>
                  <a:cubicBezTo>
                    <a:pt x="753650" y="1354754"/>
                    <a:pt x="781690" y="1326714"/>
                    <a:pt x="816279" y="1326714"/>
                  </a:cubicBezTo>
                  <a:close/>
                  <a:moveTo>
                    <a:pt x="315927" y="1167002"/>
                  </a:moveTo>
                  <a:cubicBezTo>
                    <a:pt x="350516" y="1167002"/>
                    <a:pt x="378556" y="1195042"/>
                    <a:pt x="378556" y="1229631"/>
                  </a:cubicBezTo>
                  <a:cubicBezTo>
                    <a:pt x="378556" y="1264220"/>
                    <a:pt x="350516" y="1292260"/>
                    <a:pt x="315927" y="1292260"/>
                  </a:cubicBezTo>
                  <a:cubicBezTo>
                    <a:pt x="281338" y="1292260"/>
                    <a:pt x="253298" y="1264220"/>
                    <a:pt x="253298" y="1229631"/>
                  </a:cubicBezTo>
                  <a:cubicBezTo>
                    <a:pt x="253298" y="1195042"/>
                    <a:pt x="281338" y="1167002"/>
                    <a:pt x="315927" y="1167002"/>
                  </a:cubicBezTo>
                  <a:close/>
                  <a:moveTo>
                    <a:pt x="941537" y="1041744"/>
                  </a:moveTo>
                  <a:cubicBezTo>
                    <a:pt x="976126" y="1041744"/>
                    <a:pt x="1004166" y="1069784"/>
                    <a:pt x="1004166" y="1104373"/>
                  </a:cubicBezTo>
                  <a:cubicBezTo>
                    <a:pt x="1004166" y="1138962"/>
                    <a:pt x="976126" y="1167002"/>
                    <a:pt x="941537" y="1167002"/>
                  </a:cubicBezTo>
                  <a:cubicBezTo>
                    <a:pt x="906948" y="1167002"/>
                    <a:pt x="878908" y="1138962"/>
                    <a:pt x="878908" y="1104373"/>
                  </a:cubicBezTo>
                  <a:cubicBezTo>
                    <a:pt x="878908" y="1069784"/>
                    <a:pt x="906948" y="1041744"/>
                    <a:pt x="941537" y="1041744"/>
                  </a:cubicBezTo>
                  <a:close/>
                  <a:moveTo>
                    <a:pt x="1647164" y="923793"/>
                  </a:moveTo>
                  <a:cubicBezTo>
                    <a:pt x="1681753" y="923793"/>
                    <a:pt x="1709793" y="951833"/>
                    <a:pt x="1709793" y="986422"/>
                  </a:cubicBezTo>
                  <a:cubicBezTo>
                    <a:pt x="1709793" y="1021011"/>
                    <a:pt x="1681753" y="1049051"/>
                    <a:pt x="1647164" y="1049051"/>
                  </a:cubicBezTo>
                  <a:cubicBezTo>
                    <a:pt x="1612575" y="1049051"/>
                    <a:pt x="1584535" y="1021011"/>
                    <a:pt x="1584535" y="986422"/>
                  </a:cubicBezTo>
                  <a:cubicBezTo>
                    <a:pt x="1584535" y="951833"/>
                    <a:pt x="1612575" y="923793"/>
                    <a:pt x="1647164" y="923793"/>
                  </a:cubicBezTo>
                  <a:close/>
                  <a:moveTo>
                    <a:pt x="1336108" y="916486"/>
                  </a:moveTo>
                  <a:cubicBezTo>
                    <a:pt x="1370697" y="916486"/>
                    <a:pt x="1398737" y="944526"/>
                    <a:pt x="1398737" y="979115"/>
                  </a:cubicBezTo>
                  <a:cubicBezTo>
                    <a:pt x="1398737" y="1013704"/>
                    <a:pt x="1370697" y="1041744"/>
                    <a:pt x="1336108" y="1041744"/>
                  </a:cubicBezTo>
                  <a:cubicBezTo>
                    <a:pt x="1301519" y="1041744"/>
                    <a:pt x="1273479" y="1013704"/>
                    <a:pt x="1273479" y="979115"/>
                  </a:cubicBezTo>
                  <a:cubicBezTo>
                    <a:pt x="1273479" y="944526"/>
                    <a:pt x="1301519" y="916486"/>
                    <a:pt x="1336108" y="916486"/>
                  </a:cubicBezTo>
                  <a:close/>
                  <a:moveTo>
                    <a:pt x="672229" y="734858"/>
                  </a:moveTo>
                  <a:cubicBezTo>
                    <a:pt x="706818" y="734858"/>
                    <a:pt x="734858" y="762898"/>
                    <a:pt x="734858" y="797487"/>
                  </a:cubicBezTo>
                  <a:cubicBezTo>
                    <a:pt x="734858" y="832076"/>
                    <a:pt x="706818" y="860116"/>
                    <a:pt x="672229" y="860116"/>
                  </a:cubicBezTo>
                  <a:cubicBezTo>
                    <a:pt x="637640" y="860116"/>
                    <a:pt x="609600" y="832076"/>
                    <a:pt x="609600" y="797487"/>
                  </a:cubicBezTo>
                  <a:cubicBezTo>
                    <a:pt x="609600" y="762898"/>
                    <a:pt x="637640" y="734858"/>
                    <a:pt x="672229" y="734858"/>
                  </a:cubicBezTo>
                  <a:close/>
                  <a:moveTo>
                    <a:pt x="1425874" y="715028"/>
                  </a:moveTo>
                  <a:cubicBezTo>
                    <a:pt x="1460463" y="715028"/>
                    <a:pt x="1488503" y="743068"/>
                    <a:pt x="1488503" y="777657"/>
                  </a:cubicBezTo>
                  <a:cubicBezTo>
                    <a:pt x="1488503" y="812246"/>
                    <a:pt x="1460463" y="840286"/>
                    <a:pt x="1425874" y="840286"/>
                  </a:cubicBezTo>
                  <a:cubicBezTo>
                    <a:pt x="1391285" y="840286"/>
                    <a:pt x="1363245" y="812246"/>
                    <a:pt x="1363245" y="777657"/>
                  </a:cubicBezTo>
                  <a:cubicBezTo>
                    <a:pt x="1363245" y="743068"/>
                    <a:pt x="1391285" y="715028"/>
                    <a:pt x="1425874" y="715028"/>
                  </a:cubicBezTo>
                  <a:close/>
                  <a:moveTo>
                    <a:pt x="242171" y="715028"/>
                  </a:moveTo>
                  <a:cubicBezTo>
                    <a:pt x="276760" y="715028"/>
                    <a:pt x="304800" y="743068"/>
                    <a:pt x="304800" y="777657"/>
                  </a:cubicBezTo>
                  <a:cubicBezTo>
                    <a:pt x="304800" y="812246"/>
                    <a:pt x="276760" y="840286"/>
                    <a:pt x="242171" y="840286"/>
                  </a:cubicBezTo>
                  <a:cubicBezTo>
                    <a:pt x="207582" y="840286"/>
                    <a:pt x="179542" y="812246"/>
                    <a:pt x="179542" y="777657"/>
                  </a:cubicBezTo>
                  <a:cubicBezTo>
                    <a:pt x="179542" y="743068"/>
                    <a:pt x="207582" y="715028"/>
                    <a:pt x="242171" y="715028"/>
                  </a:cubicBezTo>
                  <a:close/>
                  <a:moveTo>
                    <a:pt x="1086627" y="611686"/>
                  </a:moveTo>
                  <a:cubicBezTo>
                    <a:pt x="1121216" y="611686"/>
                    <a:pt x="1149256" y="639726"/>
                    <a:pt x="1149256" y="674315"/>
                  </a:cubicBezTo>
                  <a:cubicBezTo>
                    <a:pt x="1149256" y="708904"/>
                    <a:pt x="1121216" y="736944"/>
                    <a:pt x="1086627" y="736944"/>
                  </a:cubicBezTo>
                  <a:cubicBezTo>
                    <a:pt x="1052038" y="736944"/>
                    <a:pt x="1023998" y="708904"/>
                    <a:pt x="1023998" y="674315"/>
                  </a:cubicBezTo>
                  <a:cubicBezTo>
                    <a:pt x="1023998" y="639726"/>
                    <a:pt x="1052038" y="611686"/>
                    <a:pt x="1086627" y="611686"/>
                  </a:cubicBezTo>
                  <a:close/>
                  <a:moveTo>
                    <a:pt x="367429" y="430058"/>
                  </a:moveTo>
                  <a:cubicBezTo>
                    <a:pt x="402018" y="430058"/>
                    <a:pt x="430058" y="458098"/>
                    <a:pt x="430058" y="492687"/>
                  </a:cubicBezTo>
                  <a:cubicBezTo>
                    <a:pt x="430058" y="527276"/>
                    <a:pt x="402018" y="555316"/>
                    <a:pt x="367429" y="555316"/>
                  </a:cubicBezTo>
                  <a:cubicBezTo>
                    <a:pt x="332840" y="555316"/>
                    <a:pt x="304800" y="527276"/>
                    <a:pt x="304800" y="492687"/>
                  </a:cubicBezTo>
                  <a:cubicBezTo>
                    <a:pt x="304800" y="458098"/>
                    <a:pt x="332840" y="430058"/>
                    <a:pt x="367429" y="430058"/>
                  </a:cubicBezTo>
                  <a:close/>
                  <a:moveTo>
                    <a:pt x="1425874" y="402821"/>
                  </a:moveTo>
                  <a:cubicBezTo>
                    <a:pt x="1460463" y="402821"/>
                    <a:pt x="1488503" y="430861"/>
                    <a:pt x="1488503" y="465450"/>
                  </a:cubicBezTo>
                  <a:cubicBezTo>
                    <a:pt x="1488503" y="500039"/>
                    <a:pt x="1460463" y="528079"/>
                    <a:pt x="1425874" y="528079"/>
                  </a:cubicBezTo>
                  <a:cubicBezTo>
                    <a:pt x="1391285" y="528079"/>
                    <a:pt x="1363245" y="500039"/>
                    <a:pt x="1363245" y="465450"/>
                  </a:cubicBezTo>
                  <a:cubicBezTo>
                    <a:pt x="1363245" y="430861"/>
                    <a:pt x="1391285" y="402821"/>
                    <a:pt x="1425874" y="402821"/>
                  </a:cubicBezTo>
                  <a:close/>
                  <a:moveTo>
                    <a:pt x="1073056" y="312107"/>
                  </a:moveTo>
                  <a:cubicBezTo>
                    <a:pt x="1107645" y="312107"/>
                    <a:pt x="1135685" y="340147"/>
                    <a:pt x="1135685" y="374736"/>
                  </a:cubicBezTo>
                  <a:cubicBezTo>
                    <a:pt x="1135685" y="409325"/>
                    <a:pt x="1107645" y="437365"/>
                    <a:pt x="1073056" y="437365"/>
                  </a:cubicBezTo>
                  <a:cubicBezTo>
                    <a:pt x="1038467" y="437365"/>
                    <a:pt x="1010427" y="409325"/>
                    <a:pt x="1010427" y="374736"/>
                  </a:cubicBezTo>
                  <a:cubicBezTo>
                    <a:pt x="1010427" y="340147"/>
                    <a:pt x="1038467" y="312107"/>
                    <a:pt x="1073056" y="312107"/>
                  </a:cubicBezTo>
                  <a:close/>
                  <a:moveTo>
                    <a:pt x="762000" y="304800"/>
                  </a:moveTo>
                  <a:cubicBezTo>
                    <a:pt x="796589" y="304800"/>
                    <a:pt x="824629" y="332840"/>
                    <a:pt x="824629" y="367429"/>
                  </a:cubicBezTo>
                  <a:cubicBezTo>
                    <a:pt x="824629" y="402018"/>
                    <a:pt x="796589" y="430058"/>
                    <a:pt x="762000" y="430058"/>
                  </a:cubicBezTo>
                  <a:cubicBezTo>
                    <a:pt x="727411" y="430058"/>
                    <a:pt x="699371" y="402018"/>
                    <a:pt x="699371" y="367429"/>
                  </a:cubicBezTo>
                  <a:cubicBezTo>
                    <a:pt x="699371" y="332840"/>
                    <a:pt x="727411" y="304800"/>
                    <a:pt x="762000" y="304800"/>
                  </a:cubicBezTo>
                  <a:close/>
                  <a:moveTo>
                    <a:pt x="62629" y="125258"/>
                  </a:moveTo>
                  <a:cubicBezTo>
                    <a:pt x="97218" y="125258"/>
                    <a:pt x="125258" y="153298"/>
                    <a:pt x="125258" y="187887"/>
                  </a:cubicBezTo>
                  <a:cubicBezTo>
                    <a:pt x="125258" y="222476"/>
                    <a:pt x="97218" y="250516"/>
                    <a:pt x="62629" y="250516"/>
                  </a:cubicBezTo>
                  <a:cubicBezTo>
                    <a:pt x="28040" y="250516"/>
                    <a:pt x="0" y="222476"/>
                    <a:pt x="0" y="187887"/>
                  </a:cubicBezTo>
                  <a:cubicBezTo>
                    <a:pt x="0" y="153298"/>
                    <a:pt x="28040" y="125258"/>
                    <a:pt x="62629" y="125258"/>
                  </a:cubicBezTo>
                  <a:close/>
                  <a:moveTo>
                    <a:pt x="512519" y="0"/>
                  </a:moveTo>
                  <a:cubicBezTo>
                    <a:pt x="547108" y="0"/>
                    <a:pt x="575148" y="28040"/>
                    <a:pt x="575148" y="62629"/>
                  </a:cubicBezTo>
                  <a:cubicBezTo>
                    <a:pt x="575148" y="97218"/>
                    <a:pt x="547108" y="125258"/>
                    <a:pt x="512519" y="125258"/>
                  </a:cubicBezTo>
                  <a:cubicBezTo>
                    <a:pt x="477930" y="125258"/>
                    <a:pt x="449890" y="97218"/>
                    <a:pt x="449890" y="62629"/>
                  </a:cubicBezTo>
                  <a:cubicBezTo>
                    <a:pt x="449890" y="28040"/>
                    <a:pt x="477930" y="0"/>
                    <a:pt x="512519" y="0"/>
                  </a:cubicBezTo>
                  <a:close/>
                </a:path>
              </a:pathLst>
            </a:cu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椭圆 5"/>
          <p:cNvSpPr/>
          <p:nvPr/>
        </p:nvSpPr>
        <p:spPr>
          <a:xfrm>
            <a:off x="492208" y="426058"/>
            <a:ext cx="324679" cy="324679"/>
          </a:xfrm>
          <a:prstGeom prst="ellipse">
            <a:avLst/>
          </a:prstGeom>
          <a:gradFill flip="none" rotWithShape="1">
            <a:gsLst>
              <a:gs pos="0">
                <a:schemeClr val="accent1"/>
              </a:gs>
              <a:gs pos="100000">
                <a:schemeClr val="accent2"/>
              </a:gs>
            </a:gsLst>
            <a:lin ang="10800000" scaled="1"/>
            <a:tileRect/>
          </a:gradFill>
          <a:ln>
            <a:noFill/>
          </a:ln>
          <a:effectLst>
            <a:outerShdw blurRad="762000" dist="254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360000" bIns="45720" numCol="1" spcCol="0" rtlCol="0" fromWordArt="0" anchor="ctr" anchorCtr="0" forceAA="0" compatLnSpc="1">
            <a:noAutofit/>
          </a:bodyPr>
          <a:p>
            <a:pPr algn="r" defTabSz="914400"/>
            <a:endParaRPr lang="zh-CN" altLang="en-US" sz="1400" b="1">
              <a:latin typeface="微软雅黑" panose="020B0503020204020204" charset="-122"/>
              <a:ea typeface="微软雅黑" panose="020B0503020204020204" charset="-122"/>
              <a:cs typeface="Open Sans" panose="020B0606030504020204" pitchFamily="34" charset="0"/>
              <a:sym typeface="微软雅黑" panose="020B0503020204020204" charset="-122"/>
            </a:endParaRPr>
          </a:p>
        </p:txBody>
      </p:sp>
      <p:sp>
        <p:nvSpPr>
          <p:cNvPr id="7" name="文本框 17"/>
          <p:cNvSpPr txBox="1"/>
          <p:nvPr/>
        </p:nvSpPr>
        <p:spPr>
          <a:xfrm>
            <a:off x="920115" y="381635"/>
            <a:ext cx="5474335" cy="460375"/>
          </a:xfrm>
          <a:prstGeom prst="rect">
            <a:avLst/>
          </a:prstGeom>
          <a:noFill/>
        </p:spPr>
        <p:txBody>
          <a:bodyPr wrap="square" rtlCol="0">
            <a:spAutoFit/>
          </a:bodyPr>
          <a:p>
            <a:pPr algn="just" fontAlgn="auto"/>
            <a:r>
              <a:rPr lang="en-US" sz="2400" spc="600" dirty="0">
                <a:solidFill>
                  <a:schemeClr val="tx1">
                    <a:lumMod val="75000"/>
                    <a:lumOff val="25000"/>
                  </a:schemeClr>
                </a:solidFill>
                <a:latin typeface="微软雅黑" panose="020B0503020204020204" charset="-122"/>
                <a:ea typeface="微软雅黑" panose="020B0503020204020204" charset="-122"/>
                <a:sym typeface="微软雅黑" panose="020B0503020204020204" charset="-122"/>
              </a:rPr>
              <a:t>2.2</a:t>
            </a:r>
            <a:r>
              <a:rPr lang="zh-CN" altLang="en-US" sz="2400" spc="600" dirty="0">
                <a:solidFill>
                  <a:schemeClr val="tx1">
                    <a:lumMod val="75000"/>
                    <a:lumOff val="25000"/>
                  </a:schemeClr>
                </a:solidFill>
                <a:latin typeface="微软雅黑" panose="020B0503020204020204" charset="-122"/>
                <a:ea typeface="微软雅黑" panose="020B0503020204020204" charset="-122"/>
                <a:sym typeface="微软雅黑" panose="020B0503020204020204" charset="-122"/>
              </a:rPr>
              <a:t>类别分析</a:t>
            </a:r>
            <a:endParaRPr lang="zh-CN" altLang="en-US" sz="2400" spc="600" dirty="0">
              <a:solidFill>
                <a:schemeClr val="tx1">
                  <a:lumMod val="75000"/>
                  <a:lumOff val="25000"/>
                </a:schemeClr>
              </a:solidFill>
              <a:latin typeface="微软雅黑" panose="020B0503020204020204" charset="-122"/>
              <a:ea typeface="微软雅黑" panose="020B0503020204020204" charset="-122"/>
              <a:sym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slow" p14:dur="1000" advTm="15000">
        <p:cover dir="d"/>
      </p:transition>
    </mc:Choice>
    <mc:Fallback>
      <p:transition spd="slow" advTm="15000">
        <p:cover dir="d"/>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 name="标题 235"/>
          <p:cNvSpPr>
            <a:spLocks noGrp="1"/>
          </p:cNvSpPr>
          <p:nvPr>
            <p:ph type="title"/>
          </p:nvPr>
        </p:nvSpPr>
        <p:spPr>
          <a:xfrm>
            <a:off x="796290" y="1031875"/>
            <a:ext cx="10487660" cy="601345"/>
          </a:xfrm>
        </p:spPr>
        <p:txBody>
          <a:bodyPr/>
          <a:lstStyle/>
          <a:p>
            <a:r>
              <a:rPr lang="en-US" altLang="zh-CN" sz="2400" dirty="0">
                <a:latin typeface="微软雅黑" panose="020B0503020204020204" charset="-122"/>
                <a:ea typeface="微软雅黑" panose="020B0503020204020204" charset="-122"/>
                <a:cs typeface="微软雅黑" panose="020B0503020204020204" charset="-122"/>
              </a:rPr>
              <a:t>SVM</a:t>
            </a:r>
            <a:r>
              <a:rPr lang="zh-CN" altLang="en-US" sz="2400" dirty="0">
                <a:latin typeface="微软雅黑" panose="020B0503020204020204" charset="-122"/>
                <a:ea typeface="微软雅黑" panose="020B0503020204020204" charset="-122"/>
                <a:cs typeface="微软雅黑" panose="020B0503020204020204" charset="-122"/>
              </a:rPr>
              <a:t>的优缺点</a:t>
            </a:r>
            <a:endParaRPr lang="zh-CN" altLang="en-US" sz="2400" dirty="0">
              <a:latin typeface="微软雅黑" panose="020B0503020204020204" charset="-122"/>
              <a:ea typeface="微软雅黑" panose="020B0503020204020204" charset="-122"/>
              <a:cs typeface="微软雅黑" panose="020B0503020204020204" charset="-122"/>
            </a:endParaRPr>
          </a:p>
        </p:txBody>
      </p:sp>
      <p:sp>
        <p:nvSpPr>
          <p:cNvPr id="33" name="文本占位符 32"/>
          <p:cNvSpPr>
            <a:spLocks noGrp="1"/>
          </p:cNvSpPr>
          <p:nvPr>
            <p:ph type="body" sz="half" idx="4294967295"/>
          </p:nvPr>
        </p:nvSpPr>
        <p:spPr>
          <a:xfrm>
            <a:off x="797066" y="1606133"/>
            <a:ext cx="5254625" cy="3811588"/>
          </a:xfrm>
        </p:spPr>
        <p:txBody>
          <a:bodyPr>
            <a:normAutofit/>
          </a:bodyPr>
          <a:lstStyle/>
          <a:p>
            <a:r>
              <a:rPr lang="zh-CN" altLang="zh-CN" sz="1800" dirty="0">
                <a:latin typeface="微软雅黑" panose="020B0503020204020204" charset="-122"/>
                <a:ea typeface="微软雅黑" panose="020B0503020204020204" charset="-122"/>
                <a:cs typeface="微软雅黑" panose="020B0503020204020204" charset="-122"/>
              </a:rPr>
              <a:t>优点：能够最大化区分两个类别</a:t>
            </a:r>
            <a:endParaRPr lang="zh-CN" altLang="zh-CN" sz="1800" dirty="0">
              <a:latin typeface="微软雅黑" panose="020B0503020204020204" charset="-122"/>
              <a:ea typeface="微软雅黑" panose="020B0503020204020204" charset="-122"/>
              <a:cs typeface="微软雅黑" panose="020B0503020204020204" charset="-122"/>
            </a:endParaRPr>
          </a:p>
          <a:p>
            <a:r>
              <a:rPr lang="zh-CN" altLang="zh-CN" sz="1800" dirty="0">
                <a:latin typeface="微软雅黑" panose="020B0503020204020204" charset="-122"/>
                <a:ea typeface="微软雅黑" panose="020B0503020204020204" charset="-122"/>
                <a:cs typeface="微软雅黑" panose="020B0503020204020204" charset="-122"/>
              </a:rPr>
              <a:t>缺点：不能处理数据集线性不可分的情况。</a:t>
            </a:r>
            <a:endParaRPr lang="en-US" altLang="zh-CN" sz="1800" dirty="0">
              <a:latin typeface="微软雅黑" panose="020B0503020204020204" charset="-122"/>
              <a:ea typeface="微软雅黑" panose="020B0503020204020204" charset="-122"/>
              <a:cs typeface="微软雅黑" panose="020B0503020204020204" charset="-122"/>
            </a:endParaRPr>
          </a:p>
          <a:p>
            <a:pPr>
              <a:lnSpc>
                <a:spcPct val="80000"/>
              </a:lnSpc>
            </a:pPr>
            <a:r>
              <a:rPr lang="zh-CN" altLang="zh-CN" sz="1800" dirty="0">
                <a:latin typeface="微软雅黑" panose="020B0503020204020204" charset="-122"/>
                <a:ea typeface="微软雅黑" panose="020B0503020204020204" charset="-122"/>
                <a:cs typeface="微软雅黑" panose="020B0503020204020204" charset="-122"/>
              </a:rPr>
              <a:t>解决方法：</a:t>
            </a:r>
            <a:endParaRPr lang="en-US" altLang="zh-CN" sz="1800" dirty="0">
              <a:latin typeface="微软雅黑" panose="020B0503020204020204" charset="-122"/>
              <a:ea typeface="微软雅黑" panose="020B0503020204020204" charset="-122"/>
              <a:cs typeface="微软雅黑" panose="020B0503020204020204" charset="-122"/>
            </a:endParaRPr>
          </a:p>
          <a:p>
            <a:pPr marL="0" indent="0">
              <a:lnSpc>
                <a:spcPct val="80000"/>
              </a:lnSpc>
              <a:buNone/>
            </a:pPr>
            <a:r>
              <a:rPr lang="en-US" altLang="zh-CN" sz="1800" dirty="0">
                <a:latin typeface="微软雅黑" panose="020B0503020204020204" charset="-122"/>
                <a:ea typeface="微软雅黑" panose="020B0503020204020204" charset="-122"/>
                <a:cs typeface="微软雅黑" panose="020B0503020204020204" charset="-122"/>
              </a:rPr>
              <a:t>1</a:t>
            </a:r>
            <a:r>
              <a:rPr lang="zh-CN" altLang="zh-CN" sz="1800" dirty="0">
                <a:latin typeface="微软雅黑" panose="020B0503020204020204" charset="-122"/>
                <a:ea typeface="微软雅黑" panose="020B0503020204020204" charset="-122"/>
                <a:cs typeface="微软雅黑" panose="020B0503020204020204" charset="-122"/>
              </a:rPr>
              <a:t>）允许一定的容错率；</a:t>
            </a:r>
            <a:endParaRPr lang="en-US" altLang="zh-CN" sz="1800" dirty="0">
              <a:latin typeface="微软雅黑" panose="020B0503020204020204" charset="-122"/>
              <a:ea typeface="微软雅黑" panose="020B0503020204020204" charset="-122"/>
              <a:cs typeface="微软雅黑" panose="020B0503020204020204" charset="-122"/>
            </a:endParaRPr>
          </a:p>
          <a:p>
            <a:pPr marL="0" indent="0">
              <a:lnSpc>
                <a:spcPct val="80000"/>
              </a:lnSpc>
              <a:buNone/>
            </a:pPr>
            <a:r>
              <a:rPr lang="en-US" altLang="zh-CN" sz="1800" dirty="0">
                <a:latin typeface="微软雅黑" panose="020B0503020204020204" charset="-122"/>
                <a:ea typeface="微软雅黑" panose="020B0503020204020204" charset="-122"/>
                <a:cs typeface="微软雅黑" panose="020B0503020204020204" charset="-122"/>
              </a:rPr>
              <a:t>2</a:t>
            </a:r>
            <a:r>
              <a:rPr lang="zh-CN" altLang="zh-CN" sz="1800" dirty="0">
                <a:latin typeface="微软雅黑" panose="020B0503020204020204" charset="-122"/>
                <a:ea typeface="微软雅黑" panose="020B0503020204020204" charset="-122"/>
                <a:cs typeface="微软雅黑" panose="020B0503020204020204" charset="-122"/>
              </a:rPr>
              <a:t>）通过一定的转换，让样本映射到一个可以用直线区分的空间。</a:t>
            </a:r>
            <a:endParaRPr lang="zh-CN" altLang="zh-CN" sz="1800" dirty="0">
              <a:latin typeface="微软雅黑" panose="020B0503020204020204" charset="-122"/>
              <a:ea typeface="微软雅黑" panose="020B0503020204020204" charset="-122"/>
              <a:cs typeface="微软雅黑" panose="020B0503020204020204" charset="-122"/>
            </a:endParaRPr>
          </a:p>
          <a:p>
            <a:endParaRPr lang="zh-CN" altLang="en-US" sz="1800" dirty="0">
              <a:latin typeface="微软雅黑" panose="020B0503020204020204" charset="-122"/>
              <a:ea typeface="微软雅黑" panose="020B0503020204020204" charset="-122"/>
              <a:cs typeface="微软雅黑" panose="020B0503020204020204" charset="-122"/>
            </a:endParaRPr>
          </a:p>
        </p:txBody>
      </p:sp>
      <p:grpSp>
        <p:nvGrpSpPr>
          <p:cNvPr id="34" name="组合 33"/>
          <p:cNvGrpSpPr/>
          <p:nvPr/>
        </p:nvGrpSpPr>
        <p:grpSpPr>
          <a:xfrm>
            <a:off x="6587263" y="664104"/>
            <a:ext cx="4707548" cy="3522108"/>
            <a:chOff x="1501371" y="475987"/>
            <a:chExt cx="7893432" cy="5905732"/>
          </a:xfrm>
        </p:grpSpPr>
        <p:cxnSp>
          <p:nvCxnSpPr>
            <p:cNvPr id="35" name="直接箭头连接符 34"/>
            <p:cNvCxnSpPr/>
            <p:nvPr/>
          </p:nvCxnSpPr>
          <p:spPr>
            <a:xfrm flipV="1">
              <a:off x="2404997" y="638827"/>
              <a:ext cx="0" cy="452189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6" name="直接箭头连接符 35"/>
            <p:cNvCxnSpPr/>
            <p:nvPr/>
          </p:nvCxnSpPr>
          <p:spPr>
            <a:xfrm>
              <a:off x="2404997" y="5162810"/>
              <a:ext cx="5910198"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37" name="任意多边形: 形状 36"/>
            <p:cNvSpPr/>
            <p:nvPr/>
          </p:nvSpPr>
          <p:spPr>
            <a:xfrm>
              <a:off x="4422154" y="3429000"/>
              <a:ext cx="187887" cy="525043"/>
            </a:xfrm>
            <a:custGeom>
              <a:avLst/>
              <a:gdLst>
                <a:gd name="connsiteX0" fmla="*/ 125258 w 187887"/>
                <a:gd name="connsiteY0" fmla="*/ 399785 h 525043"/>
                <a:gd name="connsiteX1" fmla="*/ 187887 w 187887"/>
                <a:gd name="connsiteY1" fmla="*/ 462414 h 525043"/>
                <a:gd name="connsiteX2" fmla="*/ 125258 w 187887"/>
                <a:gd name="connsiteY2" fmla="*/ 525043 h 525043"/>
                <a:gd name="connsiteX3" fmla="*/ 62629 w 187887"/>
                <a:gd name="connsiteY3" fmla="*/ 462414 h 525043"/>
                <a:gd name="connsiteX4" fmla="*/ 125258 w 187887"/>
                <a:gd name="connsiteY4" fmla="*/ 399785 h 525043"/>
                <a:gd name="connsiteX5" fmla="*/ 62629 w 187887"/>
                <a:gd name="connsiteY5" fmla="*/ 0 h 525043"/>
                <a:gd name="connsiteX6" fmla="*/ 125258 w 187887"/>
                <a:gd name="connsiteY6" fmla="*/ 62629 h 525043"/>
                <a:gd name="connsiteX7" fmla="*/ 62629 w 187887"/>
                <a:gd name="connsiteY7" fmla="*/ 125258 h 525043"/>
                <a:gd name="connsiteX8" fmla="*/ 0 w 187887"/>
                <a:gd name="connsiteY8" fmla="*/ 62629 h 525043"/>
                <a:gd name="connsiteX9" fmla="*/ 62629 w 187887"/>
                <a:gd name="connsiteY9" fmla="*/ 0 h 525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7887" h="525043">
                  <a:moveTo>
                    <a:pt x="125258" y="399785"/>
                  </a:moveTo>
                  <a:cubicBezTo>
                    <a:pt x="159847" y="399785"/>
                    <a:pt x="187887" y="427825"/>
                    <a:pt x="187887" y="462414"/>
                  </a:cubicBezTo>
                  <a:cubicBezTo>
                    <a:pt x="187887" y="497003"/>
                    <a:pt x="159847" y="525043"/>
                    <a:pt x="125258" y="525043"/>
                  </a:cubicBezTo>
                  <a:cubicBezTo>
                    <a:pt x="90669" y="525043"/>
                    <a:pt x="62629" y="497003"/>
                    <a:pt x="62629" y="462414"/>
                  </a:cubicBezTo>
                  <a:cubicBezTo>
                    <a:pt x="62629" y="427825"/>
                    <a:pt x="90669" y="399785"/>
                    <a:pt x="125258" y="399785"/>
                  </a:cubicBezTo>
                  <a:close/>
                  <a:moveTo>
                    <a:pt x="62629" y="0"/>
                  </a:moveTo>
                  <a:cubicBezTo>
                    <a:pt x="97218" y="0"/>
                    <a:pt x="125258" y="28040"/>
                    <a:pt x="125258" y="62629"/>
                  </a:cubicBezTo>
                  <a:cubicBezTo>
                    <a:pt x="125258" y="97218"/>
                    <a:pt x="97218" y="125258"/>
                    <a:pt x="62629" y="125258"/>
                  </a:cubicBezTo>
                  <a:cubicBezTo>
                    <a:pt x="28040" y="125258"/>
                    <a:pt x="0" y="97218"/>
                    <a:pt x="0" y="62629"/>
                  </a:cubicBezTo>
                  <a:cubicBezTo>
                    <a:pt x="0" y="28040"/>
                    <a:pt x="28040" y="0"/>
                    <a:pt x="62629" y="0"/>
                  </a:cubicBezTo>
                  <a:close/>
                </a:path>
              </a:pathLst>
            </a:cu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任意多边形: 形状 37"/>
            <p:cNvSpPr/>
            <p:nvPr/>
          </p:nvSpPr>
          <p:spPr>
            <a:xfrm rot="156861">
              <a:off x="5290155" y="2045926"/>
              <a:ext cx="1724409" cy="1471802"/>
            </a:xfrm>
            <a:custGeom>
              <a:avLst/>
              <a:gdLst>
                <a:gd name="connsiteX0" fmla="*/ 1246337 w 1724409"/>
                <a:gd name="connsiteY0" fmla="*/ 1346544 h 1471802"/>
                <a:gd name="connsiteX1" fmla="*/ 1308966 w 1724409"/>
                <a:gd name="connsiteY1" fmla="*/ 1409173 h 1471802"/>
                <a:gd name="connsiteX2" fmla="*/ 1246337 w 1724409"/>
                <a:gd name="connsiteY2" fmla="*/ 1471802 h 1471802"/>
                <a:gd name="connsiteX3" fmla="*/ 1183708 w 1724409"/>
                <a:gd name="connsiteY3" fmla="*/ 1409173 h 1471802"/>
                <a:gd name="connsiteX4" fmla="*/ 1246337 w 1724409"/>
                <a:gd name="connsiteY4" fmla="*/ 1346544 h 1471802"/>
                <a:gd name="connsiteX5" fmla="*/ 1661780 w 1724409"/>
                <a:gd name="connsiteY5" fmla="*/ 1326714 h 1471802"/>
                <a:gd name="connsiteX6" fmla="*/ 1724409 w 1724409"/>
                <a:gd name="connsiteY6" fmla="*/ 1389343 h 1471802"/>
                <a:gd name="connsiteX7" fmla="*/ 1661780 w 1724409"/>
                <a:gd name="connsiteY7" fmla="*/ 1451972 h 1471802"/>
                <a:gd name="connsiteX8" fmla="*/ 1599151 w 1724409"/>
                <a:gd name="connsiteY8" fmla="*/ 1389343 h 1471802"/>
                <a:gd name="connsiteX9" fmla="*/ 1661780 w 1724409"/>
                <a:gd name="connsiteY9" fmla="*/ 1326714 h 1471802"/>
                <a:gd name="connsiteX10" fmla="*/ 816279 w 1724409"/>
                <a:gd name="connsiteY10" fmla="*/ 1326714 h 1471802"/>
                <a:gd name="connsiteX11" fmla="*/ 878908 w 1724409"/>
                <a:gd name="connsiteY11" fmla="*/ 1389343 h 1471802"/>
                <a:gd name="connsiteX12" fmla="*/ 816279 w 1724409"/>
                <a:gd name="connsiteY12" fmla="*/ 1451972 h 1471802"/>
                <a:gd name="connsiteX13" fmla="*/ 753650 w 1724409"/>
                <a:gd name="connsiteY13" fmla="*/ 1389343 h 1471802"/>
                <a:gd name="connsiteX14" fmla="*/ 816279 w 1724409"/>
                <a:gd name="connsiteY14" fmla="*/ 1326714 h 1471802"/>
                <a:gd name="connsiteX15" fmla="*/ 315927 w 1724409"/>
                <a:gd name="connsiteY15" fmla="*/ 1167002 h 1471802"/>
                <a:gd name="connsiteX16" fmla="*/ 378556 w 1724409"/>
                <a:gd name="connsiteY16" fmla="*/ 1229631 h 1471802"/>
                <a:gd name="connsiteX17" fmla="*/ 315927 w 1724409"/>
                <a:gd name="connsiteY17" fmla="*/ 1292260 h 1471802"/>
                <a:gd name="connsiteX18" fmla="*/ 253298 w 1724409"/>
                <a:gd name="connsiteY18" fmla="*/ 1229631 h 1471802"/>
                <a:gd name="connsiteX19" fmla="*/ 315927 w 1724409"/>
                <a:gd name="connsiteY19" fmla="*/ 1167002 h 1471802"/>
                <a:gd name="connsiteX20" fmla="*/ 941537 w 1724409"/>
                <a:gd name="connsiteY20" fmla="*/ 1041744 h 1471802"/>
                <a:gd name="connsiteX21" fmla="*/ 1004166 w 1724409"/>
                <a:gd name="connsiteY21" fmla="*/ 1104373 h 1471802"/>
                <a:gd name="connsiteX22" fmla="*/ 941537 w 1724409"/>
                <a:gd name="connsiteY22" fmla="*/ 1167002 h 1471802"/>
                <a:gd name="connsiteX23" fmla="*/ 878908 w 1724409"/>
                <a:gd name="connsiteY23" fmla="*/ 1104373 h 1471802"/>
                <a:gd name="connsiteX24" fmla="*/ 941537 w 1724409"/>
                <a:gd name="connsiteY24" fmla="*/ 1041744 h 1471802"/>
                <a:gd name="connsiteX25" fmla="*/ 1647164 w 1724409"/>
                <a:gd name="connsiteY25" fmla="*/ 923793 h 1471802"/>
                <a:gd name="connsiteX26" fmla="*/ 1709793 w 1724409"/>
                <a:gd name="connsiteY26" fmla="*/ 986422 h 1471802"/>
                <a:gd name="connsiteX27" fmla="*/ 1647164 w 1724409"/>
                <a:gd name="connsiteY27" fmla="*/ 1049051 h 1471802"/>
                <a:gd name="connsiteX28" fmla="*/ 1584535 w 1724409"/>
                <a:gd name="connsiteY28" fmla="*/ 986422 h 1471802"/>
                <a:gd name="connsiteX29" fmla="*/ 1647164 w 1724409"/>
                <a:gd name="connsiteY29" fmla="*/ 923793 h 1471802"/>
                <a:gd name="connsiteX30" fmla="*/ 1336108 w 1724409"/>
                <a:gd name="connsiteY30" fmla="*/ 916486 h 1471802"/>
                <a:gd name="connsiteX31" fmla="*/ 1398737 w 1724409"/>
                <a:gd name="connsiteY31" fmla="*/ 979115 h 1471802"/>
                <a:gd name="connsiteX32" fmla="*/ 1336108 w 1724409"/>
                <a:gd name="connsiteY32" fmla="*/ 1041744 h 1471802"/>
                <a:gd name="connsiteX33" fmla="*/ 1273479 w 1724409"/>
                <a:gd name="connsiteY33" fmla="*/ 979115 h 1471802"/>
                <a:gd name="connsiteX34" fmla="*/ 1336108 w 1724409"/>
                <a:gd name="connsiteY34" fmla="*/ 916486 h 1471802"/>
                <a:gd name="connsiteX35" fmla="*/ 672229 w 1724409"/>
                <a:gd name="connsiteY35" fmla="*/ 734858 h 1471802"/>
                <a:gd name="connsiteX36" fmla="*/ 734858 w 1724409"/>
                <a:gd name="connsiteY36" fmla="*/ 797487 h 1471802"/>
                <a:gd name="connsiteX37" fmla="*/ 672229 w 1724409"/>
                <a:gd name="connsiteY37" fmla="*/ 860116 h 1471802"/>
                <a:gd name="connsiteX38" fmla="*/ 609600 w 1724409"/>
                <a:gd name="connsiteY38" fmla="*/ 797487 h 1471802"/>
                <a:gd name="connsiteX39" fmla="*/ 672229 w 1724409"/>
                <a:gd name="connsiteY39" fmla="*/ 734858 h 1471802"/>
                <a:gd name="connsiteX40" fmla="*/ 1425874 w 1724409"/>
                <a:gd name="connsiteY40" fmla="*/ 715028 h 1471802"/>
                <a:gd name="connsiteX41" fmla="*/ 1488503 w 1724409"/>
                <a:gd name="connsiteY41" fmla="*/ 777657 h 1471802"/>
                <a:gd name="connsiteX42" fmla="*/ 1425874 w 1724409"/>
                <a:gd name="connsiteY42" fmla="*/ 840286 h 1471802"/>
                <a:gd name="connsiteX43" fmla="*/ 1363245 w 1724409"/>
                <a:gd name="connsiteY43" fmla="*/ 777657 h 1471802"/>
                <a:gd name="connsiteX44" fmla="*/ 1425874 w 1724409"/>
                <a:gd name="connsiteY44" fmla="*/ 715028 h 1471802"/>
                <a:gd name="connsiteX45" fmla="*/ 242171 w 1724409"/>
                <a:gd name="connsiteY45" fmla="*/ 715028 h 1471802"/>
                <a:gd name="connsiteX46" fmla="*/ 304800 w 1724409"/>
                <a:gd name="connsiteY46" fmla="*/ 777657 h 1471802"/>
                <a:gd name="connsiteX47" fmla="*/ 242171 w 1724409"/>
                <a:gd name="connsiteY47" fmla="*/ 840286 h 1471802"/>
                <a:gd name="connsiteX48" fmla="*/ 179542 w 1724409"/>
                <a:gd name="connsiteY48" fmla="*/ 777657 h 1471802"/>
                <a:gd name="connsiteX49" fmla="*/ 242171 w 1724409"/>
                <a:gd name="connsiteY49" fmla="*/ 715028 h 1471802"/>
                <a:gd name="connsiteX50" fmla="*/ 1086627 w 1724409"/>
                <a:gd name="connsiteY50" fmla="*/ 611686 h 1471802"/>
                <a:gd name="connsiteX51" fmla="*/ 1149256 w 1724409"/>
                <a:gd name="connsiteY51" fmla="*/ 674315 h 1471802"/>
                <a:gd name="connsiteX52" fmla="*/ 1086627 w 1724409"/>
                <a:gd name="connsiteY52" fmla="*/ 736944 h 1471802"/>
                <a:gd name="connsiteX53" fmla="*/ 1023998 w 1724409"/>
                <a:gd name="connsiteY53" fmla="*/ 674315 h 1471802"/>
                <a:gd name="connsiteX54" fmla="*/ 1086627 w 1724409"/>
                <a:gd name="connsiteY54" fmla="*/ 611686 h 1471802"/>
                <a:gd name="connsiteX55" fmla="*/ 367429 w 1724409"/>
                <a:gd name="connsiteY55" fmla="*/ 430058 h 1471802"/>
                <a:gd name="connsiteX56" fmla="*/ 430058 w 1724409"/>
                <a:gd name="connsiteY56" fmla="*/ 492687 h 1471802"/>
                <a:gd name="connsiteX57" fmla="*/ 367429 w 1724409"/>
                <a:gd name="connsiteY57" fmla="*/ 555316 h 1471802"/>
                <a:gd name="connsiteX58" fmla="*/ 304800 w 1724409"/>
                <a:gd name="connsiteY58" fmla="*/ 492687 h 1471802"/>
                <a:gd name="connsiteX59" fmla="*/ 367429 w 1724409"/>
                <a:gd name="connsiteY59" fmla="*/ 430058 h 1471802"/>
                <a:gd name="connsiteX60" fmla="*/ 1425874 w 1724409"/>
                <a:gd name="connsiteY60" fmla="*/ 402821 h 1471802"/>
                <a:gd name="connsiteX61" fmla="*/ 1488503 w 1724409"/>
                <a:gd name="connsiteY61" fmla="*/ 465450 h 1471802"/>
                <a:gd name="connsiteX62" fmla="*/ 1425874 w 1724409"/>
                <a:gd name="connsiteY62" fmla="*/ 528079 h 1471802"/>
                <a:gd name="connsiteX63" fmla="*/ 1363245 w 1724409"/>
                <a:gd name="connsiteY63" fmla="*/ 465450 h 1471802"/>
                <a:gd name="connsiteX64" fmla="*/ 1425874 w 1724409"/>
                <a:gd name="connsiteY64" fmla="*/ 402821 h 1471802"/>
                <a:gd name="connsiteX65" fmla="*/ 1073056 w 1724409"/>
                <a:gd name="connsiteY65" fmla="*/ 312107 h 1471802"/>
                <a:gd name="connsiteX66" fmla="*/ 1135685 w 1724409"/>
                <a:gd name="connsiteY66" fmla="*/ 374736 h 1471802"/>
                <a:gd name="connsiteX67" fmla="*/ 1073056 w 1724409"/>
                <a:gd name="connsiteY67" fmla="*/ 437365 h 1471802"/>
                <a:gd name="connsiteX68" fmla="*/ 1010427 w 1724409"/>
                <a:gd name="connsiteY68" fmla="*/ 374736 h 1471802"/>
                <a:gd name="connsiteX69" fmla="*/ 1073056 w 1724409"/>
                <a:gd name="connsiteY69" fmla="*/ 312107 h 1471802"/>
                <a:gd name="connsiteX70" fmla="*/ 762000 w 1724409"/>
                <a:gd name="connsiteY70" fmla="*/ 304800 h 1471802"/>
                <a:gd name="connsiteX71" fmla="*/ 824629 w 1724409"/>
                <a:gd name="connsiteY71" fmla="*/ 367429 h 1471802"/>
                <a:gd name="connsiteX72" fmla="*/ 762000 w 1724409"/>
                <a:gd name="connsiteY72" fmla="*/ 430058 h 1471802"/>
                <a:gd name="connsiteX73" fmla="*/ 699371 w 1724409"/>
                <a:gd name="connsiteY73" fmla="*/ 367429 h 1471802"/>
                <a:gd name="connsiteX74" fmla="*/ 762000 w 1724409"/>
                <a:gd name="connsiteY74" fmla="*/ 304800 h 1471802"/>
                <a:gd name="connsiteX75" fmla="*/ 62629 w 1724409"/>
                <a:gd name="connsiteY75" fmla="*/ 125258 h 1471802"/>
                <a:gd name="connsiteX76" fmla="*/ 125258 w 1724409"/>
                <a:gd name="connsiteY76" fmla="*/ 187887 h 1471802"/>
                <a:gd name="connsiteX77" fmla="*/ 62629 w 1724409"/>
                <a:gd name="connsiteY77" fmla="*/ 250516 h 1471802"/>
                <a:gd name="connsiteX78" fmla="*/ 0 w 1724409"/>
                <a:gd name="connsiteY78" fmla="*/ 187887 h 1471802"/>
                <a:gd name="connsiteX79" fmla="*/ 62629 w 1724409"/>
                <a:gd name="connsiteY79" fmla="*/ 125258 h 1471802"/>
                <a:gd name="connsiteX80" fmla="*/ 512519 w 1724409"/>
                <a:gd name="connsiteY80" fmla="*/ 0 h 1471802"/>
                <a:gd name="connsiteX81" fmla="*/ 575148 w 1724409"/>
                <a:gd name="connsiteY81" fmla="*/ 62629 h 1471802"/>
                <a:gd name="connsiteX82" fmla="*/ 512519 w 1724409"/>
                <a:gd name="connsiteY82" fmla="*/ 125258 h 1471802"/>
                <a:gd name="connsiteX83" fmla="*/ 449890 w 1724409"/>
                <a:gd name="connsiteY83" fmla="*/ 62629 h 1471802"/>
                <a:gd name="connsiteX84" fmla="*/ 512519 w 1724409"/>
                <a:gd name="connsiteY84" fmla="*/ 0 h 1471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1724409" h="1471802">
                  <a:moveTo>
                    <a:pt x="1246337" y="1346544"/>
                  </a:moveTo>
                  <a:cubicBezTo>
                    <a:pt x="1280926" y="1346544"/>
                    <a:pt x="1308966" y="1374584"/>
                    <a:pt x="1308966" y="1409173"/>
                  </a:cubicBezTo>
                  <a:cubicBezTo>
                    <a:pt x="1308966" y="1443762"/>
                    <a:pt x="1280926" y="1471802"/>
                    <a:pt x="1246337" y="1471802"/>
                  </a:cubicBezTo>
                  <a:cubicBezTo>
                    <a:pt x="1211748" y="1471802"/>
                    <a:pt x="1183708" y="1443762"/>
                    <a:pt x="1183708" y="1409173"/>
                  </a:cubicBezTo>
                  <a:cubicBezTo>
                    <a:pt x="1183708" y="1374584"/>
                    <a:pt x="1211748" y="1346544"/>
                    <a:pt x="1246337" y="1346544"/>
                  </a:cubicBezTo>
                  <a:close/>
                  <a:moveTo>
                    <a:pt x="1661780" y="1326714"/>
                  </a:moveTo>
                  <a:cubicBezTo>
                    <a:pt x="1696369" y="1326714"/>
                    <a:pt x="1724409" y="1354754"/>
                    <a:pt x="1724409" y="1389343"/>
                  </a:cubicBezTo>
                  <a:cubicBezTo>
                    <a:pt x="1724409" y="1423932"/>
                    <a:pt x="1696369" y="1451972"/>
                    <a:pt x="1661780" y="1451972"/>
                  </a:cubicBezTo>
                  <a:cubicBezTo>
                    <a:pt x="1627191" y="1451972"/>
                    <a:pt x="1599151" y="1423932"/>
                    <a:pt x="1599151" y="1389343"/>
                  </a:cubicBezTo>
                  <a:cubicBezTo>
                    <a:pt x="1599151" y="1354754"/>
                    <a:pt x="1627191" y="1326714"/>
                    <a:pt x="1661780" y="1326714"/>
                  </a:cubicBezTo>
                  <a:close/>
                  <a:moveTo>
                    <a:pt x="816279" y="1326714"/>
                  </a:moveTo>
                  <a:cubicBezTo>
                    <a:pt x="850868" y="1326714"/>
                    <a:pt x="878908" y="1354754"/>
                    <a:pt x="878908" y="1389343"/>
                  </a:cubicBezTo>
                  <a:cubicBezTo>
                    <a:pt x="878908" y="1423932"/>
                    <a:pt x="850868" y="1451972"/>
                    <a:pt x="816279" y="1451972"/>
                  </a:cubicBezTo>
                  <a:cubicBezTo>
                    <a:pt x="781690" y="1451972"/>
                    <a:pt x="753650" y="1423932"/>
                    <a:pt x="753650" y="1389343"/>
                  </a:cubicBezTo>
                  <a:cubicBezTo>
                    <a:pt x="753650" y="1354754"/>
                    <a:pt x="781690" y="1326714"/>
                    <a:pt x="816279" y="1326714"/>
                  </a:cubicBezTo>
                  <a:close/>
                  <a:moveTo>
                    <a:pt x="315927" y="1167002"/>
                  </a:moveTo>
                  <a:cubicBezTo>
                    <a:pt x="350516" y="1167002"/>
                    <a:pt x="378556" y="1195042"/>
                    <a:pt x="378556" y="1229631"/>
                  </a:cubicBezTo>
                  <a:cubicBezTo>
                    <a:pt x="378556" y="1264220"/>
                    <a:pt x="350516" y="1292260"/>
                    <a:pt x="315927" y="1292260"/>
                  </a:cubicBezTo>
                  <a:cubicBezTo>
                    <a:pt x="281338" y="1292260"/>
                    <a:pt x="253298" y="1264220"/>
                    <a:pt x="253298" y="1229631"/>
                  </a:cubicBezTo>
                  <a:cubicBezTo>
                    <a:pt x="253298" y="1195042"/>
                    <a:pt x="281338" y="1167002"/>
                    <a:pt x="315927" y="1167002"/>
                  </a:cubicBezTo>
                  <a:close/>
                  <a:moveTo>
                    <a:pt x="941537" y="1041744"/>
                  </a:moveTo>
                  <a:cubicBezTo>
                    <a:pt x="976126" y="1041744"/>
                    <a:pt x="1004166" y="1069784"/>
                    <a:pt x="1004166" y="1104373"/>
                  </a:cubicBezTo>
                  <a:cubicBezTo>
                    <a:pt x="1004166" y="1138962"/>
                    <a:pt x="976126" y="1167002"/>
                    <a:pt x="941537" y="1167002"/>
                  </a:cubicBezTo>
                  <a:cubicBezTo>
                    <a:pt x="906948" y="1167002"/>
                    <a:pt x="878908" y="1138962"/>
                    <a:pt x="878908" y="1104373"/>
                  </a:cubicBezTo>
                  <a:cubicBezTo>
                    <a:pt x="878908" y="1069784"/>
                    <a:pt x="906948" y="1041744"/>
                    <a:pt x="941537" y="1041744"/>
                  </a:cubicBezTo>
                  <a:close/>
                  <a:moveTo>
                    <a:pt x="1647164" y="923793"/>
                  </a:moveTo>
                  <a:cubicBezTo>
                    <a:pt x="1681753" y="923793"/>
                    <a:pt x="1709793" y="951833"/>
                    <a:pt x="1709793" y="986422"/>
                  </a:cubicBezTo>
                  <a:cubicBezTo>
                    <a:pt x="1709793" y="1021011"/>
                    <a:pt x="1681753" y="1049051"/>
                    <a:pt x="1647164" y="1049051"/>
                  </a:cubicBezTo>
                  <a:cubicBezTo>
                    <a:pt x="1612575" y="1049051"/>
                    <a:pt x="1584535" y="1021011"/>
                    <a:pt x="1584535" y="986422"/>
                  </a:cubicBezTo>
                  <a:cubicBezTo>
                    <a:pt x="1584535" y="951833"/>
                    <a:pt x="1612575" y="923793"/>
                    <a:pt x="1647164" y="923793"/>
                  </a:cubicBezTo>
                  <a:close/>
                  <a:moveTo>
                    <a:pt x="1336108" y="916486"/>
                  </a:moveTo>
                  <a:cubicBezTo>
                    <a:pt x="1370697" y="916486"/>
                    <a:pt x="1398737" y="944526"/>
                    <a:pt x="1398737" y="979115"/>
                  </a:cubicBezTo>
                  <a:cubicBezTo>
                    <a:pt x="1398737" y="1013704"/>
                    <a:pt x="1370697" y="1041744"/>
                    <a:pt x="1336108" y="1041744"/>
                  </a:cubicBezTo>
                  <a:cubicBezTo>
                    <a:pt x="1301519" y="1041744"/>
                    <a:pt x="1273479" y="1013704"/>
                    <a:pt x="1273479" y="979115"/>
                  </a:cubicBezTo>
                  <a:cubicBezTo>
                    <a:pt x="1273479" y="944526"/>
                    <a:pt x="1301519" y="916486"/>
                    <a:pt x="1336108" y="916486"/>
                  </a:cubicBezTo>
                  <a:close/>
                  <a:moveTo>
                    <a:pt x="672229" y="734858"/>
                  </a:moveTo>
                  <a:cubicBezTo>
                    <a:pt x="706818" y="734858"/>
                    <a:pt x="734858" y="762898"/>
                    <a:pt x="734858" y="797487"/>
                  </a:cubicBezTo>
                  <a:cubicBezTo>
                    <a:pt x="734858" y="832076"/>
                    <a:pt x="706818" y="860116"/>
                    <a:pt x="672229" y="860116"/>
                  </a:cubicBezTo>
                  <a:cubicBezTo>
                    <a:pt x="637640" y="860116"/>
                    <a:pt x="609600" y="832076"/>
                    <a:pt x="609600" y="797487"/>
                  </a:cubicBezTo>
                  <a:cubicBezTo>
                    <a:pt x="609600" y="762898"/>
                    <a:pt x="637640" y="734858"/>
                    <a:pt x="672229" y="734858"/>
                  </a:cubicBezTo>
                  <a:close/>
                  <a:moveTo>
                    <a:pt x="1425874" y="715028"/>
                  </a:moveTo>
                  <a:cubicBezTo>
                    <a:pt x="1460463" y="715028"/>
                    <a:pt x="1488503" y="743068"/>
                    <a:pt x="1488503" y="777657"/>
                  </a:cubicBezTo>
                  <a:cubicBezTo>
                    <a:pt x="1488503" y="812246"/>
                    <a:pt x="1460463" y="840286"/>
                    <a:pt x="1425874" y="840286"/>
                  </a:cubicBezTo>
                  <a:cubicBezTo>
                    <a:pt x="1391285" y="840286"/>
                    <a:pt x="1363245" y="812246"/>
                    <a:pt x="1363245" y="777657"/>
                  </a:cubicBezTo>
                  <a:cubicBezTo>
                    <a:pt x="1363245" y="743068"/>
                    <a:pt x="1391285" y="715028"/>
                    <a:pt x="1425874" y="715028"/>
                  </a:cubicBezTo>
                  <a:close/>
                  <a:moveTo>
                    <a:pt x="242171" y="715028"/>
                  </a:moveTo>
                  <a:cubicBezTo>
                    <a:pt x="276760" y="715028"/>
                    <a:pt x="304800" y="743068"/>
                    <a:pt x="304800" y="777657"/>
                  </a:cubicBezTo>
                  <a:cubicBezTo>
                    <a:pt x="304800" y="812246"/>
                    <a:pt x="276760" y="840286"/>
                    <a:pt x="242171" y="840286"/>
                  </a:cubicBezTo>
                  <a:cubicBezTo>
                    <a:pt x="207582" y="840286"/>
                    <a:pt x="179542" y="812246"/>
                    <a:pt x="179542" y="777657"/>
                  </a:cubicBezTo>
                  <a:cubicBezTo>
                    <a:pt x="179542" y="743068"/>
                    <a:pt x="207582" y="715028"/>
                    <a:pt x="242171" y="715028"/>
                  </a:cubicBezTo>
                  <a:close/>
                  <a:moveTo>
                    <a:pt x="1086627" y="611686"/>
                  </a:moveTo>
                  <a:cubicBezTo>
                    <a:pt x="1121216" y="611686"/>
                    <a:pt x="1149256" y="639726"/>
                    <a:pt x="1149256" y="674315"/>
                  </a:cubicBezTo>
                  <a:cubicBezTo>
                    <a:pt x="1149256" y="708904"/>
                    <a:pt x="1121216" y="736944"/>
                    <a:pt x="1086627" y="736944"/>
                  </a:cubicBezTo>
                  <a:cubicBezTo>
                    <a:pt x="1052038" y="736944"/>
                    <a:pt x="1023998" y="708904"/>
                    <a:pt x="1023998" y="674315"/>
                  </a:cubicBezTo>
                  <a:cubicBezTo>
                    <a:pt x="1023998" y="639726"/>
                    <a:pt x="1052038" y="611686"/>
                    <a:pt x="1086627" y="611686"/>
                  </a:cubicBezTo>
                  <a:close/>
                  <a:moveTo>
                    <a:pt x="367429" y="430058"/>
                  </a:moveTo>
                  <a:cubicBezTo>
                    <a:pt x="402018" y="430058"/>
                    <a:pt x="430058" y="458098"/>
                    <a:pt x="430058" y="492687"/>
                  </a:cubicBezTo>
                  <a:cubicBezTo>
                    <a:pt x="430058" y="527276"/>
                    <a:pt x="402018" y="555316"/>
                    <a:pt x="367429" y="555316"/>
                  </a:cubicBezTo>
                  <a:cubicBezTo>
                    <a:pt x="332840" y="555316"/>
                    <a:pt x="304800" y="527276"/>
                    <a:pt x="304800" y="492687"/>
                  </a:cubicBezTo>
                  <a:cubicBezTo>
                    <a:pt x="304800" y="458098"/>
                    <a:pt x="332840" y="430058"/>
                    <a:pt x="367429" y="430058"/>
                  </a:cubicBezTo>
                  <a:close/>
                  <a:moveTo>
                    <a:pt x="1425874" y="402821"/>
                  </a:moveTo>
                  <a:cubicBezTo>
                    <a:pt x="1460463" y="402821"/>
                    <a:pt x="1488503" y="430861"/>
                    <a:pt x="1488503" y="465450"/>
                  </a:cubicBezTo>
                  <a:cubicBezTo>
                    <a:pt x="1488503" y="500039"/>
                    <a:pt x="1460463" y="528079"/>
                    <a:pt x="1425874" y="528079"/>
                  </a:cubicBezTo>
                  <a:cubicBezTo>
                    <a:pt x="1391285" y="528079"/>
                    <a:pt x="1363245" y="500039"/>
                    <a:pt x="1363245" y="465450"/>
                  </a:cubicBezTo>
                  <a:cubicBezTo>
                    <a:pt x="1363245" y="430861"/>
                    <a:pt x="1391285" y="402821"/>
                    <a:pt x="1425874" y="402821"/>
                  </a:cubicBezTo>
                  <a:close/>
                  <a:moveTo>
                    <a:pt x="1073056" y="312107"/>
                  </a:moveTo>
                  <a:cubicBezTo>
                    <a:pt x="1107645" y="312107"/>
                    <a:pt x="1135685" y="340147"/>
                    <a:pt x="1135685" y="374736"/>
                  </a:cubicBezTo>
                  <a:cubicBezTo>
                    <a:pt x="1135685" y="409325"/>
                    <a:pt x="1107645" y="437365"/>
                    <a:pt x="1073056" y="437365"/>
                  </a:cubicBezTo>
                  <a:cubicBezTo>
                    <a:pt x="1038467" y="437365"/>
                    <a:pt x="1010427" y="409325"/>
                    <a:pt x="1010427" y="374736"/>
                  </a:cubicBezTo>
                  <a:cubicBezTo>
                    <a:pt x="1010427" y="340147"/>
                    <a:pt x="1038467" y="312107"/>
                    <a:pt x="1073056" y="312107"/>
                  </a:cubicBezTo>
                  <a:close/>
                  <a:moveTo>
                    <a:pt x="762000" y="304800"/>
                  </a:moveTo>
                  <a:cubicBezTo>
                    <a:pt x="796589" y="304800"/>
                    <a:pt x="824629" y="332840"/>
                    <a:pt x="824629" y="367429"/>
                  </a:cubicBezTo>
                  <a:cubicBezTo>
                    <a:pt x="824629" y="402018"/>
                    <a:pt x="796589" y="430058"/>
                    <a:pt x="762000" y="430058"/>
                  </a:cubicBezTo>
                  <a:cubicBezTo>
                    <a:pt x="727411" y="430058"/>
                    <a:pt x="699371" y="402018"/>
                    <a:pt x="699371" y="367429"/>
                  </a:cubicBezTo>
                  <a:cubicBezTo>
                    <a:pt x="699371" y="332840"/>
                    <a:pt x="727411" y="304800"/>
                    <a:pt x="762000" y="304800"/>
                  </a:cubicBezTo>
                  <a:close/>
                  <a:moveTo>
                    <a:pt x="62629" y="125258"/>
                  </a:moveTo>
                  <a:cubicBezTo>
                    <a:pt x="97218" y="125258"/>
                    <a:pt x="125258" y="153298"/>
                    <a:pt x="125258" y="187887"/>
                  </a:cubicBezTo>
                  <a:cubicBezTo>
                    <a:pt x="125258" y="222476"/>
                    <a:pt x="97218" y="250516"/>
                    <a:pt x="62629" y="250516"/>
                  </a:cubicBezTo>
                  <a:cubicBezTo>
                    <a:pt x="28040" y="250516"/>
                    <a:pt x="0" y="222476"/>
                    <a:pt x="0" y="187887"/>
                  </a:cubicBezTo>
                  <a:cubicBezTo>
                    <a:pt x="0" y="153298"/>
                    <a:pt x="28040" y="125258"/>
                    <a:pt x="62629" y="125258"/>
                  </a:cubicBezTo>
                  <a:close/>
                  <a:moveTo>
                    <a:pt x="512519" y="0"/>
                  </a:moveTo>
                  <a:cubicBezTo>
                    <a:pt x="547108" y="0"/>
                    <a:pt x="575148" y="28040"/>
                    <a:pt x="575148" y="62629"/>
                  </a:cubicBezTo>
                  <a:cubicBezTo>
                    <a:pt x="575148" y="97218"/>
                    <a:pt x="547108" y="125258"/>
                    <a:pt x="512519" y="125258"/>
                  </a:cubicBezTo>
                  <a:cubicBezTo>
                    <a:pt x="477930" y="125258"/>
                    <a:pt x="449890" y="97218"/>
                    <a:pt x="449890" y="62629"/>
                  </a:cubicBezTo>
                  <a:cubicBezTo>
                    <a:pt x="449890" y="28040"/>
                    <a:pt x="477930" y="0"/>
                    <a:pt x="512519" y="0"/>
                  </a:cubicBezTo>
                  <a:close/>
                </a:path>
              </a:pathLst>
            </a:cu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 name="直接连接符 38"/>
            <p:cNvCxnSpPr/>
            <p:nvPr/>
          </p:nvCxnSpPr>
          <p:spPr>
            <a:xfrm>
              <a:off x="3787565" y="1340285"/>
              <a:ext cx="2375241" cy="3820438"/>
            </a:xfrm>
            <a:prstGeom prst="line">
              <a:avLst/>
            </a:prstGeom>
            <a:ln w="76200"/>
          </p:spPr>
          <p:style>
            <a:lnRef idx="1">
              <a:schemeClr val="dk1"/>
            </a:lnRef>
            <a:fillRef idx="0">
              <a:schemeClr val="dk1"/>
            </a:fillRef>
            <a:effectRef idx="0">
              <a:schemeClr val="dk1"/>
            </a:effectRef>
            <a:fontRef idx="minor">
              <a:schemeClr val="tx1"/>
            </a:fontRef>
          </p:style>
        </p:cxnSp>
        <p:cxnSp>
          <p:nvCxnSpPr>
            <p:cNvPr id="40" name="直接连接符 39"/>
            <p:cNvCxnSpPr/>
            <p:nvPr/>
          </p:nvCxnSpPr>
          <p:spPr>
            <a:xfrm>
              <a:off x="3366054" y="1568885"/>
              <a:ext cx="2375240" cy="3820437"/>
            </a:xfrm>
            <a:prstGeom prst="line">
              <a:avLst/>
            </a:prstGeom>
            <a:ln w="19050">
              <a:solidFill>
                <a:srgbClr val="C00000"/>
              </a:solidFill>
              <a:prstDash val="dash"/>
            </a:ln>
          </p:spPr>
          <p:style>
            <a:lnRef idx="1">
              <a:schemeClr val="dk1"/>
            </a:lnRef>
            <a:fillRef idx="0">
              <a:schemeClr val="dk1"/>
            </a:fillRef>
            <a:effectRef idx="0">
              <a:schemeClr val="dk1"/>
            </a:effectRef>
            <a:fontRef idx="minor">
              <a:schemeClr val="tx1"/>
            </a:fontRef>
          </p:style>
        </p:cxnSp>
        <p:cxnSp>
          <p:nvCxnSpPr>
            <p:cNvPr id="41" name="直接连接符 40"/>
            <p:cNvCxnSpPr/>
            <p:nvPr/>
          </p:nvCxnSpPr>
          <p:spPr>
            <a:xfrm>
              <a:off x="4159438" y="1093731"/>
              <a:ext cx="2375241" cy="3820438"/>
            </a:xfrm>
            <a:prstGeom prst="line">
              <a:avLst/>
            </a:prstGeom>
            <a:ln w="19050">
              <a:solidFill>
                <a:srgbClr val="00B050"/>
              </a:solidFill>
              <a:prstDash val="dash"/>
            </a:ln>
          </p:spPr>
          <p:style>
            <a:lnRef idx="1">
              <a:schemeClr val="dk1"/>
            </a:lnRef>
            <a:fillRef idx="0">
              <a:schemeClr val="dk1"/>
            </a:fillRef>
            <a:effectRef idx="0">
              <a:schemeClr val="dk1"/>
            </a:effectRef>
            <a:fontRef idx="minor">
              <a:schemeClr val="tx1"/>
            </a:fontRef>
          </p:style>
        </p:cxnSp>
        <p:sp>
          <p:nvSpPr>
            <p:cNvPr id="42" name="文本框 41"/>
            <p:cNvSpPr txBox="1"/>
            <p:nvPr/>
          </p:nvSpPr>
          <p:spPr>
            <a:xfrm>
              <a:off x="1501371" y="475987"/>
              <a:ext cx="903618" cy="617704"/>
            </a:xfrm>
            <a:prstGeom prst="rect">
              <a:avLst/>
            </a:prstGeom>
            <a:noFill/>
          </p:spPr>
          <p:txBody>
            <a:bodyPr wrap="square" rtlCol="0">
              <a:spAutoFit/>
            </a:bodyPr>
            <a:lstStyle/>
            <a:p>
              <a:r>
                <a:rPr lang="en-US" altLang="zh-CN" dirty="0"/>
                <a:t>X2</a:t>
              </a:r>
              <a:endParaRPr lang="zh-CN" altLang="en-US" dirty="0"/>
            </a:p>
          </p:txBody>
        </p:sp>
        <p:sp>
          <p:nvSpPr>
            <p:cNvPr id="43" name="文本框 42"/>
            <p:cNvSpPr txBox="1"/>
            <p:nvPr/>
          </p:nvSpPr>
          <p:spPr>
            <a:xfrm>
              <a:off x="8315195" y="5122340"/>
              <a:ext cx="926927" cy="369332"/>
            </a:xfrm>
            <a:prstGeom prst="rect">
              <a:avLst/>
            </a:prstGeom>
            <a:noFill/>
          </p:spPr>
          <p:txBody>
            <a:bodyPr wrap="square" rtlCol="0">
              <a:spAutoFit/>
            </a:bodyPr>
            <a:lstStyle/>
            <a:p>
              <a:r>
                <a:rPr lang="en-US" altLang="zh-CN" dirty="0"/>
                <a:t>X1</a:t>
              </a:r>
              <a:endParaRPr lang="zh-CN" altLang="en-US" dirty="0"/>
            </a:p>
          </p:txBody>
        </p:sp>
        <p:sp>
          <p:nvSpPr>
            <p:cNvPr id="44" name="文本框 43"/>
            <p:cNvSpPr txBox="1"/>
            <p:nvPr/>
          </p:nvSpPr>
          <p:spPr>
            <a:xfrm>
              <a:off x="5539720" y="608711"/>
              <a:ext cx="3855083" cy="902632"/>
            </a:xfrm>
            <a:prstGeom prst="rect">
              <a:avLst/>
            </a:prstGeom>
            <a:noFill/>
          </p:spPr>
          <p:txBody>
            <a:bodyPr wrap="square" rtlCol="0">
              <a:spAutoFit/>
            </a:bodyPr>
            <a:lstStyle/>
            <a:p>
              <a:r>
                <a:rPr lang="zh-CN" altLang="en-US" sz="1600" dirty="0"/>
                <a:t>软间隔（</a:t>
              </a:r>
              <a:r>
                <a:rPr lang="en-US" altLang="zh-CN" sz="1600" dirty="0"/>
                <a:t>soft  margin</a:t>
              </a:r>
              <a:r>
                <a:rPr lang="zh-CN" altLang="en-US" sz="1600" dirty="0"/>
                <a:t>）：允许一定的容错率</a:t>
              </a:r>
              <a:endParaRPr lang="zh-CN" altLang="en-US" sz="1600" dirty="0"/>
            </a:p>
          </p:txBody>
        </p:sp>
        <p:sp>
          <p:nvSpPr>
            <p:cNvPr id="45" name="椭圆 44"/>
            <p:cNvSpPr/>
            <p:nvPr/>
          </p:nvSpPr>
          <p:spPr>
            <a:xfrm>
              <a:off x="4035888" y="2768250"/>
              <a:ext cx="413819" cy="388307"/>
            </a:xfrm>
            <a:prstGeom prst="ellipse">
              <a:avLst/>
            </a:prstGeom>
            <a:noFill/>
            <a:ln w="28575">
              <a:solidFill>
                <a:schemeClr val="accent5">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46" name="椭圆 45"/>
            <p:cNvSpPr/>
            <p:nvPr/>
          </p:nvSpPr>
          <p:spPr>
            <a:xfrm>
              <a:off x="4775004" y="3606916"/>
              <a:ext cx="413819" cy="388307"/>
            </a:xfrm>
            <a:prstGeom prst="ellipse">
              <a:avLst/>
            </a:prstGeom>
            <a:noFill/>
            <a:ln w="28575">
              <a:solidFill>
                <a:schemeClr val="accent5">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47" name="文本框 46"/>
            <p:cNvSpPr txBox="1"/>
            <p:nvPr/>
          </p:nvSpPr>
          <p:spPr>
            <a:xfrm>
              <a:off x="3810180" y="5504404"/>
              <a:ext cx="2724497" cy="877315"/>
            </a:xfrm>
            <a:prstGeom prst="rect">
              <a:avLst/>
            </a:prstGeom>
            <a:noFill/>
          </p:spPr>
          <p:txBody>
            <a:bodyPr wrap="square" rtlCol="0">
              <a:spAutoFit/>
            </a:bodyPr>
            <a:lstStyle/>
            <a:p>
              <a:r>
                <a:rPr lang="zh-CN" altLang="en-US" sz="1400" dirty="0"/>
                <a:t>允许一定量的样本不满足约束条件</a:t>
              </a:r>
              <a:endParaRPr lang="zh-CN" altLang="en-US" sz="1400" dirty="0"/>
            </a:p>
          </p:txBody>
        </p:sp>
        <p:sp>
          <p:nvSpPr>
            <p:cNvPr id="48" name="任意多边形: 形状 47"/>
            <p:cNvSpPr/>
            <p:nvPr/>
          </p:nvSpPr>
          <p:spPr>
            <a:xfrm rot="1733924">
              <a:off x="2841373" y="2955621"/>
              <a:ext cx="1724409" cy="1471802"/>
            </a:xfrm>
            <a:custGeom>
              <a:avLst/>
              <a:gdLst>
                <a:gd name="connsiteX0" fmla="*/ 1246337 w 1724409"/>
                <a:gd name="connsiteY0" fmla="*/ 1346544 h 1471802"/>
                <a:gd name="connsiteX1" fmla="*/ 1308966 w 1724409"/>
                <a:gd name="connsiteY1" fmla="*/ 1409173 h 1471802"/>
                <a:gd name="connsiteX2" fmla="*/ 1246337 w 1724409"/>
                <a:gd name="connsiteY2" fmla="*/ 1471802 h 1471802"/>
                <a:gd name="connsiteX3" fmla="*/ 1183708 w 1724409"/>
                <a:gd name="connsiteY3" fmla="*/ 1409173 h 1471802"/>
                <a:gd name="connsiteX4" fmla="*/ 1246337 w 1724409"/>
                <a:gd name="connsiteY4" fmla="*/ 1346544 h 1471802"/>
                <a:gd name="connsiteX5" fmla="*/ 1661780 w 1724409"/>
                <a:gd name="connsiteY5" fmla="*/ 1326714 h 1471802"/>
                <a:gd name="connsiteX6" fmla="*/ 1724409 w 1724409"/>
                <a:gd name="connsiteY6" fmla="*/ 1389343 h 1471802"/>
                <a:gd name="connsiteX7" fmla="*/ 1661780 w 1724409"/>
                <a:gd name="connsiteY7" fmla="*/ 1451972 h 1471802"/>
                <a:gd name="connsiteX8" fmla="*/ 1599151 w 1724409"/>
                <a:gd name="connsiteY8" fmla="*/ 1389343 h 1471802"/>
                <a:gd name="connsiteX9" fmla="*/ 1661780 w 1724409"/>
                <a:gd name="connsiteY9" fmla="*/ 1326714 h 1471802"/>
                <a:gd name="connsiteX10" fmla="*/ 816279 w 1724409"/>
                <a:gd name="connsiteY10" fmla="*/ 1326714 h 1471802"/>
                <a:gd name="connsiteX11" fmla="*/ 878908 w 1724409"/>
                <a:gd name="connsiteY11" fmla="*/ 1389343 h 1471802"/>
                <a:gd name="connsiteX12" fmla="*/ 816279 w 1724409"/>
                <a:gd name="connsiteY12" fmla="*/ 1451972 h 1471802"/>
                <a:gd name="connsiteX13" fmla="*/ 753650 w 1724409"/>
                <a:gd name="connsiteY13" fmla="*/ 1389343 h 1471802"/>
                <a:gd name="connsiteX14" fmla="*/ 816279 w 1724409"/>
                <a:gd name="connsiteY14" fmla="*/ 1326714 h 1471802"/>
                <a:gd name="connsiteX15" fmla="*/ 315927 w 1724409"/>
                <a:gd name="connsiteY15" fmla="*/ 1167002 h 1471802"/>
                <a:gd name="connsiteX16" fmla="*/ 378556 w 1724409"/>
                <a:gd name="connsiteY16" fmla="*/ 1229631 h 1471802"/>
                <a:gd name="connsiteX17" fmla="*/ 315927 w 1724409"/>
                <a:gd name="connsiteY17" fmla="*/ 1292260 h 1471802"/>
                <a:gd name="connsiteX18" fmla="*/ 253298 w 1724409"/>
                <a:gd name="connsiteY18" fmla="*/ 1229631 h 1471802"/>
                <a:gd name="connsiteX19" fmla="*/ 315927 w 1724409"/>
                <a:gd name="connsiteY19" fmla="*/ 1167002 h 1471802"/>
                <a:gd name="connsiteX20" fmla="*/ 941537 w 1724409"/>
                <a:gd name="connsiteY20" fmla="*/ 1041744 h 1471802"/>
                <a:gd name="connsiteX21" fmla="*/ 1004166 w 1724409"/>
                <a:gd name="connsiteY21" fmla="*/ 1104373 h 1471802"/>
                <a:gd name="connsiteX22" fmla="*/ 941537 w 1724409"/>
                <a:gd name="connsiteY22" fmla="*/ 1167002 h 1471802"/>
                <a:gd name="connsiteX23" fmla="*/ 878908 w 1724409"/>
                <a:gd name="connsiteY23" fmla="*/ 1104373 h 1471802"/>
                <a:gd name="connsiteX24" fmla="*/ 941537 w 1724409"/>
                <a:gd name="connsiteY24" fmla="*/ 1041744 h 1471802"/>
                <a:gd name="connsiteX25" fmla="*/ 1647164 w 1724409"/>
                <a:gd name="connsiteY25" fmla="*/ 923793 h 1471802"/>
                <a:gd name="connsiteX26" fmla="*/ 1709793 w 1724409"/>
                <a:gd name="connsiteY26" fmla="*/ 986422 h 1471802"/>
                <a:gd name="connsiteX27" fmla="*/ 1647164 w 1724409"/>
                <a:gd name="connsiteY27" fmla="*/ 1049051 h 1471802"/>
                <a:gd name="connsiteX28" fmla="*/ 1584535 w 1724409"/>
                <a:gd name="connsiteY28" fmla="*/ 986422 h 1471802"/>
                <a:gd name="connsiteX29" fmla="*/ 1647164 w 1724409"/>
                <a:gd name="connsiteY29" fmla="*/ 923793 h 1471802"/>
                <a:gd name="connsiteX30" fmla="*/ 1336108 w 1724409"/>
                <a:gd name="connsiteY30" fmla="*/ 916486 h 1471802"/>
                <a:gd name="connsiteX31" fmla="*/ 1398737 w 1724409"/>
                <a:gd name="connsiteY31" fmla="*/ 979115 h 1471802"/>
                <a:gd name="connsiteX32" fmla="*/ 1336108 w 1724409"/>
                <a:gd name="connsiteY32" fmla="*/ 1041744 h 1471802"/>
                <a:gd name="connsiteX33" fmla="*/ 1273479 w 1724409"/>
                <a:gd name="connsiteY33" fmla="*/ 979115 h 1471802"/>
                <a:gd name="connsiteX34" fmla="*/ 1336108 w 1724409"/>
                <a:gd name="connsiteY34" fmla="*/ 916486 h 1471802"/>
                <a:gd name="connsiteX35" fmla="*/ 672229 w 1724409"/>
                <a:gd name="connsiteY35" fmla="*/ 734858 h 1471802"/>
                <a:gd name="connsiteX36" fmla="*/ 734858 w 1724409"/>
                <a:gd name="connsiteY36" fmla="*/ 797487 h 1471802"/>
                <a:gd name="connsiteX37" fmla="*/ 672229 w 1724409"/>
                <a:gd name="connsiteY37" fmla="*/ 860116 h 1471802"/>
                <a:gd name="connsiteX38" fmla="*/ 609600 w 1724409"/>
                <a:gd name="connsiteY38" fmla="*/ 797487 h 1471802"/>
                <a:gd name="connsiteX39" fmla="*/ 672229 w 1724409"/>
                <a:gd name="connsiteY39" fmla="*/ 734858 h 1471802"/>
                <a:gd name="connsiteX40" fmla="*/ 1425874 w 1724409"/>
                <a:gd name="connsiteY40" fmla="*/ 715028 h 1471802"/>
                <a:gd name="connsiteX41" fmla="*/ 1488503 w 1724409"/>
                <a:gd name="connsiteY41" fmla="*/ 777657 h 1471802"/>
                <a:gd name="connsiteX42" fmla="*/ 1425874 w 1724409"/>
                <a:gd name="connsiteY42" fmla="*/ 840286 h 1471802"/>
                <a:gd name="connsiteX43" fmla="*/ 1363245 w 1724409"/>
                <a:gd name="connsiteY43" fmla="*/ 777657 h 1471802"/>
                <a:gd name="connsiteX44" fmla="*/ 1425874 w 1724409"/>
                <a:gd name="connsiteY44" fmla="*/ 715028 h 1471802"/>
                <a:gd name="connsiteX45" fmla="*/ 242171 w 1724409"/>
                <a:gd name="connsiteY45" fmla="*/ 715028 h 1471802"/>
                <a:gd name="connsiteX46" fmla="*/ 304800 w 1724409"/>
                <a:gd name="connsiteY46" fmla="*/ 777657 h 1471802"/>
                <a:gd name="connsiteX47" fmla="*/ 242171 w 1724409"/>
                <a:gd name="connsiteY47" fmla="*/ 840286 h 1471802"/>
                <a:gd name="connsiteX48" fmla="*/ 179542 w 1724409"/>
                <a:gd name="connsiteY48" fmla="*/ 777657 h 1471802"/>
                <a:gd name="connsiteX49" fmla="*/ 242171 w 1724409"/>
                <a:gd name="connsiteY49" fmla="*/ 715028 h 1471802"/>
                <a:gd name="connsiteX50" fmla="*/ 1086627 w 1724409"/>
                <a:gd name="connsiteY50" fmla="*/ 611686 h 1471802"/>
                <a:gd name="connsiteX51" fmla="*/ 1149256 w 1724409"/>
                <a:gd name="connsiteY51" fmla="*/ 674315 h 1471802"/>
                <a:gd name="connsiteX52" fmla="*/ 1086627 w 1724409"/>
                <a:gd name="connsiteY52" fmla="*/ 736944 h 1471802"/>
                <a:gd name="connsiteX53" fmla="*/ 1023998 w 1724409"/>
                <a:gd name="connsiteY53" fmla="*/ 674315 h 1471802"/>
                <a:gd name="connsiteX54" fmla="*/ 1086627 w 1724409"/>
                <a:gd name="connsiteY54" fmla="*/ 611686 h 1471802"/>
                <a:gd name="connsiteX55" fmla="*/ 367429 w 1724409"/>
                <a:gd name="connsiteY55" fmla="*/ 430058 h 1471802"/>
                <a:gd name="connsiteX56" fmla="*/ 430058 w 1724409"/>
                <a:gd name="connsiteY56" fmla="*/ 492687 h 1471802"/>
                <a:gd name="connsiteX57" fmla="*/ 367429 w 1724409"/>
                <a:gd name="connsiteY57" fmla="*/ 555316 h 1471802"/>
                <a:gd name="connsiteX58" fmla="*/ 304800 w 1724409"/>
                <a:gd name="connsiteY58" fmla="*/ 492687 h 1471802"/>
                <a:gd name="connsiteX59" fmla="*/ 367429 w 1724409"/>
                <a:gd name="connsiteY59" fmla="*/ 430058 h 1471802"/>
                <a:gd name="connsiteX60" fmla="*/ 1425874 w 1724409"/>
                <a:gd name="connsiteY60" fmla="*/ 402821 h 1471802"/>
                <a:gd name="connsiteX61" fmla="*/ 1488503 w 1724409"/>
                <a:gd name="connsiteY61" fmla="*/ 465450 h 1471802"/>
                <a:gd name="connsiteX62" fmla="*/ 1425874 w 1724409"/>
                <a:gd name="connsiteY62" fmla="*/ 528079 h 1471802"/>
                <a:gd name="connsiteX63" fmla="*/ 1363245 w 1724409"/>
                <a:gd name="connsiteY63" fmla="*/ 465450 h 1471802"/>
                <a:gd name="connsiteX64" fmla="*/ 1425874 w 1724409"/>
                <a:gd name="connsiteY64" fmla="*/ 402821 h 1471802"/>
                <a:gd name="connsiteX65" fmla="*/ 1073056 w 1724409"/>
                <a:gd name="connsiteY65" fmla="*/ 312107 h 1471802"/>
                <a:gd name="connsiteX66" fmla="*/ 1135685 w 1724409"/>
                <a:gd name="connsiteY66" fmla="*/ 374736 h 1471802"/>
                <a:gd name="connsiteX67" fmla="*/ 1073056 w 1724409"/>
                <a:gd name="connsiteY67" fmla="*/ 437365 h 1471802"/>
                <a:gd name="connsiteX68" fmla="*/ 1010427 w 1724409"/>
                <a:gd name="connsiteY68" fmla="*/ 374736 h 1471802"/>
                <a:gd name="connsiteX69" fmla="*/ 1073056 w 1724409"/>
                <a:gd name="connsiteY69" fmla="*/ 312107 h 1471802"/>
                <a:gd name="connsiteX70" fmla="*/ 762000 w 1724409"/>
                <a:gd name="connsiteY70" fmla="*/ 304800 h 1471802"/>
                <a:gd name="connsiteX71" fmla="*/ 824629 w 1724409"/>
                <a:gd name="connsiteY71" fmla="*/ 367429 h 1471802"/>
                <a:gd name="connsiteX72" fmla="*/ 762000 w 1724409"/>
                <a:gd name="connsiteY72" fmla="*/ 430058 h 1471802"/>
                <a:gd name="connsiteX73" fmla="*/ 699371 w 1724409"/>
                <a:gd name="connsiteY73" fmla="*/ 367429 h 1471802"/>
                <a:gd name="connsiteX74" fmla="*/ 762000 w 1724409"/>
                <a:gd name="connsiteY74" fmla="*/ 304800 h 1471802"/>
                <a:gd name="connsiteX75" fmla="*/ 62629 w 1724409"/>
                <a:gd name="connsiteY75" fmla="*/ 125258 h 1471802"/>
                <a:gd name="connsiteX76" fmla="*/ 125258 w 1724409"/>
                <a:gd name="connsiteY76" fmla="*/ 187887 h 1471802"/>
                <a:gd name="connsiteX77" fmla="*/ 62629 w 1724409"/>
                <a:gd name="connsiteY77" fmla="*/ 250516 h 1471802"/>
                <a:gd name="connsiteX78" fmla="*/ 0 w 1724409"/>
                <a:gd name="connsiteY78" fmla="*/ 187887 h 1471802"/>
                <a:gd name="connsiteX79" fmla="*/ 62629 w 1724409"/>
                <a:gd name="connsiteY79" fmla="*/ 125258 h 1471802"/>
                <a:gd name="connsiteX80" fmla="*/ 512519 w 1724409"/>
                <a:gd name="connsiteY80" fmla="*/ 0 h 1471802"/>
                <a:gd name="connsiteX81" fmla="*/ 575148 w 1724409"/>
                <a:gd name="connsiteY81" fmla="*/ 62629 h 1471802"/>
                <a:gd name="connsiteX82" fmla="*/ 512519 w 1724409"/>
                <a:gd name="connsiteY82" fmla="*/ 125258 h 1471802"/>
                <a:gd name="connsiteX83" fmla="*/ 449890 w 1724409"/>
                <a:gd name="connsiteY83" fmla="*/ 62629 h 1471802"/>
                <a:gd name="connsiteX84" fmla="*/ 512519 w 1724409"/>
                <a:gd name="connsiteY84" fmla="*/ 0 h 1471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1724409" h="1471802">
                  <a:moveTo>
                    <a:pt x="1246337" y="1346544"/>
                  </a:moveTo>
                  <a:cubicBezTo>
                    <a:pt x="1280926" y="1346544"/>
                    <a:pt x="1308966" y="1374584"/>
                    <a:pt x="1308966" y="1409173"/>
                  </a:cubicBezTo>
                  <a:cubicBezTo>
                    <a:pt x="1308966" y="1443762"/>
                    <a:pt x="1280926" y="1471802"/>
                    <a:pt x="1246337" y="1471802"/>
                  </a:cubicBezTo>
                  <a:cubicBezTo>
                    <a:pt x="1211748" y="1471802"/>
                    <a:pt x="1183708" y="1443762"/>
                    <a:pt x="1183708" y="1409173"/>
                  </a:cubicBezTo>
                  <a:cubicBezTo>
                    <a:pt x="1183708" y="1374584"/>
                    <a:pt x="1211748" y="1346544"/>
                    <a:pt x="1246337" y="1346544"/>
                  </a:cubicBezTo>
                  <a:close/>
                  <a:moveTo>
                    <a:pt x="1661780" y="1326714"/>
                  </a:moveTo>
                  <a:cubicBezTo>
                    <a:pt x="1696369" y="1326714"/>
                    <a:pt x="1724409" y="1354754"/>
                    <a:pt x="1724409" y="1389343"/>
                  </a:cubicBezTo>
                  <a:cubicBezTo>
                    <a:pt x="1724409" y="1423932"/>
                    <a:pt x="1696369" y="1451972"/>
                    <a:pt x="1661780" y="1451972"/>
                  </a:cubicBezTo>
                  <a:cubicBezTo>
                    <a:pt x="1627191" y="1451972"/>
                    <a:pt x="1599151" y="1423932"/>
                    <a:pt x="1599151" y="1389343"/>
                  </a:cubicBezTo>
                  <a:cubicBezTo>
                    <a:pt x="1599151" y="1354754"/>
                    <a:pt x="1627191" y="1326714"/>
                    <a:pt x="1661780" y="1326714"/>
                  </a:cubicBezTo>
                  <a:close/>
                  <a:moveTo>
                    <a:pt x="816279" y="1326714"/>
                  </a:moveTo>
                  <a:cubicBezTo>
                    <a:pt x="850868" y="1326714"/>
                    <a:pt x="878908" y="1354754"/>
                    <a:pt x="878908" y="1389343"/>
                  </a:cubicBezTo>
                  <a:cubicBezTo>
                    <a:pt x="878908" y="1423932"/>
                    <a:pt x="850868" y="1451972"/>
                    <a:pt x="816279" y="1451972"/>
                  </a:cubicBezTo>
                  <a:cubicBezTo>
                    <a:pt x="781690" y="1451972"/>
                    <a:pt x="753650" y="1423932"/>
                    <a:pt x="753650" y="1389343"/>
                  </a:cubicBezTo>
                  <a:cubicBezTo>
                    <a:pt x="753650" y="1354754"/>
                    <a:pt x="781690" y="1326714"/>
                    <a:pt x="816279" y="1326714"/>
                  </a:cubicBezTo>
                  <a:close/>
                  <a:moveTo>
                    <a:pt x="315927" y="1167002"/>
                  </a:moveTo>
                  <a:cubicBezTo>
                    <a:pt x="350516" y="1167002"/>
                    <a:pt x="378556" y="1195042"/>
                    <a:pt x="378556" y="1229631"/>
                  </a:cubicBezTo>
                  <a:cubicBezTo>
                    <a:pt x="378556" y="1264220"/>
                    <a:pt x="350516" y="1292260"/>
                    <a:pt x="315927" y="1292260"/>
                  </a:cubicBezTo>
                  <a:cubicBezTo>
                    <a:pt x="281338" y="1292260"/>
                    <a:pt x="253298" y="1264220"/>
                    <a:pt x="253298" y="1229631"/>
                  </a:cubicBezTo>
                  <a:cubicBezTo>
                    <a:pt x="253298" y="1195042"/>
                    <a:pt x="281338" y="1167002"/>
                    <a:pt x="315927" y="1167002"/>
                  </a:cubicBezTo>
                  <a:close/>
                  <a:moveTo>
                    <a:pt x="941537" y="1041744"/>
                  </a:moveTo>
                  <a:cubicBezTo>
                    <a:pt x="976126" y="1041744"/>
                    <a:pt x="1004166" y="1069784"/>
                    <a:pt x="1004166" y="1104373"/>
                  </a:cubicBezTo>
                  <a:cubicBezTo>
                    <a:pt x="1004166" y="1138962"/>
                    <a:pt x="976126" y="1167002"/>
                    <a:pt x="941537" y="1167002"/>
                  </a:cubicBezTo>
                  <a:cubicBezTo>
                    <a:pt x="906948" y="1167002"/>
                    <a:pt x="878908" y="1138962"/>
                    <a:pt x="878908" y="1104373"/>
                  </a:cubicBezTo>
                  <a:cubicBezTo>
                    <a:pt x="878908" y="1069784"/>
                    <a:pt x="906948" y="1041744"/>
                    <a:pt x="941537" y="1041744"/>
                  </a:cubicBezTo>
                  <a:close/>
                  <a:moveTo>
                    <a:pt x="1647164" y="923793"/>
                  </a:moveTo>
                  <a:cubicBezTo>
                    <a:pt x="1681753" y="923793"/>
                    <a:pt x="1709793" y="951833"/>
                    <a:pt x="1709793" y="986422"/>
                  </a:cubicBezTo>
                  <a:cubicBezTo>
                    <a:pt x="1709793" y="1021011"/>
                    <a:pt x="1681753" y="1049051"/>
                    <a:pt x="1647164" y="1049051"/>
                  </a:cubicBezTo>
                  <a:cubicBezTo>
                    <a:pt x="1612575" y="1049051"/>
                    <a:pt x="1584535" y="1021011"/>
                    <a:pt x="1584535" y="986422"/>
                  </a:cubicBezTo>
                  <a:cubicBezTo>
                    <a:pt x="1584535" y="951833"/>
                    <a:pt x="1612575" y="923793"/>
                    <a:pt x="1647164" y="923793"/>
                  </a:cubicBezTo>
                  <a:close/>
                  <a:moveTo>
                    <a:pt x="1336108" y="916486"/>
                  </a:moveTo>
                  <a:cubicBezTo>
                    <a:pt x="1370697" y="916486"/>
                    <a:pt x="1398737" y="944526"/>
                    <a:pt x="1398737" y="979115"/>
                  </a:cubicBezTo>
                  <a:cubicBezTo>
                    <a:pt x="1398737" y="1013704"/>
                    <a:pt x="1370697" y="1041744"/>
                    <a:pt x="1336108" y="1041744"/>
                  </a:cubicBezTo>
                  <a:cubicBezTo>
                    <a:pt x="1301519" y="1041744"/>
                    <a:pt x="1273479" y="1013704"/>
                    <a:pt x="1273479" y="979115"/>
                  </a:cubicBezTo>
                  <a:cubicBezTo>
                    <a:pt x="1273479" y="944526"/>
                    <a:pt x="1301519" y="916486"/>
                    <a:pt x="1336108" y="916486"/>
                  </a:cubicBezTo>
                  <a:close/>
                  <a:moveTo>
                    <a:pt x="672229" y="734858"/>
                  </a:moveTo>
                  <a:cubicBezTo>
                    <a:pt x="706818" y="734858"/>
                    <a:pt x="734858" y="762898"/>
                    <a:pt x="734858" y="797487"/>
                  </a:cubicBezTo>
                  <a:cubicBezTo>
                    <a:pt x="734858" y="832076"/>
                    <a:pt x="706818" y="860116"/>
                    <a:pt x="672229" y="860116"/>
                  </a:cubicBezTo>
                  <a:cubicBezTo>
                    <a:pt x="637640" y="860116"/>
                    <a:pt x="609600" y="832076"/>
                    <a:pt x="609600" y="797487"/>
                  </a:cubicBezTo>
                  <a:cubicBezTo>
                    <a:pt x="609600" y="762898"/>
                    <a:pt x="637640" y="734858"/>
                    <a:pt x="672229" y="734858"/>
                  </a:cubicBezTo>
                  <a:close/>
                  <a:moveTo>
                    <a:pt x="1425874" y="715028"/>
                  </a:moveTo>
                  <a:cubicBezTo>
                    <a:pt x="1460463" y="715028"/>
                    <a:pt x="1488503" y="743068"/>
                    <a:pt x="1488503" y="777657"/>
                  </a:cubicBezTo>
                  <a:cubicBezTo>
                    <a:pt x="1488503" y="812246"/>
                    <a:pt x="1460463" y="840286"/>
                    <a:pt x="1425874" y="840286"/>
                  </a:cubicBezTo>
                  <a:cubicBezTo>
                    <a:pt x="1391285" y="840286"/>
                    <a:pt x="1363245" y="812246"/>
                    <a:pt x="1363245" y="777657"/>
                  </a:cubicBezTo>
                  <a:cubicBezTo>
                    <a:pt x="1363245" y="743068"/>
                    <a:pt x="1391285" y="715028"/>
                    <a:pt x="1425874" y="715028"/>
                  </a:cubicBezTo>
                  <a:close/>
                  <a:moveTo>
                    <a:pt x="242171" y="715028"/>
                  </a:moveTo>
                  <a:cubicBezTo>
                    <a:pt x="276760" y="715028"/>
                    <a:pt x="304800" y="743068"/>
                    <a:pt x="304800" y="777657"/>
                  </a:cubicBezTo>
                  <a:cubicBezTo>
                    <a:pt x="304800" y="812246"/>
                    <a:pt x="276760" y="840286"/>
                    <a:pt x="242171" y="840286"/>
                  </a:cubicBezTo>
                  <a:cubicBezTo>
                    <a:pt x="207582" y="840286"/>
                    <a:pt x="179542" y="812246"/>
                    <a:pt x="179542" y="777657"/>
                  </a:cubicBezTo>
                  <a:cubicBezTo>
                    <a:pt x="179542" y="743068"/>
                    <a:pt x="207582" y="715028"/>
                    <a:pt x="242171" y="715028"/>
                  </a:cubicBezTo>
                  <a:close/>
                  <a:moveTo>
                    <a:pt x="1086627" y="611686"/>
                  </a:moveTo>
                  <a:cubicBezTo>
                    <a:pt x="1121216" y="611686"/>
                    <a:pt x="1149256" y="639726"/>
                    <a:pt x="1149256" y="674315"/>
                  </a:cubicBezTo>
                  <a:cubicBezTo>
                    <a:pt x="1149256" y="708904"/>
                    <a:pt x="1121216" y="736944"/>
                    <a:pt x="1086627" y="736944"/>
                  </a:cubicBezTo>
                  <a:cubicBezTo>
                    <a:pt x="1052038" y="736944"/>
                    <a:pt x="1023998" y="708904"/>
                    <a:pt x="1023998" y="674315"/>
                  </a:cubicBezTo>
                  <a:cubicBezTo>
                    <a:pt x="1023998" y="639726"/>
                    <a:pt x="1052038" y="611686"/>
                    <a:pt x="1086627" y="611686"/>
                  </a:cubicBezTo>
                  <a:close/>
                  <a:moveTo>
                    <a:pt x="367429" y="430058"/>
                  </a:moveTo>
                  <a:cubicBezTo>
                    <a:pt x="402018" y="430058"/>
                    <a:pt x="430058" y="458098"/>
                    <a:pt x="430058" y="492687"/>
                  </a:cubicBezTo>
                  <a:cubicBezTo>
                    <a:pt x="430058" y="527276"/>
                    <a:pt x="402018" y="555316"/>
                    <a:pt x="367429" y="555316"/>
                  </a:cubicBezTo>
                  <a:cubicBezTo>
                    <a:pt x="332840" y="555316"/>
                    <a:pt x="304800" y="527276"/>
                    <a:pt x="304800" y="492687"/>
                  </a:cubicBezTo>
                  <a:cubicBezTo>
                    <a:pt x="304800" y="458098"/>
                    <a:pt x="332840" y="430058"/>
                    <a:pt x="367429" y="430058"/>
                  </a:cubicBezTo>
                  <a:close/>
                  <a:moveTo>
                    <a:pt x="1425874" y="402821"/>
                  </a:moveTo>
                  <a:cubicBezTo>
                    <a:pt x="1460463" y="402821"/>
                    <a:pt x="1488503" y="430861"/>
                    <a:pt x="1488503" y="465450"/>
                  </a:cubicBezTo>
                  <a:cubicBezTo>
                    <a:pt x="1488503" y="500039"/>
                    <a:pt x="1460463" y="528079"/>
                    <a:pt x="1425874" y="528079"/>
                  </a:cubicBezTo>
                  <a:cubicBezTo>
                    <a:pt x="1391285" y="528079"/>
                    <a:pt x="1363245" y="500039"/>
                    <a:pt x="1363245" y="465450"/>
                  </a:cubicBezTo>
                  <a:cubicBezTo>
                    <a:pt x="1363245" y="430861"/>
                    <a:pt x="1391285" y="402821"/>
                    <a:pt x="1425874" y="402821"/>
                  </a:cubicBezTo>
                  <a:close/>
                  <a:moveTo>
                    <a:pt x="1073056" y="312107"/>
                  </a:moveTo>
                  <a:cubicBezTo>
                    <a:pt x="1107645" y="312107"/>
                    <a:pt x="1135685" y="340147"/>
                    <a:pt x="1135685" y="374736"/>
                  </a:cubicBezTo>
                  <a:cubicBezTo>
                    <a:pt x="1135685" y="409325"/>
                    <a:pt x="1107645" y="437365"/>
                    <a:pt x="1073056" y="437365"/>
                  </a:cubicBezTo>
                  <a:cubicBezTo>
                    <a:pt x="1038467" y="437365"/>
                    <a:pt x="1010427" y="409325"/>
                    <a:pt x="1010427" y="374736"/>
                  </a:cubicBezTo>
                  <a:cubicBezTo>
                    <a:pt x="1010427" y="340147"/>
                    <a:pt x="1038467" y="312107"/>
                    <a:pt x="1073056" y="312107"/>
                  </a:cubicBezTo>
                  <a:close/>
                  <a:moveTo>
                    <a:pt x="762000" y="304800"/>
                  </a:moveTo>
                  <a:cubicBezTo>
                    <a:pt x="796589" y="304800"/>
                    <a:pt x="824629" y="332840"/>
                    <a:pt x="824629" y="367429"/>
                  </a:cubicBezTo>
                  <a:cubicBezTo>
                    <a:pt x="824629" y="402018"/>
                    <a:pt x="796589" y="430058"/>
                    <a:pt x="762000" y="430058"/>
                  </a:cubicBezTo>
                  <a:cubicBezTo>
                    <a:pt x="727411" y="430058"/>
                    <a:pt x="699371" y="402018"/>
                    <a:pt x="699371" y="367429"/>
                  </a:cubicBezTo>
                  <a:cubicBezTo>
                    <a:pt x="699371" y="332840"/>
                    <a:pt x="727411" y="304800"/>
                    <a:pt x="762000" y="304800"/>
                  </a:cubicBezTo>
                  <a:close/>
                  <a:moveTo>
                    <a:pt x="62629" y="125258"/>
                  </a:moveTo>
                  <a:cubicBezTo>
                    <a:pt x="97218" y="125258"/>
                    <a:pt x="125258" y="153298"/>
                    <a:pt x="125258" y="187887"/>
                  </a:cubicBezTo>
                  <a:cubicBezTo>
                    <a:pt x="125258" y="222476"/>
                    <a:pt x="97218" y="250516"/>
                    <a:pt x="62629" y="250516"/>
                  </a:cubicBezTo>
                  <a:cubicBezTo>
                    <a:pt x="28040" y="250516"/>
                    <a:pt x="0" y="222476"/>
                    <a:pt x="0" y="187887"/>
                  </a:cubicBezTo>
                  <a:cubicBezTo>
                    <a:pt x="0" y="153298"/>
                    <a:pt x="28040" y="125258"/>
                    <a:pt x="62629" y="125258"/>
                  </a:cubicBezTo>
                  <a:close/>
                  <a:moveTo>
                    <a:pt x="512519" y="0"/>
                  </a:moveTo>
                  <a:cubicBezTo>
                    <a:pt x="547108" y="0"/>
                    <a:pt x="575148" y="28040"/>
                    <a:pt x="575148" y="62629"/>
                  </a:cubicBezTo>
                  <a:cubicBezTo>
                    <a:pt x="575148" y="97218"/>
                    <a:pt x="547108" y="125258"/>
                    <a:pt x="512519" y="125258"/>
                  </a:cubicBezTo>
                  <a:cubicBezTo>
                    <a:pt x="477930" y="125258"/>
                    <a:pt x="449890" y="97218"/>
                    <a:pt x="449890" y="62629"/>
                  </a:cubicBezTo>
                  <a:cubicBezTo>
                    <a:pt x="449890" y="28040"/>
                    <a:pt x="477930" y="0"/>
                    <a:pt x="512519" y="0"/>
                  </a:cubicBezTo>
                  <a:close/>
                </a:path>
              </a:pathLst>
            </a:cu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任意多边形: 形状 48"/>
            <p:cNvSpPr/>
            <p:nvPr/>
          </p:nvSpPr>
          <p:spPr>
            <a:xfrm>
              <a:off x="4144884" y="2915656"/>
              <a:ext cx="125258" cy="125258"/>
            </a:xfrm>
            <a:custGeom>
              <a:avLst/>
              <a:gdLst>
                <a:gd name="connsiteX0" fmla="*/ 62629 w 125258"/>
                <a:gd name="connsiteY0" fmla="*/ 0 h 125258"/>
                <a:gd name="connsiteX1" fmla="*/ 125258 w 125258"/>
                <a:gd name="connsiteY1" fmla="*/ 62629 h 125258"/>
                <a:gd name="connsiteX2" fmla="*/ 62629 w 125258"/>
                <a:gd name="connsiteY2" fmla="*/ 125258 h 125258"/>
                <a:gd name="connsiteX3" fmla="*/ 0 w 125258"/>
                <a:gd name="connsiteY3" fmla="*/ 62629 h 125258"/>
                <a:gd name="connsiteX4" fmla="*/ 62629 w 125258"/>
                <a:gd name="connsiteY4" fmla="*/ 0 h 1252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258" h="125258">
                  <a:moveTo>
                    <a:pt x="62629" y="0"/>
                  </a:moveTo>
                  <a:cubicBezTo>
                    <a:pt x="97218" y="0"/>
                    <a:pt x="125258" y="28040"/>
                    <a:pt x="125258" y="62629"/>
                  </a:cubicBezTo>
                  <a:cubicBezTo>
                    <a:pt x="125258" y="97218"/>
                    <a:pt x="97218" y="125258"/>
                    <a:pt x="62629" y="125258"/>
                  </a:cubicBezTo>
                  <a:cubicBezTo>
                    <a:pt x="28040" y="125258"/>
                    <a:pt x="0" y="97218"/>
                    <a:pt x="0" y="62629"/>
                  </a:cubicBezTo>
                  <a:cubicBezTo>
                    <a:pt x="0" y="28040"/>
                    <a:pt x="28040" y="0"/>
                    <a:pt x="62629" y="0"/>
                  </a:cubicBezTo>
                  <a:close/>
                </a:path>
              </a:pathLst>
            </a:cu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任意多边形: 形状 49"/>
            <p:cNvSpPr/>
            <p:nvPr/>
          </p:nvSpPr>
          <p:spPr>
            <a:xfrm>
              <a:off x="4872757" y="3746436"/>
              <a:ext cx="125258" cy="125258"/>
            </a:xfrm>
            <a:custGeom>
              <a:avLst/>
              <a:gdLst>
                <a:gd name="connsiteX0" fmla="*/ 62629 w 125258"/>
                <a:gd name="connsiteY0" fmla="*/ 0 h 125258"/>
                <a:gd name="connsiteX1" fmla="*/ 125258 w 125258"/>
                <a:gd name="connsiteY1" fmla="*/ 62629 h 125258"/>
                <a:gd name="connsiteX2" fmla="*/ 62629 w 125258"/>
                <a:gd name="connsiteY2" fmla="*/ 125258 h 125258"/>
                <a:gd name="connsiteX3" fmla="*/ 0 w 125258"/>
                <a:gd name="connsiteY3" fmla="*/ 62629 h 125258"/>
                <a:gd name="connsiteX4" fmla="*/ 62629 w 125258"/>
                <a:gd name="connsiteY4" fmla="*/ 0 h 1252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258" h="125258">
                  <a:moveTo>
                    <a:pt x="62629" y="0"/>
                  </a:moveTo>
                  <a:cubicBezTo>
                    <a:pt x="97218" y="0"/>
                    <a:pt x="125258" y="28040"/>
                    <a:pt x="125258" y="62629"/>
                  </a:cubicBezTo>
                  <a:cubicBezTo>
                    <a:pt x="125258" y="97218"/>
                    <a:pt x="97218" y="125258"/>
                    <a:pt x="62629" y="125258"/>
                  </a:cubicBezTo>
                  <a:cubicBezTo>
                    <a:pt x="28040" y="125258"/>
                    <a:pt x="0" y="97218"/>
                    <a:pt x="0" y="62629"/>
                  </a:cubicBezTo>
                  <a:cubicBezTo>
                    <a:pt x="0" y="28040"/>
                    <a:pt x="28040" y="0"/>
                    <a:pt x="62629" y="0"/>
                  </a:cubicBezTo>
                  <a:close/>
                </a:path>
              </a:pathLst>
            </a:cu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形状 50"/>
            <p:cNvSpPr/>
            <p:nvPr/>
          </p:nvSpPr>
          <p:spPr>
            <a:xfrm>
              <a:off x="5770206" y="3708082"/>
              <a:ext cx="125258" cy="125258"/>
            </a:xfrm>
            <a:custGeom>
              <a:avLst/>
              <a:gdLst>
                <a:gd name="connsiteX0" fmla="*/ 62629 w 125258"/>
                <a:gd name="connsiteY0" fmla="*/ 0 h 125258"/>
                <a:gd name="connsiteX1" fmla="*/ 125258 w 125258"/>
                <a:gd name="connsiteY1" fmla="*/ 62629 h 125258"/>
                <a:gd name="connsiteX2" fmla="*/ 62629 w 125258"/>
                <a:gd name="connsiteY2" fmla="*/ 125258 h 125258"/>
                <a:gd name="connsiteX3" fmla="*/ 0 w 125258"/>
                <a:gd name="connsiteY3" fmla="*/ 62629 h 125258"/>
                <a:gd name="connsiteX4" fmla="*/ 62629 w 125258"/>
                <a:gd name="connsiteY4" fmla="*/ 0 h 1252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258" h="125258">
                  <a:moveTo>
                    <a:pt x="62629" y="0"/>
                  </a:moveTo>
                  <a:cubicBezTo>
                    <a:pt x="97218" y="0"/>
                    <a:pt x="125258" y="28040"/>
                    <a:pt x="125258" y="62629"/>
                  </a:cubicBezTo>
                  <a:cubicBezTo>
                    <a:pt x="125258" y="97218"/>
                    <a:pt x="97218" y="125258"/>
                    <a:pt x="62629" y="125258"/>
                  </a:cubicBezTo>
                  <a:cubicBezTo>
                    <a:pt x="28040" y="125258"/>
                    <a:pt x="0" y="97218"/>
                    <a:pt x="0" y="62629"/>
                  </a:cubicBezTo>
                  <a:cubicBezTo>
                    <a:pt x="0" y="28040"/>
                    <a:pt x="28040" y="0"/>
                    <a:pt x="62629" y="0"/>
                  </a:cubicBezTo>
                  <a:close/>
                </a:path>
              </a:pathLst>
            </a:cu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任意多边形: 形状 51"/>
            <p:cNvSpPr/>
            <p:nvPr/>
          </p:nvSpPr>
          <p:spPr>
            <a:xfrm>
              <a:off x="5184781" y="3128563"/>
              <a:ext cx="125258" cy="125258"/>
            </a:xfrm>
            <a:custGeom>
              <a:avLst/>
              <a:gdLst>
                <a:gd name="connsiteX0" fmla="*/ 62629 w 125258"/>
                <a:gd name="connsiteY0" fmla="*/ 0 h 125258"/>
                <a:gd name="connsiteX1" fmla="*/ 125258 w 125258"/>
                <a:gd name="connsiteY1" fmla="*/ 62629 h 125258"/>
                <a:gd name="connsiteX2" fmla="*/ 62629 w 125258"/>
                <a:gd name="connsiteY2" fmla="*/ 125258 h 125258"/>
                <a:gd name="connsiteX3" fmla="*/ 0 w 125258"/>
                <a:gd name="connsiteY3" fmla="*/ 62629 h 125258"/>
                <a:gd name="connsiteX4" fmla="*/ 62629 w 125258"/>
                <a:gd name="connsiteY4" fmla="*/ 0 h 1252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258" h="125258">
                  <a:moveTo>
                    <a:pt x="62629" y="0"/>
                  </a:moveTo>
                  <a:cubicBezTo>
                    <a:pt x="97218" y="0"/>
                    <a:pt x="125258" y="28040"/>
                    <a:pt x="125258" y="62629"/>
                  </a:cubicBezTo>
                  <a:cubicBezTo>
                    <a:pt x="125258" y="97218"/>
                    <a:pt x="97218" y="125258"/>
                    <a:pt x="62629" y="125258"/>
                  </a:cubicBezTo>
                  <a:cubicBezTo>
                    <a:pt x="28040" y="125258"/>
                    <a:pt x="0" y="97218"/>
                    <a:pt x="0" y="62629"/>
                  </a:cubicBezTo>
                  <a:cubicBezTo>
                    <a:pt x="0" y="28040"/>
                    <a:pt x="28040" y="0"/>
                    <a:pt x="62629" y="0"/>
                  </a:cubicBezTo>
                  <a:close/>
                </a:path>
              </a:pathLst>
            </a:cu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p:cNvSpPr/>
            <p:nvPr/>
          </p:nvSpPr>
          <p:spPr>
            <a:xfrm rot="1929969">
              <a:off x="5637839" y="3626626"/>
              <a:ext cx="413819" cy="388307"/>
            </a:xfrm>
            <a:prstGeom prst="ellipse">
              <a:avLst/>
            </a:prstGeom>
            <a:noFill/>
            <a:ln w="28575">
              <a:solidFill>
                <a:schemeClr val="accent5">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54" name="椭圆 53"/>
            <p:cNvSpPr/>
            <p:nvPr/>
          </p:nvSpPr>
          <p:spPr>
            <a:xfrm>
              <a:off x="5062373" y="2994288"/>
              <a:ext cx="413819" cy="388307"/>
            </a:xfrm>
            <a:prstGeom prst="ellipse">
              <a:avLst/>
            </a:prstGeom>
            <a:noFill/>
            <a:ln w="28575">
              <a:solidFill>
                <a:schemeClr val="accent5">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cxnSp>
          <p:nvCxnSpPr>
            <p:cNvPr id="55" name="直接箭头连接符 54"/>
            <p:cNvCxnSpPr>
              <a:stCxn id="45" idx="4"/>
              <a:endCxn id="47" idx="0"/>
            </p:cNvCxnSpPr>
            <p:nvPr/>
          </p:nvCxnSpPr>
          <p:spPr>
            <a:xfrm>
              <a:off x="4242798" y="3156557"/>
              <a:ext cx="929631" cy="23478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直接箭头连接符 55"/>
            <p:cNvCxnSpPr>
              <a:stCxn id="46" idx="4"/>
              <a:endCxn id="47" idx="0"/>
            </p:cNvCxnSpPr>
            <p:nvPr/>
          </p:nvCxnSpPr>
          <p:spPr>
            <a:xfrm>
              <a:off x="4981914" y="3995224"/>
              <a:ext cx="190515" cy="15091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直接箭头连接符 56"/>
            <p:cNvCxnSpPr>
              <a:stCxn id="54" idx="4"/>
              <a:endCxn id="47" idx="0"/>
            </p:cNvCxnSpPr>
            <p:nvPr/>
          </p:nvCxnSpPr>
          <p:spPr>
            <a:xfrm flipH="1">
              <a:off x="5172429" y="3382596"/>
              <a:ext cx="96855" cy="21218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8" name="直接箭头连接符 57"/>
            <p:cNvCxnSpPr>
              <a:stCxn id="53" idx="4"/>
              <a:endCxn id="47" idx="0"/>
            </p:cNvCxnSpPr>
            <p:nvPr/>
          </p:nvCxnSpPr>
          <p:spPr>
            <a:xfrm flipH="1">
              <a:off x="5172429" y="3985132"/>
              <a:ext cx="568958" cy="15192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17" name="组合 116"/>
          <p:cNvGrpSpPr/>
          <p:nvPr/>
        </p:nvGrpSpPr>
        <p:grpSpPr>
          <a:xfrm>
            <a:off x="630742" y="4138090"/>
            <a:ext cx="6418986" cy="2554971"/>
            <a:chOff x="1054141" y="3833169"/>
            <a:chExt cx="6418986" cy="2554971"/>
          </a:xfrm>
        </p:grpSpPr>
        <p:grpSp>
          <p:nvGrpSpPr>
            <p:cNvPr id="83" name="组合 82"/>
            <p:cNvGrpSpPr/>
            <p:nvPr/>
          </p:nvGrpSpPr>
          <p:grpSpPr>
            <a:xfrm>
              <a:off x="1054141" y="3833169"/>
              <a:ext cx="6418986" cy="2321324"/>
              <a:chOff x="828310" y="1471150"/>
              <a:chExt cx="10716774" cy="3875550"/>
            </a:xfrm>
          </p:grpSpPr>
          <p:cxnSp>
            <p:nvCxnSpPr>
              <p:cNvPr id="84" name="直接箭头连接符 83"/>
              <p:cNvCxnSpPr/>
              <p:nvPr/>
            </p:nvCxnSpPr>
            <p:spPr>
              <a:xfrm flipH="1" flipV="1">
                <a:off x="2307307" y="2474364"/>
                <a:ext cx="55531" cy="287233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85" name="直接箭头连接符 84"/>
              <p:cNvCxnSpPr/>
              <p:nvPr/>
            </p:nvCxnSpPr>
            <p:spPr>
              <a:xfrm>
                <a:off x="828310" y="3971789"/>
                <a:ext cx="3206176"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86" name="直接连接符 85"/>
              <p:cNvCxnSpPr/>
              <p:nvPr/>
            </p:nvCxnSpPr>
            <p:spPr>
              <a:xfrm>
                <a:off x="6553391" y="2993538"/>
                <a:ext cx="1665000" cy="2072139"/>
              </a:xfrm>
              <a:prstGeom prst="line">
                <a:avLst/>
              </a:prstGeom>
              <a:ln w="76200"/>
            </p:spPr>
            <p:style>
              <a:lnRef idx="1">
                <a:schemeClr val="dk1"/>
              </a:lnRef>
              <a:fillRef idx="0">
                <a:schemeClr val="dk1"/>
              </a:fillRef>
              <a:effectRef idx="0">
                <a:schemeClr val="dk1"/>
              </a:effectRef>
              <a:fontRef idx="minor">
                <a:schemeClr val="tx1"/>
              </a:fontRef>
            </p:style>
          </p:cxnSp>
          <p:sp>
            <p:nvSpPr>
              <p:cNvPr id="87" name="文本框 86"/>
              <p:cNvSpPr txBox="1"/>
              <p:nvPr/>
            </p:nvSpPr>
            <p:spPr>
              <a:xfrm>
                <a:off x="1657978" y="2364975"/>
                <a:ext cx="645695" cy="474223"/>
              </a:xfrm>
              <a:prstGeom prst="rect">
                <a:avLst/>
              </a:prstGeom>
              <a:noFill/>
            </p:spPr>
            <p:txBody>
              <a:bodyPr wrap="square" rtlCol="0">
                <a:spAutoFit/>
              </a:bodyPr>
              <a:lstStyle/>
              <a:p>
                <a:r>
                  <a:rPr lang="en-US" altLang="zh-CN" sz="1400" dirty="0"/>
                  <a:t>X2</a:t>
                </a:r>
                <a:endParaRPr lang="zh-CN" altLang="en-US" sz="1400" dirty="0"/>
              </a:p>
            </p:txBody>
          </p:sp>
          <p:sp>
            <p:nvSpPr>
              <p:cNvPr id="88" name="文本框 87"/>
              <p:cNvSpPr txBox="1"/>
              <p:nvPr/>
            </p:nvSpPr>
            <p:spPr>
              <a:xfrm>
                <a:off x="3758602" y="3979249"/>
                <a:ext cx="926927" cy="474223"/>
              </a:xfrm>
              <a:prstGeom prst="rect">
                <a:avLst/>
              </a:prstGeom>
              <a:noFill/>
            </p:spPr>
            <p:txBody>
              <a:bodyPr wrap="square" rtlCol="0">
                <a:spAutoFit/>
              </a:bodyPr>
              <a:lstStyle/>
              <a:p>
                <a:r>
                  <a:rPr lang="en-US" altLang="zh-CN" sz="1400" dirty="0"/>
                  <a:t>X1</a:t>
                </a:r>
                <a:endParaRPr lang="zh-CN" altLang="en-US" sz="1400" dirty="0"/>
              </a:p>
            </p:txBody>
          </p:sp>
          <p:sp>
            <p:nvSpPr>
              <p:cNvPr id="89" name="任意多边形: 形状 88"/>
              <p:cNvSpPr/>
              <p:nvPr/>
            </p:nvSpPr>
            <p:spPr>
              <a:xfrm>
                <a:off x="2641410" y="4553411"/>
                <a:ext cx="125260" cy="125261"/>
              </a:xfrm>
              <a:custGeom>
                <a:avLst/>
                <a:gdLst>
                  <a:gd name="connsiteX0" fmla="*/ 57023 w 125260"/>
                  <a:gd name="connsiteY0" fmla="*/ 253 h 125261"/>
                  <a:gd name="connsiteX1" fmla="*/ 102773 w 125260"/>
                  <a:gd name="connsiteY1" fmla="*/ 14559 h 125261"/>
                  <a:gd name="connsiteX2" fmla="*/ 110701 w 125260"/>
                  <a:gd name="connsiteY2" fmla="*/ 102774 h 125261"/>
                  <a:gd name="connsiteX3" fmla="*/ 22486 w 125260"/>
                  <a:gd name="connsiteY3" fmla="*/ 110702 h 125261"/>
                  <a:gd name="connsiteX4" fmla="*/ 14558 w 125260"/>
                  <a:gd name="connsiteY4" fmla="*/ 22487 h 125261"/>
                  <a:gd name="connsiteX5" fmla="*/ 57023 w 125260"/>
                  <a:gd name="connsiteY5" fmla="*/ 253 h 125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260" h="125261">
                    <a:moveTo>
                      <a:pt x="57023" y="253"/>
                    </a:moveTo>
                    <a:cubicBezTo>
                      <a:pt x="72987" y="-1182"/>
                      <a:pt x="89498" y="3473"/>
                      <a:pt x="102773" y="14559"/>
                    </a:cubicBezTo>
                    <a:cubicBezTo>
                      <a:pt x="129322" y="36730"/>
                      <a:pt x="132872" y="76225"/>
                      <a:pt x="110701" y="102774"/>
                    </a:cubicBezTo>
                    <a:cubicBezTo>
                      <a:pt x="88531" y="129323"/>
                      <a:pt x="49035" y="132873"/>
                      <a:pt x="22486" y="110702"/>
                    </a:cubicBezTo>
                    <a:cubicBezTo>
                      <a:pt x="-4063" y="88532"/>
                      <a:pt x="-7613" y="49036"/>
                      <a:pt x="14558" y="22487"/>
                    </a:cubicBezTo>
                    <a:cubicBezTo>
                      <a:pt x="25643" y="9212"/>
                      <a:pt x="41059" y="1688"/>
                      <a:pt x="57023" y="253"/>
                    </a:cubicBezTo>
                    <a:close/>
                  </a:path>
                </a:pathLst>
              </a:cu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任意多边形: 形状 89"/>
              <p:cNvSpPr/>
              <p:nvPr/>
            </p:nvSpPr>
            <p:spPr>
              <a:xfrm>
                <a:off x="7139890" y="4544200"/>
                <a:ext cx="125258" cy="125258"/>
              </a:xfrm>
              <a:custGeom>
                <a:avLst/>
                <a:gdLst>
                  <a:gd name="connsiteX0" fmla="*/ 62629 w 125258"/>
                  <a:gd name="connsiteY0" fmla="*/ 0 h 125258"/>
                  <a:gd name="connsiteX1" fmla="*/ 125258 w 125258"/>
                  <a:gd name="connsiteY1" fmla="*/ 62629 h 125258"/>
                  <a:gd name="connsiteX2" fmla="*/ 62629 w 125258"/>
                  <a:gd name="connsiteY2" fmla="*/ 125258 h 125258"/>
                  <a:gd name="connsiteX3" fmla="*/ 0 w 125258"/>
                  <a:gd name="connsiteY3" fmla="*/ 62629 h 125258"/>
                  <a:gd name="connsiteX4" fmla="*/ 62629 w 125258"/>
                  <a:gd name="connsiteY4" fmla="*/ 0 h 1252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258" h="125258">
                    <a:moveTo>
                      <a:pt x="62629" y="0"/>
                    </a:moveTo>
                    <a:cubicBezTo>
                      <a:pt x="97218" y="0"/>
                      <a:pt x="125258" y="28040"/>
                      <a:pt x="125258" y="62629"/>
                    </a:cubicBezTo>
                    <a:cubicBezTo>
                      <a:pt x="125258" y="97218"/>
                      <a:pt x="97218" y="125258"/>
                      <a:pt x="62629" y="125258"/>
                    </a:cubicBezTo>
                    <a:cubicBezTo>
                      <a:pt x="28040" y="125258"/>
                      <a:pt x="0" y="97218"/>
                      <a:pt x="0" y="62629"/>
                    </a:cubicBezTo>
                    <a:cubicBezTo>
                      <a:pt x="0" y="28040"/>
                      <a:pt x="28040" y="0"/>
                      <a:pt x="62629" y="0"/>
                    </a:cubicBezTo>
                    <a:close/>
                  </a:path>
                </a:pathLst>
              </a:cu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任意多边形: 形状 90"/>
              <p:cNvSpPr/>
              <p:nvPr/>
            </p:nvSpPr>
            <p:spPr>
              <a:xfrm>
                <a:off x="7310407" y="3274561"/>
                <a:ext cx="125258" cy="125258"/>
              </a:xfrm>
              <a:custGeom>
                <a:avLst/>
                <a:gdLst>
                  <a:gd name="connsiteX0" fmla="*/ 62629 w 125258"/>
                  <a:gd name="connsiteY0" fmla="*/ 0 h 125258"/>
                  <a:gd name="connsiteX1" fmla="*/ 125258 w 125258"/>
                  <a:gd name="connsiteY1" fmla="*/ 62629 h 125258"/>
                  <a:gd name="connsiteX2" fmla="*/ 62629 w 125258"/>
                  <a:gd name="connsiteY2" fmla="*/ 125258 h 125258"/>
                  <a:gd name="connsiteX3" fmla="*/ 0 w 125258"/>
                  <a:gd name="connsiteY3" fmla="*/ 62629 h 125258"/>
                  <a:gd name="connsiteX4" fmla="*/ 62629 w 125258"/>
                  <a:gd name="connsiteY4" fmla="*/ 0 h 1252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258" h="125258">
                    <a:moveTo>
                      <a:pt x="62629" y="0"/>
                    </a:moveTo>
                    <a:cubicBezTo>
                      <a:pt x="97218" y="0"/>
                      <a:pt x="125258" y="28040"/>
                      <a:pt x="125258" y="62629"/>
                    </a:cubicBezTo>
                    <a:cubicBezTo>
                      <a:pt x="125258" y="97218"/>
                      <a:pt x="97218" y="125258"/>
                      <a:pt x="62629" y="125258"/>
                    </a:cubicBezTo>
                    <a:cubicBezTo>
                      <a:pt x="28040" y="125258"/>
                      <a:pt x="0" y="97218"/>
                      <a:pt x="0" y="62629"/>
                    </a:cubicBezTo>
                    <a:cubicBezTo>
                      <a:pt x="0" y="28040"/>
                      <a:pt x="28040" y="0"/>
                      <a:pt x="62629" y="0"/>
                    </a:cubicBezTo>
                    <a:close/>
                  </a:path>
                </a:pathLst>
              </a:cu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任意多边形: 形状 91"/>
              <p:cNvSpPr/>
              <p:nvPr/>
            </p:nvSpPr>
            <p:spPr>
              <a:xfrm>
                <a:off x="2578781" y="4123879"/>
                <a:ext cx="125258" cy="125258"/>
              </a:xfrm>
              <a:custGeom>
                <a:avLst/>
                <a:gdLst>
                  <a:gd name="connsiteX0" fmla="*/ 62629 w 125258"/>
                  <a:gd name="connsiteY0" fmla="*/ 0 h 125258"/>
                  <a:gd name="connsiteX1" fmla="*/ 125258 w 125258"/>
                  <a:gd name="connsiteY1" fmla="*/ 62629 h 125258"/>
                  <a:gd name="connsiteX2" fmla="*/ 62629 w 125258"/>
                  <a:gd name="connsiteY2" fmla="*/ 125258 h 125258"/>
                  <a:gd name="connsiteX3" fmla="*/ 0 w 125258"/>
                  <a:gd name="connsiteY3" fmla="*/ 62629 h 125258"/>
                  <a:gd name="connsiteX4" fmla="*/ 62629 w 125258"/>
                  <a:gd name="connsiteY4" fmla="*/ 0 h 1252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258" h="125258">
                    <a:moveTo>
                      <a:pt x="62629" y="0"/>
                    </a:moveTo>
                    <a:cubicBezTo>
                      <a:pt x="97218" y="0"/>
                      <a:pt x="125258" y="28040"/>
                      <a:pt x="125258" y="62629"/>
                    </a:cubicBezTo>
                    <a:cubicBezTo>
                      <a:pt x="125258" y="97218"/>
                      <a:pt x="97218" y="125258"/>
                      <a:pt x="62629" y="125258"/>
                    </a:cubicBezTo>
                    <a:cubicBezTo>
                      <a:pt x="28040" y="125258"/>
                      <a:pt x="0" y="97218"/>
                      <a:pt x="0" y="62629"/>
                    </a:cubicBezTo>
                    <a:cubicBezTo>
                      <a:pt x="0" y="28040"/>
                      <a:pt x="28040" y="0"/>
                      <a:pt x="62629" y="0"/>
                    </a:cubicBezTo>
                    <a:close/>
                  </a:path>
                </a:pathLst>
              </a:cu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任意多边形: 形状 92"/>
              <p:cNvSpPr/>
              <p:nvPr/>
            </p:nvSpPr>
            <p:spPr>
              <a:xfrm>
                <a:off x="2002484" y="4298236"/>
                <a:ext cx="125258" cy="125258"/>
              </a:xfrm>
              <a:custGeom>
                <a:avLst/>
                <a:gdLst>
                  <a:gd name="connsiteX0" fmla="*/ 62629 w 125258"/>
                  <a:gd name="connsiteY0" fmla="*/ 0 h 125258"/>
                  <a:gd name="connsiteX1" fmla="*/ 125258 w 125258"/>
                  <a:gd name="connsiteY1" fmla="*/ 62629 h 125258"/>
                  <a:gd name="connsiteX2" fmla="*/ 62629 w 125258"/>
                  <a:gd name="connsiteY2" fmla="*/ 125258 h 125258"/>
                  <a:gd name="connsiteX3" fmla="*/ 0 w 125258"/>
                  <a:gd name="connsiteY3" fmla="*/ 62629 h 125258"/>
                  <a:gd name="connsiteX4" fmla="*/ 62629 w 125258"/>
                  <a:gd name="connsiteY4" fmla="*/ 0 h 1252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258" h="125258">
                    <a:moveTo>
                      <a:pt x="62629" y="0"/>
                    </a:moveTo>
                    <a:cubicBezTo>
                      <a:pt x="97218" y="0"/>
                      <a:pt x="125258" y="28040"/>
                      <a:pt x="125258" y="62629"/>
                    </a:cubicBezTo>
                    <a:cubicBezTo>
                      <a:pt x="125258" y="97218"/>
                      <a:pt x="97218" y="125258"/>
                      <a:pt x="62629" y="125258"/>
                    </a:cubicBezTo>
                    <a:cubicBezTo>
                      <a:pt x="28040" y="125258"/>
                      <a:pt x="0" y="97218"/>
                      <a:pt x="0" y="62629"/>
                    </a:cubicBezTo>
                    <a:cubicBezTo>
                      <a:pt x="0" y="28040"/>
                      <a:pt x="28040" y="0"/>
                      <a:pt x="62629" y="0"/>
                    </a:cubicBezTo>
                    <a:close/>
                  </a:path>
                </a:pathLst>
              </a:cu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任意多边形: 形状 93"/>
              <p:cNvSpPr/>
              <p:nvPr/>
            </p:nvSpPr>
            <p:spPr>
              <a:xfrm>
                <a:off x="3053793" y="2857876"/>
                <a:ext cx="125258" cy="125258"/>
              </a:xfrm>
              <a:custGeom>
                <a:avLst/>
                <a:gdLst>
                  <a:gd name="connsiteX0" fmla="*/ 62629 w 125258"/>
                  <a:gd name="connsiteY0" fmla="*/ 0 h 125258"/>
                  <a:gd name="connsiteX1" fmla="*/ 125258 w 125258"/>
                  <a:gd name="connsiteY1" fmla="*/ 62629 h 125258"/>
                  <a:gd name="connsiteX2" fmla="*/ 62629 w 125258"/>
                  <a:gd name="connsiteY2" fmla="*/ 125258 h 125258"/>
                  <a:gd name="connsiteX3" fmla="*/ 0 w 125258"/>
                  <a:gd name="connsiteY3" fmla="*/ 62629 h 125258"/>
                  <a:gd name="connsiteX4" fmla="*/ 62629 w 125258"/>
                  <a:gd name="connsiteY4" fmla="*/ 0 h 1252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258" h="125258">
                    <a:moveTo>
                      <a:pt x="62629" y="0"/>
                    </a:moveTo>
                    <a:cubicBezTo>
                      <a:pt x="97218" y="0"/>
                      <a:pt x="125258" y="28040"/>
                      <a:pt x="125258" y="62629"/>
                    </a:cubicBezTo>
                    <a:cubicBezTo>
                      <a:pt x="125258" y="97218"/>
                      <a:pt x="97218" y="125258"/>
                      <a:pt x="62629" y="125258"/>
                    </a:cubicBezTo>
                    <a:cubicBezTo>
                      <a:pt x="28040" y="125258"/>
                      <a:pt x="0" y="97218"/>
                      <a:pt x="0" y="62629"/>
                    </a:cubicBezTo>
                    <a:cubicBezTo>
                      <a:pt x="0" y="28040"/>
                      <a:pt x="28040" y="0"/>
                      <a:pt x="62629" y="0"/>
                    </a:cubicBezTo>
                    <a:close/>
                  </a:path>
                </a:pathLst>
              </a:cu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任意多边形: 形状 94"/>
              <p:cNvSpPr/>
              <p:nvPr/>
            </p:nvSpPr>
            <p:spPr>
              <a:xfrm>
                <a:off x="7998268" y="3504482"/>
                <a:ext cx="125258" cy="125258"/>
              </a:xfrm>
              <a:custGeom>
                <a:avLst/>
                <a:gdLst>
                  <a:gd name="connsiteX0" fmla="*/ 62629 w 125258"/>
                  <a:gd name="connsiteY0" fmla="*/ 0 h 125258"/>
                  <a:gd name="connsiteX1" fmla="*/ 125258 w 125258"/>
                  <a:gd name="connsiteY1" fmla="*/ 62629 h 125258"/>
                  <a:gd name="connsiteX2" fmla="*/ 62629 w 125258"/>
                  <a:gd name="connsiteY2" fmla="*/ 125258 h 125258"/>
                  <a:gd name="connsiteX3" fmla="*/ 0 w 125258"/>
                  <a:gd name="connsiteY3" fmla="*/ 62629 h 125258"/>
                  <a:gd name="connsiteX4" fmla="*/ 62629 w 125258"/>
                  <a:gd name="connsiteY4" fmla="*/ 0 h 1252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258" h="125258">
                    <a:moveTo>
                      <a:pt x="62629" y="0"/>
                    </a:moveTo>
                    <a:cubicBezTo>
                      <a:pt x="97218" y="0"/>
                      <a:pt x="125258" y="28040"/>
                      <a:pt x="125258" y="62629"/>
                    </a:cubicBezTo>
                    <a:cubicBezTo>
                      <a:pt x="125258" y="97218"/>
                      <a:pt x="97218" y="125258"/>
                      <a:pt x="62629" y="125258"/>
                    </a:cubicBezTo>
                    <a:cubicBezTo>
                      <a:pt x="28040" y="125258"/>
                      <a:pt x="0" y="97218"/>
                      <a:pt x="0" y="62629"/>
                    </a:cubicBezTo>
                    <a:cubicBezTo>
                      <a:pt x="0" y="28040"/>
                      <a:pt x="28040" y="0"/>
                      <a:pt x="62629" y="0"/>
                    </a:cubicBezTo>
                    <a:close/>
                  </a:path>
                </a:pathLst>
              </a:cu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任意多边形: 形状 95"/>
              <p:cNvSpPr/>
              <p:nvPr/>
            </p:nvSpPr>
            <p:spPr>
              <a:xfrm>
                <a:off x="7866572" y="2827685"/>
                <a:ext cx="125258" cy="125258"/>
              </a:xfrm>
              <a:custGeom>
                <a:avLst/>
                <a:gdLst>
                  <a:gd name="connsiteX0" fmla="*/ 62629 w 125258"/>
                  <a:gd name="connsiteY0" fmla="*/ 0 h 125258"/>
                  <a:gd name="connsiteX1" fmla="*/ 125258 w 125258"/>
                  <a:gd name="connsiteY1" fmla="*/ 62629 h 125258"/>
                  <a:gd name="connsiteX2" fmla="*/ 62629 w 125258"/>
                  <a:gd name="connsiteY2" fmla="*/ 125258 h 125258"/>
                  <a:gd name="connsiteX3" fmla="*/ 0 w 125258"/>
                  <a:gd name="connsiteY3" fmla="*/ 62629 h 125258"/>
                  <a:gd name="connsiteX4" fmla="*/ 62629 w 125258"/>
                  <a:gd name="connsiteY4" fmla="*/ 0 h 1252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258" h="125258">
                    <a:moveTo>
                      <a:pt x="62629" y="0"/>
                    </a:moveTo>
                    <a:cubicBezTo>
                      <a:pt x="97218" y="0"/>
                      <a:pt x="125258" y="28040"/>
                      <a:pt x="125258" y="62629"/>
                    </a:cubicBezTo>
                    <a:cubicBezTo>
                      <a:pt x="125258" y="97218"/>
                      <a:pt x="97218" y="125258"/>
                      <a:pt x="62629" y="125258"/>
                    </a:cubicBezTo>
                    <a:cubicBezTo>
                      <a:pt x="28040" y="125258"/>
                      <a:pt x="0" y="97218"/>
                      <a:pt x="0" y="62629"/>
                    </a:cubicBezTo>
                    <a:cubicBezTo>
                      <a:pt x="0" y="28040"/>
                      <a:pt x="28040" y="0"/>
                      <a:pt x="62629" y="0"/>
                    </a:cubicBezTo>
                    <a:close/>
                  </a:path>
                </a:pathLst>
              </a:cu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任意多边形: 形状 96"/>
              <p:cNvSpPr/>
              <p:nvPr/>
            </p:nvSpPr>
            <p:spPr>
              <a:xfrm>
                <a:off x="3417284" y="3653539"/>
                <a:ext cx="125258" cy="125258"/>
              </a:xfrm>
              <a:custGeom>
                <a:avLst/>
                <a:gdLst>
                  <a:gd name="connsiteX0" fmla="*/ 62629 w 125258"/>
                  <a:gd name="connsiteY0" fmla="*/ 0 h 125258"/>
                  <a:gd name="connsiteX1" fmla="*/ 125258 w 125258"/>
                  <a:gd name="connsiteY1" fmla="*/ 62629 h 125258"/>
                  <a:gd name="connsiteX2" fmla="*/ 62629 w 125258"/>
                  <a:gd name="connsiteY2" fmla="*/ 125258 h 125258"/>
                  <a:gd name="connsiteX3" fmla="*/ 0 w 125258"/>
                  <a:gd name="connsiteY3" fmla="*/ 62629 h 125258"/>
                  <a:gd name="connsiteX4" fmla="*/ 62629 w 125258"/>
                  <a:gd name="connsiteY4" fmla="*/ 0 h 1252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258" h="125258">
                    <a:moveTo>
                      <a:pt x="62629" y="0"/>
                    </a:moveTo>
                    <a:cubicBezTo>
                      <a:pt x="97218" y="0"/>
                      <a:pt x="125258" y="28040"/>
                      <a:pt x="125258" y="62629"/>
                    </a:cubicBezTo>
                    <a:cubicBezTo>
                      <a:pt x="125258" y="97218"/>
                      <a:pt x="97218" y="125258"/>
                      <a:pt x="62629" y="125258"/>
                    </a:cubicBezTo>
                    <a:cubicBezTo>
                      <a:pt x="28040" y="125258"/>
                      <a:pt x="0" y="97218"/>
                      <a:pt x="0" y="62629"/>
                    </a:cubicBezTo>
                    <a:cubicBezTo>
                      <a:pt x="0" y="28040"/>
                      <a:pt x="28040" y="0"/>
                      <a:pt x="62629" y="0"/>
                    </a:cubicBezTo>
                    <a:close/>
                  </a:path>
                </a:pathLst>
              </a:cu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任意多边形: 形状 97"/>
              <p:cNvSpPr/>
              <p:nvPr/>
            </p:nvSpPr>
            <p:spPr>
              <a:xfrm>
                <a:off x="7185149" y="4829761"/>
                <a:ext cx="125258" cy="125258"/>
              </a:xfrm>
              <a:custGeom>
                <a:avLst/>
                <a:gdLst>
                  <a:gd name="connsiteX0" fmla="*/ 62629 w 125258"/>
                  <a:gd name="connsiteY0" fmla="*/ 0 h 125258"/>
                  <a:gd name="connsiteX1" fmla="*/ 125258 w 125258"/>
                  <a:gd name="connsiteY1" fmla="*/ 62629 h 125258"/>
                  <a:gd name="connsiteX2" fmla="*/ 62629 w 125258"/>
                  <a:gd name="connsiteY2" fmla="*/ 125258 h 125258"/>
                  <a:gd name="connsiteX3" fmla="*/ 0 w 125258"/>
                  <a:gd name="connsiteY3" fmla="*/ 62629 h 125258"/>
                  <a:gd name="connsiteX4" fmla="*/ 62629 w 125258"/>
                  <a:gd name="connsiteY4" fmla="*/ 0 h 1252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258" h="125258">
                    <a:moveTo>
                      <a:pt x="62629" y="0"/>
                    </a:moveTo>
                    <a:cubicBezTo>
                      <a:pt x="97218" y="0"/>
                      <a:pt x="125258" y="28040"/>
                      <a:pt x="125258" y="62629"/>
                    </a:cubicBezTo>
                    <a:cubicBezTo>
                      <a:pt x="125258" y="97218"/>
                      <a:pt x="97218" y="125258"/>
                      <a:pt x="62629" y="125258"/>
                    </a:cubicBezTo>
                    <a:cubicBezTo>
                      <a:pt x="28040" y="125258"/>
                      <a:pt x="0" y="97218"/>
                      <a:pt x="0" y="62629"/>
                    </a:cubicBezTo>
                    <a:cubicBezTo>
                      <a:pt x="0" y="28040"/>
                      <a:pt x="28040" y="0"/>
                      <a:pt x="62629" y="0"/>
                    </a:cubicBezTo>
                    <a:close/>
                  </a:path>
                </a:pathLst>
              </a:cu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任意多边形: 形状 98"/>
              <p:cNvSpPr/>
              <p:nvPr/>
            </p:nvSpPr>
            <p:spPr>
              <a:xfrm>
                <a:off x="6978712" y="2890314"/>
                <a:ext cx="125258" cy="125258"/>
              </a:xfrm>
              <a:custGeom>
                <a:avLst/>
                <a:gdLst>
                  <a:gd name="connsiteX0" fmla="*/ 62629 w 125258"/>
                  <a:gd name="connsiteY0" fmla="*/ 0 h 125258"/>
                  <a:gd name="connsiteX1" fmla="*/ 125258 w 125258"/>
                  <a:gd name="connsiteY1" fmla="*/ 62629 h 125258"/>
                  <a:gd name="connsiteX2" fmla="*/ 62629 w 125258"/>
                  <a:gd name="connsiteY2" fmla="*/ 125258 h 125258"/>
                  <a:gd name="connsiteX3" fmla="*/ 0 w 125258"/>
                  <a:gd name="connsiteY3" fmla="*/ 62629 h 125258"/>
                  <a:gd name="connsiteX4" fmla="*/ 62629 w 125258"/>
                  <a:gd name="connsiteY4" fmla="*/ 0 h 1252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258" h="125258">
                    <a:moveTo>
                      <a:pt x="62629" y="0"/>
                    </a:moveTo>
                    <a:cubicBezTo>
                      <a:pt x="97218" y="0"/>
                      <a:pt x="125258" y="28040"/>
                      <a:pt x="125258" y="62629"/>
                    </a:cubicBezTo>
                    <a:cubicBezTo>
                      <a:pt x="125258" y="97218"/>
                      <a:pt x="97218" y="125258"/>
                      <a:pt x="62629" y="125258"/>
                    </a:cubicBezTo>
                    <a:cubicBezTo>
                      <a:pt x="28040" y="125258"/>
                      <a:pt x="0" y="97218"/>
                      <a:pt x="0" y="62629"/>
                    </a:cubicBezTo>
                    <a:cubicBezTo>
                      <a:pt x="0" y="28040"/>
                      <a:pt x="28040" y="0"/>
                      <a:pt x="62629" y="0"/>
                    </a:cubicBezTo>
                    <a:close/>
                  </a:path>
                </a:pathLst>
              </a:cu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任意多边形: 形状 99"/>
              <p:cNvSpPr/>
              <p:nvPr/>
            </p:nvSpPr>
            <p:spPr>
              <a:xfrm>
                <a:off x="1607303" y="3708251"/>
                <a:ext cx="125261" cy="125261"/>
              </a:xfrm>
              <a:custGeom>
                <a:avLst/>
                <a:gdLst>
                  <a:gd name="connsiteX0" fmla="*/ 57024 w 125261"/>
                  <a:gd name="connsiteY0" fmla="*/ 253 h 125261"/>
                  <a:gd name="connsiteX1" fmla="*/ 102773 w 125261"/>
                  <a:gd name="connsiteY1" fmla="*/ 14559 h 125261"/>
                  <a:gd name="connsiteX2" fmla="*/ 110702 w 125261"/>
                  <a:gd name="connsiteY2" fmla="*/ 102774 h 125261"/>
                  <a:gd name="connsiteX3" fmla="*/ 22486 w 125261"/>
                  <a:gd name="connsiteY3" fmla="*/ 110702 h 125261"/>
                  <a:gd name="connsiteX4" fmla="*/ 14558 w 125261"/>
                  <a:gd name="connsiteY4" fmla="*/ 22487 h 125261"/>
                  <a:gd name="connsiteX5" fmla="*/ 57024 w 125261"/>
                  <a:gd name="connsiteY5" fmla="*/ 253 h 125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261" h="125261">
                    <a:moveTo>
                      <a:pt x="57024" y="253"/>
                    </a:moveTo>
                    <a:cubicBezTo>
                      <a:pt x="72987" y="-1182"/>
                      <a:pt x="89498" y="3473"/>
                      <a:pt x="102773" y="14559"/>
                    </a:cubicBezTo>
                    <a:cubicBezTo>
                      <a:pt x="129323" y="36729"/>
                      <a:pt x="132872" y="76225"/>
                      <a:pt x="110702" y="102774"/>
                    </a:cubicBezTo>
                    <a:cubicBezTo>
                      <a:pt x="88531" y="129323"/>
                      <a:pt x="49036" y="132873"/>
                      <a:pt x="22486" y="110702"/>
                    </a:cubicBezTo>
                    <a:cubicBezTo>
                      <a:pt x="-4063" y="88532"/>
                      <a:pt x="-7613" y="49036"/>
                      <a:pt x="14558" y="22487"/>
                    </a:cubicBezTo>
                    <a:cubicBezTo>
                      <a:pt x="25643" y="9212"/>
                      <a:pt x="41060" y="1688"/>
                      <a:pt x="57024" y="253"/>
                    </a:cubicBezTo>
                    <a:close/>
                  </a:path>
                </a:pathLst>
              </a:cu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任意多边形: 形状 100"/>
              <p:cNvSpPr/>
              <p:nvPr/>
            </p:nvSpPr>
            <p:spPr>
              <a:xfrm>
                <a:off x="1679853" y="4307142"/>
                <a:ext cx="125261" cy="125261"/>
              </a:xfrm>
              <a:custGeom>
                <a:avLst/>
                <a:gdLst>
                  <a:gd name="connsiteX0" fmla="*/ 57024 w 125261"/>
                  <a:gd name="connsiteY0" fmla="*/ 253 h 125261"/>
                  <a:gd name="connsiteX1" fmla="*/ 102773 w 125261"/>
                  <a:gd name="connsiteY1" fmla="*/ 14559 h 125261"/>
                  <a:gd name="connsiteX2" fmla="*/ 110702 w 125261"/>
                  <a:gd name="connsiteY2" fmla="*/ 102774 h 125261"/>
                  <a:gd name="connsiteX3" fmla="*/ 22486 w 125261"/>
                  <a:gd name="connsiteY3" fmla="*/ 110702 h 125261"/>
                  <a:gd name="connsiteX4" fmla="*/ 14558 w 125261"/>
                  <a:gd name="connsiteY4" fmla="*/ 22487 h 125261"/>
                  <a:gd name="connsiteX5" fmla="*/ 57024 w 125261"/>
                  <a:gd name="connsiteY5" fmla="*/ 253 h 125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261" h="125261">
                    <a:moveTo>
                      <a:pt x="57024" y="253"/>
                    </a:moveTo>
                    <a:cubicBezTo>
                      <a:pt x="72987" y="-1182"/>
                      <a:pt x="89498" y="3473"/>
                      <a:pt x="102773" y="14559"/>
                    </a:cubicBezTo>
                    <a:cubicBezTo>
                      <a:pt x="129323" y="36729"/>
                      <a:pt x="132872" y="76225"/>
                      <a:pt x="110702" y="102774"/>
                    </a:cubicBezTo>
                    <a:cubicBezTo>
                      <a:pt x="88531" y="129323"/>
                      <a:pt x="49036" y="132873"/>
                      <a:pt x="22486" y="110702"/>
                    </a:cubicBezTo>
                    <a:cubicBezTo>
                      <a:pt x="-4063" y="88532"/>
                      <a:pt x="-7613" y="49036"/>
                      <a:pt x="14558" y="22487"/>
                    </a:cubicBezTo>
                    <a:cubicBezTo>
                      <a:pt x="25643" y="9212"/>
                      <a:pt x="41060" y="1688"/>
                      <a:pt x="57024" y="253"/>
                    </a:cubicBezTo>
                    <a:close/>
                  </a:path>
                </a:pathLst>
              </a:cu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任意多边形: 形状 101"/>
              <p:cNvSpPr/>
              <p:nvPr/>
            </p:nvSpPr>
            <p:spPr>
              <a:xfrm>
                <a:off x="1929241" y="3073041"/>
                <a:ext cx="125258" cy="125258"/>
              </a:xfrm>
              <a:custGeom>
                <a:avLst/>
                <a:gdLst>
                  <a:gd name="connsiteX0" fmla="*/ 62629 w 125258"/>
                  <a:gd name="connsiteY0" fmla="*/ 0 h 125258"/>
                  <a:gd name="connsiteX1" fmla="*/ 125258 w 125258"/>
                  <a:gd name="connsiteY1" fmla="*/ 62629 h 125258"/>
                  <a:gd name="connsiteX2" fmla="*/ 62629 w 125258"/>
                  <a:gd name="connsiteY2" fmla="*/ 125258 h 125258"/>
                  <a:gd name="connsiteX3" fmla="*/ 0 w 125258"/>
                  <a:gd name="connsiteY3" fmla="*/ 62629 h 125258"/>
                  <a:gd name="connsiteX4" fmla="*/ 62629 w 125258"/>
                  <a:gd name="connsiteY4" fmla="*/ 0 h 1252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258" h="125258">
                    <a:moveTo>
                      <a:pt x="62629" y="0"/>
                    </a:moveTo>
                    <a:cubicBezTo>
                      <a:pt x="97218" y="0"/>
                      <a:pt x="125258" y="28040"/>
                      <a:pt x="125258" y="62629"/>
                    </a:cubicBezTo>
                    <a:cubicBezTo>
                      <a:pt x="125258" y="97218"/>
                      <a:pt x="97218" y="125258"/>
                      <a:pt x="62629" y="125258"/>
                    </a:cubicBezTo>
                    <a:cubicBezTo>
                      <a:pt x="28040" y="125258"/>
                      <a:pt x="0" y="97218"/>
                      <a:pt x="0" y="62629"/>
                    </a:cubicBezTo>
                    <a:cubicBezTo>
                      <a:pt x="0" y="28040"/>
                      <a:pt x="28040" y="0"/>
                      <a:pt x="62629" y="0"/>
                    </a:cubicBezTo>
                    <a:close/>
                  </a:path>
                </a:pathLst>
              </a:cu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任意多边形: 形状 102"/>
              <p:cNvSpPr/>
              <p:nvPr/>
            </p:nvSpPr>
            <p:spPr>
              <a:xfrm>
                <a:off x="6523028" y="4765517"/>
                <a:ext cx="125258" cy="125258"/>
              </a:xfrm>
              <a:custGeom>
                <a:avLst/>
                <a:gdLst>
                  <a:gd name="connsiteX0" fmla="*/ 62629 w 125258"/>
                  <a:gd name="connsiteY0" fmla="*/ 0 h 125258"/>
                  <a:gd name="connsiteX1" fmla="*/ 125258 w 125258"/>
                  <a:gd name="connsiteY1" fmla="*/ 62629 h 125258"/>
                  <a:gd name="connsiteX2" fmla="*/ 62629 w 125258"/>
                  <a:gd name="connsiteY2" fmla="*/ 125258 h 125258"/>
                  <a:gd name="connsiteX3" fmla="*/ 0 w 125258"/>
                  <a:gd name="connsiteY3" fmla="*/ 62629 h 125258"/>
                  <a:gd name="connsiteX4" fmla="*/ 62629 w 125258"/>
                  <a:gd name="connsiteY4" fmla="*/ 0 h 1252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258" h="125258">
                    <a:moveTo>
                      <a:pt x="62629" y="0"/>
                    </a:moveTo>
                    <a:cubicBezTo>
                      <a:pt x="97218" y="0"/>
                      <a:pt x="125258" y="28040"/>
                      <a:pt x="125258" y="62629"/>
                    </a:cubicBezTo>
                    <a:cubicBezTo>
                      <a:pt x="125258" y="97218"/>
                      <a:pt x="97218" y="125258"/>
                      <a:pt x="62629" y="125258"/>
                    </a:cubicBezTo>
                    <a:cubicBezTo>
                      <a:pt x="28040" y="125258"/>
                      <a:pt x="0" y="97218"/>
                      <a:pt x="0" y="62629"/>
                    </a:cubicBezTo>
                    <a:cubicBezTo>
                      <a:pt x="0" y="28040"/>
                      <a:pt x="28040" y="0"/>
                      <a:pt x="62629" y="0"/>
                    </a:cubicBezTo>
                    <a:close/>
                  </a:path>
                </a:pathLst>
              </a:cu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 name="任意多边形: 形状 103"/>
              <p:cNvSpPr/>
              <p:nvPr/>
            </p:nvSpPr>
            <p:spPr>
              <a:xfrm>
                <a:off x="2539267" y="3710474"/>
                <a:ext cx="125258" cy="125258"/>
              </a:xfrm>
              <a:custGeom>
                <a:avLst/>
                <a:gdLst>
                  <a:gd name="connsiteX0" fmla="*/ 62629 w 125258"/>
                  <a:gd name="connsiteY0" fmla="*/ 0 h 125258"/>
                  <a:gd name="connsiteX1" fmla="*/ 125258 w 125258"/>
                  <a:gd name="connsiteY1" fmla="*/ 62629 h 125258"/>
                  <a:gd name="connsiteX2" fmla="*/ 62629 w 125258"/>
                  <a:gd name="connsiteY2" fmla="*/ 125258 h 125258"/>
                  <a:gd name="connsiteX3" fmla="*/ 0 w 125258"/>
                  <a:gd name="connsiteY3" fmla="*/ 62629 h 125258"/>
                  <a:gd name="connsiteX4" fmla="*/ 62629 w 125258"/>
                  <a:gd name="connsiteY4" fmla="*/ 0 h 1252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258" h="125258">
                    <a:moveTo>
                      <a:pt x="62629" y="0"/>
                    </a:moveTo>
                    <a:cubicBezTo>
                      <a:pt x="97218" y="0"/>
                      <a:pt x="125258" y="28040"/>
                      <a:pt x="125258" y="62629"/>
                    </a:cubicBezTo>
                    <a:cubicBezTo>
                      <a:pt x="125258" y="97218"/>
                      <a:pt x="97218" y="125258"/>
                      <a:pt x="62629" y="125258"/>
                    </a:cubicBezTo>
                    <a:cubicBezTo>
                      <a:pt x="28040" y="125258"/>
                      <a:pt x="0" y="97218"/>
                      <a:pt x="0" y="62629"/>
                    </a:cubicBezTo>
                    <a:cubicBezTo>
                      <a:pt x="0" y="28040"/>
                      <a:pt x="28040" y="0"/>
                      <a:pt x="62629" y="0"/>
                    </a:cubicBezTo>
                    <a:close/>
                  </a:path>
                </a:pathLst>
              </a:cu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任意多边形: 形状 104"/>
              <p:cNvSpPr/>
              <p:nvPr/>
            </p:nvSpPr>
            <p:spPr>
              <a:xfrm>
                <a:off x="2112141" y="3555401"/>
                <a:ext cx="125258" cy="125258"/>
              </a:xfrm>
              <a:custGeom>
                <a:avLst/>
                <a:gdLst>
                  <a:gd name="connsiteX0" fmla="*/ 62629 w 125258"/>
                  <a:gd name="connsiteY0" fmla="*/ 0 h 125258"/>
                  <a:gd name="connsiteX1" fmla="*/ 125258 w 125258"/>
                  <a:gd name="connsiteY1" fmla="*/ 62629 h 125258"/>
                  <a:gd name="connsiteX2" fmla="*/ 62629 w 125258"/>
                  <a:gd name="connsiteY2" fmla="*/ 125258 h 125258"/>
                  <a:gd name="connsiteX3" fmla="*/ 0 w 125258"/>
                  <a:gd name="connsiteY3" fmla="*/ 62629 h 125258"/>
                  <a:gd name="connsiteX4" fmla="*/ 62629 w 125258"/>
                  <a:gd name="connsiteY4" fmla="*/ 0 h 1252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258" h="125258">
                    <a:moveTo>
                      <a:pt x="62629" y="0"/>
                    </a:moveTo>
                    <a:cubicBezTo>
                      <a:pt x="97218" y="0"/>
                      <a:pt x="125258" y="28040"/>
                      <a:pt x="125258" y="62629"/>
                    </a:cubicBezTo>
                    <a:cubicBezTo>
                      <a:pt x="125258" y="97218"/>
                      <a:pt x="97218" y="125258"/>
                      <a:pt x="62629" y="125258"/>
                    </a:cubicBezTo>
                    <a:cubicBezTo>
                      <a:pt x="28040" y="125258"/>
                      <a:pt x="0" y="97218"/>
                      <a:pt x="0" y="62629"/>
                    </a:cubicBezTo>
                    <a:cubicBezTo>
                      <a:pt x="0" y="28040"/>
                      <a:pt x="28040" y="0"/>
                      <a:pt x="62629" y="0"/>
                    </a:cubicBezTo>
                    <a:close/>
                  </a:path>
                </a:pathLst>
              </a:cu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任意多边形: 形状 105"/>
              <p:cNvSpPr/>
              <p:nvPr/>
            </p:nvSpPr>
            <p:spPr>
              <a:xfrm>
                <a:off x="6853454" y="4218808"/>
                <a:ext cx="125258" cy="125258"/>
              </a:xfrm>
              <a:custGeom>
                <a:avLst/>
                <a:gdLst>
                  <a:gd name="connsiteX0" fmla="*/ 62629 w 125258"/>
                  <a:gd name="connsiteY0" fmla="*/ 0 h 125258"/>
                  <a:gd name="connsiteX1" fmla="*/ 125258 w 125258"/>
                  <a:gd name="connsiteY1" fmla="*/ 62629 h 125258"/>
                  <a:gd name="connsiteX2" fmla="*/ 62629 w 125258"/>
                  <a:gd name="connsiteY2" fmla="*/ 125258 h 125258"/>
                  <a:gd name="connsiteX3" fmla="*/ 0 w 125258"/>
                  <a:gd name="connsiteY3" fmla="*/ 62629 h 125258"/>
                  <a:gd name="connsiteX4" fmla="*/ 62629 w 125258"/>
                  <a:gd name="connsiteY4" fmla="*/ 0 h 1252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258" h="125258">
                    <a:moveTo>
                      <a:pt x="62629" y="0"/>
                    </a:moveTo>
                    <a:cubicBezTo>
                      <a:pt x="97218" y="0"/>
                      <a:pt x="125258" y="28040"/>
                      <a:pt x="125258" y="62629"/>
                    </a:cubicBezTo>
                    <a:cubicBezTo>
                      <a:pt x="125258" y="97218"/>
                      <a:pt x="97218" y="125258"/>
                      <a:pt x="62629" y="125258"/>
                    </a:cubicBezTo>
                    <a:cubicBezTo>
                      <a:pt x="28040" y="125258"/>
                      <a:pt x="0" y="97218"/>
                      <a:pt x="0" y="62629"/>
                    </a:cubicBezTo>
                    <a:cubicBezTo>
                      <a:pt x="0" y="28040"/>
                      <a:pt x="28040" y="0"/>
                      <a:pt x="62629" y="0"/>
                    </a:cubicBezTo>
                    <a:close/>
                  </a:path>
                </a:pathLst>
              </a:cu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7" name="直接箭头连接符 106"/>
              <p:cNvCxnSpPr/>
              <p:nvPr/>
            </p:nvCxnSpPr>
            <p:spPr>
              <a:xfrm>
                <a:off x="6096000" y="5240580"/>
                <a:ext cx="3206176"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08" name="直接箭头连接符 107"/>
              <p:cNvCxnSpPr/>
              <p:nvPr/>
            </p:nvCxnSpPr>
            <p:spPr>
              <a:xfrm flipH="1" flipV="1">
                <a:off x="6081291" y="2394048"/>
                <a:ext cx="30132" cy="284653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109" name="任意多边形: 形状 108"/>
              <p:cNvSpPr/>
              <p:nvPr/>
            </p:nvSpPr>
            <p:spPr>
              <a:xfrm>
                <a:off x="8230986" y="4432146"/>
                <a:ext cx="125258" cy="125258"/>
              </a:xfrm>
              <a:custGeom>
                <a:avLst/>
                <a:gdLst>
                  <a:gd name="connsiteX0" fmla="*/ 62629 w 125258"/>
                  <a:gd name="connsiteY0" fmla="*/ 0 h 125258"/>
                  <a:gd name="connsiteX1" fmla="*/ 125258 w 125258"/>
                  <a:gd name="connsiteY1" fmla="*/ 62629 h 125258"/>
                  <a:gd name="connsiteX2" fmla="*/ 62629 w 125258"/>
                  <a:gd name="connsiteY2" fmla="*/ 125258 h 125258"/>
                  <a:gd name="connsiteX3" fmla="*/ 0 w 125258"/>
                  <a:gd name="connsiteY3" fmla="*/ 62629 h 125258"/>
                  <a:gd name="connsiteX4" fmla="*/ 62629 w 125258"/>
                  <a:gd name="connsiteY4" fmla="*/ 0 h 1252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258" h="125258">
                    <a:moveTo>
                      <a:pt x="62629" y="0"/>
                    </a:moveTo>
                    <a:cubicBezTo>
                      <a:pt x="97218" y="0"/>
                      <a:pt x="125258" y="28040"/>
                      <a:pt x="125258" y="62629"/>
                    </a:cubicBezTo>
                    <a:cubicBezTo>
                      <a:pt x="125258" y="97218"/>
                      <a:pt x="97218" y="125258"/>
                      <a:pt x="62629" y="125258"/>
                    </a:cubicBezTo>
                    <a:cubicBezTo>
                      <a:pt x="28040" y="125258"/>
                      <a:pt x="0" y="97218"/>
                      <a:pt x="0" y="62629"/>
                    </a:cubicBezTo>
                    <a:cubicBezTo>
                      <a:pt x="0" y="28040"/>
                      <a:pt x="28040" y="0"/>
                      <a:pt x="62629" y="0"/>
                    </a:cubicBezTo>
                    <a:close/>
                  </a:path>
                </a:pathLst>
              </a:cu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任意多边形: 形状 109"/>
              <p:cNvSpPr/>
              <p:nvPr/>
            </p:nvSpPr>
            <p:spPr>
              <a:xfrm>
                <a:off x="8676958" y="4561969"/>
                <a:ext cx="125258" cy="125258"/>
              </a:xfrm>
              <a:custGeom>
                <a:avLst/>
                <a:gdLst>
                  <a:gd name="connsiteX0" fmla="*/ 62629 w 125258"/>
                  <a:gd name="connsiteY0" fmla="*/ 0 h 125258"/>
                  <a:gd name="connsiteX1" fmla="*/ 125258 w 125258"/>
                  <a:gd name="connsiteY1" fmla="*/ 62629 h 125258"/>
                  <a:gd name="connsiteX2" fmla="*/ 62629 w 125258"/>
                  <a:gd name="connsiteY2" fmla="*/ 125258 h 125258"/>
                  <a:gd name="connsiteX3" fmla="*/ 0 w 125258"/>
                  <a:gd name="connsiteY3" fmla="*/ 62629 h 125258"/>
                  <a:gd name="connsiteX4" fmla="*/ 62629 w 125258"/>
                  <a:gd name="connsiteY4" fmla="*/ 0 h 1252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258" h="125258">
                    <a:moveTo>
                      <a:pt x="62629" y="0"/>
                    </a:moveTo>
                    <a:cubicBezTo>
                      <a:pt x="97218" y="0"/>
                      <a:pt x="125258" y="28040"/>
                      <a:pt x="125258" y="62629"/>
                    </a:cubicBezTo>
                    <a:cubicBezTo>
                      <a:pt x="125258" y="97218"/>
                      <a:pt x="97218" y="125258"/>
                      <a:pt x="62629" y="125258"/>
                    </a:cubicBezTo>
                    <a:cubicBezTo>
                      <a:pt x="28040" y="125258"/>
                      <a:pt x="0" y="97218"/>
                      <a:pt x="0" y="62629"/>
                    </a:cubicBezTo>
                    <a:cubicBezTo>
                      <a:pt x="0" y="28040"/>
                      <a:pt x="28040" y="0"/>
                      <a:pt x="62629" y="0"/>
                    </a:cubicBezTo>
                    <a:close/>
                  </a:path>
                </a:pathLst>
              </a:cu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 name="箭头: 右 110"/>
              <p:cNvSpPr/>
              <p:nvPr/>
            </p:nvSpPr>
            <p:spPr>
              <a:xfrm>
                <a:off x="4862020" y="3732664"/>
                <a:ext cx="636683" cy="47824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12" name="矩形 111"/>
              <p:cNvSpPr/>
              <p:nvPr/>
            </p:nvSpPr>
            <p:spPr>
              <a:xfrm>
                <a:off x="1174670" y="1471150"/>
                <a:ext cx="10370414" cy="614893"/>
              </a:xfrm>
              <a:prstGeom prst="rect">
                <a:avLst/>
              </a:prstGeom>
            </p:spPr>
            <p:txBody>
              <a:bodyPr wrap="square">
                <a:spAutoFit/>
              </a:bodyPr>
              <a:lstStyle/>
              <a:p>
                <a:r>
                  <a:rPr lang="zh-CN" altLang="zh-CN" dirty="0">
                    <a:latin typeface="微软雅黑" panose="020B0503020204020204" charset="-122"/>
                    <a:ea typeface="微软雅黑" panose="020B0503020204020204" charset="-122"/>
                    <a:cs typeface="Times New Roman" panose="02020603050405020304" pitchFamily="18" charset="0"/>
                  </a:rPr>
                  <a:t>通过一定的转换，让样本映射到一个可以用直线区分的空间</a:t>
                </a:r>
                <a:endParaRPr lang="zh-CN" altLang="en-US" dirty="0">
                  <a:latin typeface="微软雅黑" panose="020B0503020204020204" charset="-122"/>
                  <a:ea typeface="微软雅黑" panose="020B0503020204020204" charset="-122"/>
                </a:endParaRPr>
              </a:p>
            </p:txBody>
          </p:sp>
          <mc:AlternateContent xmlns:mc="http://schemas.openxmlformats.org/markup-compatibility/2006">
            <mc:Choice xmlns:a14="http://schemas.microsoft.com/office/drawing/2010/main" Requires="a14">
              <p:sp>
                <p:nvSpPr>
                  <p:cNvPr id="113" name="文本框 112"/>
                  <p:cNvSpPr txBox="1"/>
                  <p:nvPr/>
                </p:nvSpPr>
                <p:spPr>
                  <a:xfrm>
                    <a:off x="4460422" y="3216074"/>
                    <a:ext cx="1620869" cy="574797"/>
                  </a:xfrm>
                  <a:prstGeom prst="rect">
                    <a:avLst/>
                  </a:prstGeom>
                  <a:noFill/>
                </p:spPr>
                <p:txBody>
                  <a:bodyPr wrap="square" rtlCol="0">
                    <a:spAutoFit/>
                  </a:bodyPr>
                  <a:lstStyle/>
                  <a:p>
                    <a:r>
                      <a:rPr lang="en-US" altLang="zh-CN" dirty="0"/>
                      <a:t>(</a:t>
                    </a:r>
                    <a14:m>
                      <m:oMath xmlns:m="http://schemas.openxmlformats.org/officeDocument/2006/math">
                        <m:sSubSup>
                          <m:sSubSupPr>
                            <m:ctrlPr>
                              <a:rPr lang="en-US" altLang="zh-CN" i="1" dirty="0" smtClean="0">
                                <a:latin typeface="Cambria Math" panose="02040503050406030204" pitchFamily="18" charset="0"/>
                              </a:rPr>
                            </m:ctrlPr>
                          </m:sSubSupPr>
                          <m:e>
                            <m:r>
                              <a:rPr lang="en-US" altLang="zh-CN" i="1" dirty="0" smtClean="0">
                                <a:latin typeface="Cambria Math" panose="02040503050406030204" pitchFamily="18" charset="0"/>
                              </a:rPr>
                              <m:t>𝑥</m:t>
                            </m:r>
                          </m:e>
                          <m:sub>
                            <m:r>
                              <a:rPr lang="en-US" altLang="zh-CN" i="0" dirty="0" smtClean="0">
                                <a:latin typeface="Cambria Math" panose="02040503050406030204" pitchFamily="18" charset="0"/>
                              </a:rPr>
                              <m:t>1</m:t>
                            </m:r>
                          </m:sub>
                          <m:sup>
                            <m:r>
                              <a:rPr lang="en-US" altLang="zh-CN" i="0" dirty="0" smtClean="0">
                                <a:latin typeface="Cambria Math" panose="02040503050406030204" pitchFamily="18" charset="0"/>
                              </a:rPr>
                              <m:t>2</m:t>
                            </m:r>
                          </m:sup>
                        </m:sSubSup>
                        <m:r>
                          <a:rPr lang="en-US" altLang="zh-CN" b="0" i="1" dirty="0" smtClean="0">
                            <a:latin typeface="Cambria Math" panose="02040503050406030204" pitchFamily="18" charset="0"/>
                          </a:rPr>
                          <m:t>,</m:t>
                        </m:r>
                        <m:sSubSup>
                          <m:sSubSupPr>
                            <m:ctrlPr>
                              <a:rPr lang="en-US" altLang="zh-CN" i="1" dirty="0" smtClean="0">
                                <a:latin typeface="Cambria Math" panose="02040503050406030204" pitchFamily="18" charset="0"/>
                              </a:rPr>
                            </m:ctrlPr>
                          </m:sSubSupPr>
                          <m:e>
                            <m:r>
                              <a:rPr lang="en-US" altLang="zh-CN" i="1" dirty="0" smtClean="0">
                                <a:latin typeface="Cambria Math" panose="02040503050406030204" pitchFamily="18" charset="0"/>
                              </a:rPr>
                              <m:t>𝑥</m:t>
                            </m:r>
                          </m:e>
                          <m:sub>
                            <m:r>
                              <a:rPr lang="en-US" altLang="zh-CN" i="0" dirty="0" smtClean="0">
                                <a:latin typeface="Cambria Math" panose="02040503050406030204" pitchFamily="18" charset="0"/>
                              </a:rPr>
                              <m:t>2</m:t>
                            </m:r>
                          </m:sub>
                          <m:sup>
                            <m:r>
                              <a:rPr lang="en-US" altLang="zh-CN" i="0" dirty="0" smtClean="0">
                                <a:latin typeface="Cambria Math" panose="02040503050406030204" pitchFamily="18" charset="0"/>
                              </a:rPr>
                              <m:t>2</m:t>
                            </m:r>
                          </m:sup>
                        </m:sSubSup>
                      </m:oMath>
                    </a14:m>
                    <a:r>
                      <a:rPr lang="en-US" altLang="zh-CN" dirty="0"/>
                      <a:t>)</a:t>
                    </a:r>
                    <a:endParaRPr lang="zh-CN" altLang="en-US" dirty="0"/>
                  </a:p>
                </p:txBody>
              </p:sp>
            </mc:Choice>
            <mc:Fallback>
              <p:sp>
                <p:nvSpPr>
                  <p:cNvPr id="113" name="文本框 112"/>
                  <p:cNvSpPr txBox="1">
                    <a:spLocks noRot="1" noChangeAspect="1" noMove="1" noResize="1" noEditPoints="1" noAdjustHandles="1" noChangeArrowheads="1" noChangeShapeType="1" noTextEdit="1"/>
                  </p:cNvSpPr>
                  <p:nvPr/>
                </p:nvSpPr>
                <p:spPr>
                  <a:xfrm>
                    <a:off x="4460422" y="3216074"/>
                    <a:ext cx="1620869" cy="574797"/>
                  </a:xfrm>
                  <a:prstGeom prst="rect">
                    <a:avLst/>
                  </a:prstGeom>
                  <a:blipFill rotWithShape="1">
                    <a:blip r:embed="rId1"/>
                  </a:blipFill>
                </p:spPr>
                <p:txBody>
                  <a:bodyPr/>
                  <a:lstStyle/>
                  <a:p>
                    <a:r>
                      <a:rPr lang="zh-CN" altLang="en-US">
                        <a:noFill/>
                      </a:rPr>
                      <a:t> </a:t>
                    </a:r>
                    <a:endParaRPr lang="zh-CN" altLang="en-US">
                      <a:noFill/>
                    </a:endParaRPr>
                  </a:p>
                </p:txBody>
              </p:sp>
            </mc:Fallback>
          </mc:AlternateContent>
        </p:grpSp>
        <p:sp>
          <p:nvSpPr>
            <p:cNvPr id="115" name="文本框 114"/>
            <p:cNvSpPr txBox="1"/>
            <p:nvPr/>
          </p:nvSpPr>
          <p:spPr>
            <a:xfrm>
              <a:off x="6064659" y="6080363"/>
              <a:ext cx="601588" cy="307777"/>
            </a:xfrm>
            <a:prstGeom prst="rect">
              <a:avLst/>
            </a:prstGeom>
            <a:noFill/>
          </p:spPr>
          <p:txBody>
            <a:bodyPr wrap="square" rtlCol="0">
              <a:spAutoFit/>
            </a:bodyPr>
            <a:lstStyle/>
            <a:p>
              <a:r>
                <a:rPr lang="en-US" altLang="zh-CN" sz="1400" dirty="0"/>
                <a:t>X1</a:t>
              </a:r>
              <a:endParaRPr lang="zh-CN" altLang="en-US" sz="1400" dirty="0"/>
            </a:p>
          </p:txBody>
        </p:sp>
        <p:sp>
          <p:nvSpPr>
            <p:cNvPr id="116" name="文本框 115"/>
            <p:cNvSpPr txBox="1"/>
            <p:nvPr/>
          </p:nvSpPr>
          <p:spPr>
            <a:xfrm>
              <a:off x="3802166" y="4325098"/>
              <a:ext cx="419065" cy="307777"/>
            </a:xfrm>
            <a:prstGeom prst="rect">
              <a:avLst/>
            </a:prstGeom>
            <a:noFill/>
          </p:spPr>
          <p:txBody>
            <a:bodyPr wrap="square" rtlCol="0">
              <a:spAutoFit/>
            </a:bodyPr>
            <a:lstStyle/>
            <a:p>
              <a:r>
                <a:rPr lang="en-US" altLang="zh-CN" sz="1400" dirty="0"/>
                <a:t>X2</a:t>
              </a:r>
              <a:endParaRPr lang="zh-CN" altLang="en-US" sz="1400" dirty="0"/>
            </a:p>
          </p:txBody>
        </p:sp>
      </p:grpSp>
      <p:grpSp>
        <p:nvGrpSpPr>
          <p:cNvPr id="235" name="组合 234"/>
          <p:cNvGrpSpPr/>
          <p:nvPr/>
        </p:nvGrpSpPr>
        <p:grpSpPr>
          <a:xfrm>
            <a:off x="6520714" y="4575828"/>
            <a:ext cx="4833086" cy="2008749"/>
            <a:chOff x="6661570" y="4470284"/>
            <a:chExt cx="5030988" cy="2091002"/>
          </a:xfrm>
        </p:grpSpPr>
        <p:grpSp>
          <p:nvGrpSpPr>
            <p:cNvPr id="177" name="组合 176"/>
            <p:cNvGrpSpPr/>
            <p:nvPr/>
          </p:nvGrpSpPr>
          <p:grpSpPr>
            <a:xfrm>
              <a:off x="6661570" y="4470284"/>
              <a:ext cx="2832524" cy="2091002"/>
              <a:chOff x="1940154" y="475989"/>
              <a:chExt cx="5131915" cy="3788440"/>
            </a:xfrm>
          </p:grpSpPr>
          <p:cxnSp>
            <p:nvCxnSpPr>
              <p:cNvPr id="206" name="直接箭头连接符 205"/>
              <p:cNvCxnSpPr/>
              <p:nvPr/>
            </p:nvCxnSpPr>
            <p:spPr>
              <a:xfrm flipV="1">
                <a:off x="2674670" y="622881"/>
                <a:ext cx="0" cy="3274399"/>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07" name="直接箭头连接符 206"/>
              <p:cNvCxnSpPr/>
              <p:nvPr/>
            </p:nvCxnSpPr>
            <p:spPr>
              <a:xfrm>
                <a:off x="2674670" y="3891470"/>
                <a:ext cx="3460082"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208" name="文本框 207"/>
              <p:cNvSpPr txBox="1"/>
              <p:nvPr/>
            </p:nvSpPr>
            <p:spPr>
              <a:xfrm>
                <a:off x="1940154" y="475989"/>
                <a:ext cx="734518" cy="557625"/>
              </a:xfrm>
              <a:prstGeom prst="rect">
                <a:avLst/>
              </a:prstGeom>
              <a:noFill/>
            </p:spPr>
            <p:txBody>
              <a:bodyPr wrap="square" rtlCol="0">
                <a:spAutoFit/>
              </a:bodyPr>
              <a:lstStyle/>
              <a:p>
                <a:r>
                  <a:rPr lang="en-US" altLang="zh-CN" sz="1400" dirty="0"/>
                  <a:t>X2</a:t>
                </a:r>
                <a:endParaRPr lang="zh-CN" altLang="en-US" sz="1400" dirty="0"/>
              </a:p>
            </p:txBody>
          </p:sp>
          <p:sp>
            <p:nvSpPr>
              <p:cNvPr id="209" name="文本框 208"/>
              <p:cNvSpPr txBox="1"/>
              <p:nvPr/>
            </p:nvSpPr>
            <p:spPr>
              <a:xfrm>
                <a:off x="6145142" y="3706804"/>
                <a:ext cx="926927" cy="557625"/>
              </a:xfrm>
              <a:prstGeom prst="rect">
                <a:avLst/>
              </a:prstGeom>
              <a:noFill/>
            </p:spPr>
            <p:txBody>
              <a:bodyPr wrap="square" rtlCol="0">
                <a:spAutoFit/>
              </a:bodyPr>
              <a:lstStyle/>
              <a:p>
                <a:r>
                  <a:rPr lang="en-US" altLang="zh-CN" sz="1400" dirty="0"/>
                  <a:t>X1</a:t>
                </a:r>
                <a:endParaRPr lang="zh-CN" altLang="en-US" sz="1400" dirty="0"/>
              </a:p>
            </p:txBody>
          </p:sp>
          <p:sp>
            <p:nvSpPr>
              <p:cNvPr id="210" name="任意多边形: 形状 209"/>
              <p:cNvSpPr/>
              <p:nvPr/>
            </p:nvSpPr>
            <p:spPr>
              <a:xfrm>
                <a:off x="3221850" y="1717988"/>
                <a:ext cx="125260" cy="125261"/>
              </a:xfrm>
              <a:custGeom>
                <a:avLst/>
                <a:gdLst>
                  <a:gd name="connsiteX0" fmla="*/ 57023 w 125260"/>
                  <a:gd name="connsiteY0" fmla="*/ 253 h 125261"/>
                  <a:gd name="connsiteX1" fmla="*/ 102773 w 125260"/>
                  <a:gd name="connsiteY1" fmla="*/ 14559 h 125261"/>
                  <a:gd name="connsiteX2" fmla="*/ 110701 w 125260"/>
                  <a:gd name="connsiteY2" fmla="*/ 102774 h 125261"/>
                  <a:gd name="connsiteX3" fmla="*/ 22486 w 125260"/>
                  <a:gd name="connsiteY3" fmla="*/ 110702 h 125261"/>
                  <a:gd name="connsiteX4" fmla="*/ 14558 w 125260"/>
                  <a:gd name="connsiteY4" fmla="*/ 22487 h 125261"/>
                  <a:gd name="connsiteX5" fmla="*/ 57023 w 125260"/>
                  <a:gd name="connsiteY5" fmla="*/ 253 h 125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260" h="125261">
                    <a:moveTo>
                      <a:pt x="57023" y="253"/>
                    </a:moveTo>
                    <a:cubicBezTo>
                      <a:pt x="72987" y="-1182"/>
                      <a:pt x="89498" y="3473"/>
                      <a:pt x="102773" y="14559"/>
                    </a:cubicBezTo>
                    <a:cubicBezTo>
                      <a:pt x="129322" y="36730"/>
                      <a:pt x="132872" y="76225"/>
                      <a:pt x="110701" y="102774"/>
                    </a:cubicBezTo>
                    <a:cubicBezTo>
                      <a:pt x="88531" y="129323"/>
                      <a:pt x="49035" y="132873"/>
                      <a:pt x="22486" y="110702"/>
                    </a:cubicBezTo>
                    <a:cubicBezTo>
                      <a:pt x="-4063" y="88532"/>
                      <a:pt x="-7613" y="49036"/>
                      <a:pt x="14558" y="22487"/>
                    </a:cubicBezTo>
                    <a:cubicBezTo>
                      <a:pt x="25643" y="9212"/>
                      <a:pt x="41059" y="1688"/>
                      <a:pt x="57023" y="253"/>
                    </a:cubicBezTo>
                    <a:close/>
                  </a:path>
                </a:pathLst>
              </a:cu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1" name="任意多边形: 形状 210"/>
              <p:cNvSpPr/>
              <p:nvPr/>
            </p:nvSpPr>
            <p:spPr>
              <a:xfrm>
                <a:off x="3539350" y="1413188"/>
                <a:ext cx="125260" cy="125261"/>
              </a:xfrm>
              <a:custGeom>
                <a:avLst/>
                <a:gdLst>
                  <a:gd name="connsiteX0" fmla="*/ 57023 w 125260"/>
                  <a:gd name="connsiteY0" fmla="*/ 253 h 125261"/>
                  <a:gd name="connsiteX1" fmla="*/ 102773 w 125260"/>
                  <a:gd name="connsiteY1" fmla="*/ 14559 h 125261"/>
                  <a:gd name="connsiteX2" fmla="*/ 110701 w 125260"/>
                  <a:gd name="connsiteY2" fmla="*/ 102774 h 125261"/>
                  <a:gd name="connsiteX3" fmla="*/ 22486 w 125260"/>
                  <a:gd name="connsiteY3" fmla="*/ 110702 h 125261"/>
                  <a:gd name="connsiteX4" fmla="*/ 14558 w 125260"/>
                  <a:gd name="connsiteY4" fmla="*/ 22487 h 125261"/>
                  <a:gd name="connsiteX5" fmla="*/ 57023 w 125260"/>
                  <a:gd name="connsiteY5" fmla="*/ 253 h 125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260" h="125261">
                    <a:moveTo>
                      <a:pt x="57023" y="253"/>
                    </a:moveTo>
                    <a:cubicBezTo>
                      <a:pt x="72987" y="-1182"/>
                      <a:pt x="89498" y="3473"/>
                      <a:pt x="102773" y="14559"/>
                    </a:cubicBezTo>
                    <a:cubicBezTo>
                      <a:pt x="129322" y="36730"/>
                      <a:pt x="132872" y="76225"/>
                      <a:pt x="110701" y="102774"/>
                    </a:cubicBezTo>
                    <a:cubicBezTo>
                      <a:pt x="88531" y="129323"/>
                      <a:pt x="49035" y="132873"/>
                      <a:pt x="22486" y="110702"/>
                    </a:cubicBezTo>
                    <a:cubicBezTo>
                      <a:pt x="-4063" y="88532"/>
                      <a:pt x="-7613" y="49036"/>
                      <a:pt x="14558" y="22487"/>
                    </a:cubicBezTo>
                    <a:cubicBezTo>
                      <a:pt x="25643" y="9212"/>
                      <a:pt x="41059" y="1688"/>
                      <a:pt x="57023" y="253"/>
                    </a:cubicBezTo>
                    <a:close/>
                  </a:path>
                </a:pathLst>
              </a:cu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2" name="任意多边形: 形状 211"/>
              <p:cNvSpPr/>
              <p:nvPr/>
            </p:nvSpPr>
            <p:spPr>
              <a:xfrm>
                <a:off x="2993250" y="2295638"/>
                <a:ext cx="125260" cy="125261"/>
              </a:xfrm>
              <a:custGeom>
                <a:avLst/>
                <a:gdLst>
                  <a:gd name="connsiteX0" fmla="*/ 57023 w 125260"/>
                  <a:gd name="connsiteY0" fmla="*/ 253 h 125261"/>
                  <a:gd name="connsiteX1" fmla="*/ 102773 w 125260"/>
                  <a:gd name="connsiteY1" fmla="*/ 14559 h 125261"/>
                  <a:gd name="connsiteX2" fmla="*/ 110701 w 125260"/>
                  <a:gd name="connsiteY2" fmla="*/ 102774 h 125261"/>
                  <a:gd name="connsiteX3" fmla="*/ 22486 w 125260"/>
                  <a:gd name="connsiteY3" fmla="*/ 110702 h 125261"/>
                  <a:gd name="connsiteX4" fmla="*/ 14558 w 125260"/>
                  <a:gd name="connsiteY4" fmla="*/ 22487 h 125261"/>
                  <a:gd name="connsiteX5" fmla="*/ 57023 w 125260"/>
                  <a:gd name="connsiteY5" fmla="*/ 253 h 125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260" h="125261">
                    <a:moveTo>
                      <a:pt x="57023" y="253"/>
                    </a:moveTo>
                    <a:cubicBezTo>
                      <a:pt x="72987" y="-1182"/>
                      <a:pt x="89498" y="3473"/>
                      <a:pt x="102773" y="14559"/>
                    </a:cubicBezTo>
                    <a:cubicBezTo>
                      <a:pt x="129322" y="36730"/>
                      <a:pt x="132872" y="76225"/>
                      <a:pt x="110701" y="102774"/>
                    </a:cubicBezTo>
                    <a:cubicBezTo>
                      <a:pt x="88531" y="129323"/>
                      <a:pt x="49035" y="132873"/>
                      <a:pt x="22486" y="110702"/>
                    </a:cubicBezTo>
                    <a:cubicBezTo>
                      <a:pt x="-4063" y="88532"/>
                      <a:pt x="-7613" y="49036"/>
                      <a:pt x="14558" y="22487"/>
                    </a:cubicBezTo>
                    <a:cubicBezTo>
                      <a:pt x="25643" y="9212"/>
                      <a:pt x="41059" y="1688"/>
                      <a:pt x="57023" y="253"/>
                    </a:cubicBezTo>
                    <a:close/>
                  </a:path>
                </a:pathLst>
              </a:cu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3" name="任意多边形: 形状 212"/>
              <p:cNvSpPr/>
              <p:nvPr/>
            </p:nvSpPr>
            <p:spPr>
              <a:xfrm>
                <a:off x="3221850" y="2967572"/>
                <a:ext cx="125260" cy="125261"/>
              </a:xfrm>
              <a:custGeom>
                <a:avLst/>
                <a:gdLst>
                  <a:gd name="connsiteX0" fmla="*/ 57023 w 125260"/>
                  <a:gd name="connsiteY0" fmla="*/ 253 h 125261"/>
                  <a:gd name="connsiteX1" fmla="*/ 102773 w 125260"/>
                  <a:gd name="connsiteY1" fmla="*/ 14559 h 125261"/>
                  <a:gd name="connsiteX2" fmla="*/ 110701 w 125260"/>
                  <a:gd name="connsiteY2" fmla="*/ 102774 h 125261"/>
                  <a:gd name="connsiteX3" fmla="*/ 22486 w 125260"/>
                  <a:gd name="connsiteY3" fmla="*/ 110702 h 125261"/>
                  <a:gd name="connsiteX4" fmla="*/ 14558 w 125260"/>
                  <a:gd name="connsiteY4" fmla="*/ 22487 h 125261"/>
                  <a:gd name="connsiteX5" fmla="*/ 57023 w 125260"/>
                  <a:gd name="connsiteY5" fmla="*/ 253 h 125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260" h="125261">
                    <a:moveTo>
                      <a:pt x="57023" y="253"/>
                    </a:moveTo>
                    <a:cubicBezTo>
                      <a:pt x="72987" y="-1182"/>
                      <a:pt x="89498" y="3473"/>
                      <a:pt x="102773" y="14559"/>
                    </a:cubicBezTo>
                    <a:cubicBezTo>
                      <a:pt x="129322" y="36730"/>
                      <a:pt x="132872" y="76225"/>
                      <a:pt x="110701" y="102774"/>
                    </a:cubicBezTo>
                    <a:cubicBezTo>
                      <a:pt x="88531" y="129323"/>
                      <a:pt x="49035" y="132873"/>
                      <a:pt x="22486" y="110702"/>
                    </a:cubicBezTo>
                    <a:cubicBezTo>
                      <a:pt x="-4063" y="88532"/>
                      <a:pt x="-7613" y="49036"/>
                      <a:pt x="14558" y="22487"/>
                    </a:cubicBezTo>
                    <a:cubicBezTo>
                      <a:pt x="25643" y="9212"/>
                      <a:pt x="41059" y="1688"/>
                      <a:pt x="57023" y="253"/>
                    </a:cubicBezTo>
                    <a:close/>
                  </a:path>
                </a:pathLst>
              </a:cu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4" name="任意多边形: 形状 213"/>
              <p:cNvSpPr/>
              <p:nvPr/>
            </p:nvSpPr>
            <p:spPr>
              <a:xfrm>
                <a:off x="3664610" y="3365613"/>
                <a:ext cx="125260" cy="125261"/>
              </a:xfrm>
              <a:custGeom>
                <a:avLst/>
                <a:gdLst>
                  <a:gd name="connsiteX0" fmla="*/ 57023 w 125260"/>
                  <a:gd name="connsiteY0" fmla="*/ 253 h 125261"/>
                  <a:gd name="connsiteX1" fmla="*/ 102773 w 125260"/>
                  <a:gd name="connsiteY1" fmla="*/ 14559 h 125261"/>
                  <a:gd name="connsiteX2" fmla="*/ 110701 w 125260"/>
                  <a:gd name="connsiteY2" fmla="*/ 102774 h 125261"/>
                  <a:gd name="connsiteX3" fmla="*/ 22486 w 125260"/>
                  <a:gd name="connsiteY3" fmla="*/ 110702 h 125261"/>
                  <a:gd name="connsiteX4" fmla="*/ 14558 w 125260"/>
                  <a:gd name="connsiteY4" fmla="*/ 22487 h 125261"/>
                  <a:gd name="connsiteX5" fmla="*/ 57023 w 125260"/>
                  <a:gd name="connsiteY5" fmla="*/ 253 h 125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260" h="125261">
                    <a:moveTo>
                      <a:pt x="57023" y="253"/>
                    </a:moveTo>
                    <a:cubicBezTo>
                      <a:pt x="72987" y="-1182"/>
                      <a:pt x="89498" y="3473"/>
                      <a:pt x="102773" y="14559"/>
                    </a:cubicBezTo>
                    <a:cubicBezTo>
                      <a:pt x="129322" y="36730"/>
                      <a:pt x="132872" y="76225"/>
                      <a:pt x="110701" y="102774"/>
                    </a:cubicBezTo>
                    <a:cubicBezTo>
                      <a:pt x="88531" y="129323"/>
                      <a:pt x="49035" y="132873"/>
                      <a:pt x="22486" y="110702"/>
                    </a:cubicBezTo>
                    <a:cubicBezTo>
                      <a:pt x="-4063" y="88532"/>
                      <a:pt x="-7613" y="49036"/>
                      <a:pt x="14558" y="22487"/>
                    </a:cubicBezTo>
                    <a:cubicBezTo>
                      <a:pt x="25643" y="9212"/>
                      <a:pt x="41059" y="1688"/>
                      <a:pt x="57023" y="253"/>
                    </a:cubicBezTo>
                    <a:close/>
                  </a:path>
                </a:pathLst>
              </a:cu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5" name="任意多边形: 形状 214"/>
              <p:cNvSpPr/>
              <p:nvPr/>
            </p:nvSpPr>
            <p:spPr>
              <a:xfrm>
                <a:off x="4364850" y="3467103"/>
                <a:ext cx="125260" cy="125261"/>
              </a:xfrm>
              <a:custGeom>
                <a:avLst/>
                <a:gdLst>
                  <a:gd name="connsiteX0" fmla="*/ 57023 w 125260"/>
                  <a:gd name="connsiteY0" fmla="*/ 253 h 125261"/>
                  <a:gd name="connsiteX1" fmla="*/ 102773 w 125260"/>
                  <a:gd name="connsiteY1" fmla="*/ 14559 h 125261"/>
                  <a:gd name="connsiteX2" fmla="*/ 110701 w 125260"/>
                  <a:gd name="connsiteY2" fmla="*/ 102774 h 125261"/>
                  <a:gd name="connsiteX3" fmla="*/ 22486 w 125260"/>
                  <a:gd name="connsiteY3" fmla="*/ 110702 h 125261"/>
                  <a:gd name="connsiteX4" fmla="*/ 14558 w 125260"/>
                  <a:gd name="connsiteY4" fmla="*/ 22487 h 125261"/>
                  <a:gd name="connsiteX5" fmla="*/ 57023 w 125260"/>
                  <a:gd name="connsiteY5" fmla="*/ 253 h 125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260" h="125261">
                    <a:moveTo>
                      <a:pt x="57023" y="253"/>
                    </a:moveTo>
                    <a:cubicBezTo>
                      <a:pt x="72987" y="-1182"/>
                      <a:pt x="89498" y="3473"/>
                      <a:pt x="102773" y="14559"/>
                    </a:cubicBezTo>
                    <a:cubicBezTo>
                      <a:pt x="129322" y="36730"/>
                      <a:pt x="132872" y="76225"/>
                      <a:pt x="110701" y="102774"/>
                    </a:cubicBezTo>
                    <a:cubicBezTo>
                      <a:pt x="88531" y="129323"/>
                      <a:pt x="49035" y="132873"/>
                      <a:pt x="22486" y="110702"/>
                    </a:cubicBezTo>
                    <a:cubicBezTo>
                      <a:pt x="-4063" y="88532"/>
                      <a:pt x="-7613" y="49036"/>
                      <a:pt x="14558" y="22487"/>
                    </a:cubicBezTo>
                    <a:cubicBezTo>
                      <a:pt x="25643" y="9212"/>
                      <a:pt x="41059" y="1688"/>
                      <a:pt x="57023" y="253"/>
                    </a:cubicBezTo>
                    <a:close/>
                  </a:path>
                </a:pathLst>
              </a:cu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6" name="任意多边形: 形状 215"/>
              <p:cNvSpPr/>
              <p:nvPr/>
            </p:nvSpPr>
            <p:spPr>
              <a:xfrm>
                <a:off x="5268290" y="3303739"/>
                <a:ext cx="125260" cy="125261"/>
              </a:xfrm>
              <a:custGeom>
                <a:avLst/>
                <a:gdLst>
                  <a:gd name="connsiteX0" fmla="*/ 57023 w 125260"/>
                  <a:gd name="connsiteY0" fmla="*/ 253 h 125261"/>
                  <a:gd name="connsiteX1" fmla="*/ 102773 w 125260"/>
                  <a:gd name="connsiteY1" fmla="*/ 14559 h 125261"/>
                  <a:gd name="connsiteX2" fmla="*/ 110701 w 125260"/>
                  <a:gd name="connsiteY2" fmla="*/ 102774 h 125261"/>
                  <a:gd name="connsiteX3" fmla="*/ 22486 w 125260"/>
                  <a:gd name="connsiteY3" fmla="*/ 110702 h 125261"/>
                  <a:gd name="connsiteX4" fmla="*/ 14558 w 125260"/>
                  <a:gd name="connsiteY4" fmla="*/ 22487 h 125261"/>
                  <a:gd name="connsiteX5" fmla="*/ 57023 w 125260"/>
                  <a:gd name="connsiteY5" fmla="*/ 253 h 125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260" h="125261">
                    <a:moveTo>
                      <a:pt x="57023" y="253"/>
                    </a:moveTo>
                    <a:cubicBezTo>
                      <a:pt x="72987" y="-1182"/>
                      <a:pt x="89498" y="3473"/>
                      <a:pt x="102773" y="14559"/>
                    </a:cubicBezTo>
                    <a:cubicBezTo>
                      <a:pt x="129322" y="36730"/>
                      <a:pt x="132872" y="76225"/>
                      <a:pt x="110701" y="102774"/>
                    </a:cubicBezTo>
                    <a:cubicBezTo>
                      <a:pt x="88531" y="129323"/>
                      <a:pt x="49035" y="132873"/>
                      <a:pt x="22486" y="110702"/>
                    </a:cubicBezTo>
                    <a:cubicBezTo>
                      <a:pt x="-4063" y="88532"/>
                      <a:pt x="-7613" y="49036"/>
                      <a:pt x="14558" y="22487"/>
                    </a:cubicBezTo>
                    <a:cubicBezTo>
                      <a:pt x="25643" y="9212"/>
                      <a:pt x="41059" y="1688"/>
                      <a:pt x="57023" y="253"/>
                    </a:cubicBezTo>
                    <a:close/>
                  </a:path>
                </a:pathLst>
              </a:cu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7" name="任意多边形: 形状 216"/>
              <p:cNvSpPr/>
              <p:nvPr/>
            </p:nvSpPr>
            <p:spPr>
              <a:xfrm>
                <a:off x="5787250" y="2689911"/>
                <a:ext cx="125260" cy="125261"/>
              </a:xfrm>
              <a:custGeom>
                <a:avLst/>
                <a:gdLst>
                  <a:gd name="connsiteX0" fmla="*/ 57023 w 125260"/>
                  <a:gd name="connsiteY0" fmla="*/ 253 h 125261"/>
                  <a:gd name="connsiteX1" fmla="*/ 102773 w 125260"/>
                  <a:gd name="connsiteY1" fmla="*/ 14559 h 125261"/>
                  <a:gd name="connsiteX2" fmla="*/ 110701 w 125260"/>
                  <a:gd name="connsiteY2" fmla="*/ 102774 h 125261"/>
                  <a:gd name="connsiteX3" fmla="*/ 22486 w 125260"/>
                  <a:gd name="connsiteY3" fmla="*/ 110702 h 125261"/>
                  <a:gd name="connsiteX4" fmla="*/ 14558 w 125260"/>
                  <a:gd name="connsiteY4" fmla="*/ 22487 h 125261"/>
                  <a:gd name="connsiteX5" fmla="*/ 57023 w 125260"/>
                  <a:gd name="connsiteY5" fmla="*/ 253 h 125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260" h="125261">
                    <a:moveTo>
                      <a:pt x="57023" y="253"/>
                    </a:moveTo>
                    <a:cubicBezTo>
                      <a:pt x="72987" y="-1182"/>
                      <a:pt x="89498" y="3473"/>
                      <a:pt x="102773" y="14559"/>
                    </a:cubicBezTo>
                    <a:cubicBezTo>
                      <a:pt x="129322" y="36730"/>
                      <a:pt x="132872" y="76225"/>
                      <a:pt x="110701" y="102774"/>
                    </a:cubicBezTo>
                    <a:cubicBezTo>
                      <a:pt x="88531" y="129323"/>
                      <a:pt x="49035" y="132873"/>
                      <a:pt x="22486" y="110702"/>
                    </a:cubicBezTo>
                    <a:cubicBezTo>
                      <a:pt x="-4063" y="88532"/>
                      <a:pt x="-7613" y="49036"/>
                      <a:pt x="14558" y="22487"/>
                    </a:cubicBezTo>
                    <a:cubicBezTo>
                      <a:pt x="25643" y="9212"/>
                      <a:pt x="41059" y="1688"/>
                      <a:pt x="57023" y="253"/>
                    </a:cubicBezTo>
                    <a:close/>
                  </a:path>
                </a:pathLst>
              </a:cu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8" name="任意多边形: 形状 217"/>
              <p:cNvSpPr/>
              <p:nvPr/>
            </p:nvSpPr>
            <p:spPr>
              <a:xfrm>
                <a:off x="5792512" y="1954121"/>
                <a:ext cx="125260" cy="125261"/>
              </a:xfrm>
              <a:custGeom>
                <a:avLst/>
                <a:gdLst>
                  <a:gd name="connsiteX0" fmla="*/ 57023 w 125260"/>
                  <a:gd name="connsiteY0" fmla="*/ 253 h 125261"/>
                  <a:gd name="connsiteX1" fmla="*/ 102773 w 125260"/>
                  <a:gd name="connsiteY1" fmla="*/ 14559 h 125261"/>
                  <a:gd name="connsiteX2" fmla="*/ 110701 w 125260"/>
                  <a:gd name="connsiteY2" fmla="*/ 102774 h 125261"/>
                  <a:gd name="connsiteX3" fmla="*/ 22486 w 125260"/>
                  <a:gd name="connsiteY3" fmla="*/ 110702 h 125261"/>
                  <a:gd name="connsiteX4" fmla="*/ 14558 w 125260"/>
                  <a:gd name="connsiteY4" fmla="*/ 22487 h 125261"/>
                  <a:gd name="connsiteX5" fmla="*/ 57023 w 125260"/>
                  <a:gd name="connsiteY5" fmla="*/ 253 h 125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260" h="125261">
                    <a:moveTo>
                      <a:pt x="57023" y="253"/>
                    </a:moveTo>
                    <a:cubicBezTo>
                      <a:pt x="72987" y="-1182"/>
                      <a:pt x="89498" y="3473"/>
                      <a:pt x="102773" y="14559"/>
                    </a:cubicBezTo>
                    <a:cubicBezTo>
                      <a:pt x="129322" y="36730"/>
                      <a:pt x="132872" y="76225"/>
                      <a:pt x="110701" y="102774"/>
                    </a:cubicBezTo>
                    <a:cubicBezTo>
                      <a:pt x="88531" y="129323"/>
                      <a:pt x="49035" y="132873"/>
                      <a:pt x="22486" y="110702"/>
                    </a:cubicBezTo>
                    <a:cubicBezTo>
                      <a:pt x="-4063" y="88532"/>
                      <a:pt x="-7613" y="49036"/>
                      <a:pt x="14558" y="22487"/>
                    </a:cubicBezTo>
                    <a:cubicBezTo>
                      <a:pt x="25643" y="9212"/>
                      <a:pt x="41059" y="1688"/>
                      <a:pt x="57023" y="253"/>
                    </a:cubicBezTo>
                    <a:close/>
                  </a:path>
                </a:pathLst>
              </a:cu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9" name="任意多边形: 形状 218"/>
              <p:cNvSpPr/>
              <p:nvPr/>
            </p:nvSpPr>
            <p:spPr>
              <a:xfrm>
                <a:off x="5493406" y="1475818"/>
                <a:ext cx="125260" cy="125261"/>
              </a:xfrm>
              <a:custGeom>
                <a:avLst/>
                <a:gdLst>
                  <a:gd name="connsiteX0" fmla="*/ 57023 w 125260"/>
                  <a:gd name="connsiteY0" fmla="*/ 253 h 125261"/>
                  <a:gd name="connsiteX1" fmla="*/ 102773 w 125260"/>
                  <a:gd name="connsiteY1" fmla="*/ 14559 h 125261"/>
                  <a:gd name="connsiteX2" fmla="*/ 110701 w 125260"/>
                  <a:gd name="connsiteY2" fmla="*/ 102774 h 125261"/>
                  <a:gd name="connsiteX3" fmla="*/ 22486 w 125260"/>
                  <a:gd name="connsiteY3" fmla="*/ 110702 h 125261"/>
                  <a:gd name="connsiteX4" fmla="*/ 14558 w 125260"/>
                  <a:gd name="connsiteY4" fmla="*/ 22487 h 125261"/>
                  <a:gd name="connsiteX5" fmla="*/ 57023 w 125260"/>
                  <a:gd name="connsiteY5" fmla="*/ 253 h 125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260" h="125261">
                    <a:moveTo>
                      <a:pt x="57023" y="253"/>
                    </a:moveTo>
                    <a:cubicBezTo>
                      <a:pt x="72987" y="-1182"/>
                      <a:pt x="89498" y="3473"/>
                      <a:pt x="102773" y="14559"/>
                    </a:cubicBezTo>
                    <a:cubicBezTo>
                      <a:pt x="129322" y="36730"/>
                      <a:pt x="132872" y="76225"/>
                      <a:pt x="110701" y="102774"/>
                    </a:cubicBezTo>
                    <a:cubicBezTo>
                      <a:pt x="88531" y="129323"/>
                      <a:pt x="49035" y="132873"/>
                      <a:pt x="22486" y="110702"/>
                    </a:cubicBezTo>
                    <a:cubicBezTo>
                      <a:pt x="-4063" y="88532"/>
                      <a:pt x="-7613" y="49036"/>
                      <a:pt x="14558" y="22487"/>
                    </a:cubicBezTo>
                    <a:cubicBezTo>
                      <a:pt x="25643" y="9212"/>
                      <a:pt x="41059" y="1688"/>
                      <a:pt x="57023" y="253"/>
                    </a:cubicBezTo>
                    <a:close/>
                  </a:path>
                </a:pathLst>
              </a:cu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0" name="任意多边形: 形状 219"/>
              <p:cNvSpPr/>
              <p:nvPr/>
            </p:nvSpPr>
            <p:spPr>
              <a:xfrm>
                <a:off x="4961750" y="1277722"/>
                <a:ext cx="125260" cy="125261"/>
              </a:xfrm>
              <a:custGeom>
                <a:avLst/>
                <a:gdLst>
                  <a:gd name="connsiteX0" fmla="*/ 57023 w 125260"/>
                  <a:gd name="connsiteY0" fmla="*/ 253 h 125261"/>
                  <a:gd name="connsiteX1" fmla="*/ 102773 w 125260"/>
                  <a:gd name="connsiteY1" fmla="*/ 14559 h 125261"/>
                  <a:gd name="connsiteX2" fmla="*/ 110701 w 125260"/>
                  <a:gd name="connsiteY2" fmla="*/ 102774 h 125261"/>
                  <a:gd name="connsiteX3" fmla="*/ 22486 w 125260"/>
                  <a:gd name="connsiteY3" fmla="*/ 110702 h 125261"/>
                  <a:gd name="connsiteX4" fmla="*/ 14558 w 125260"/>
                  <a:gd name="connsiteY4" fmla="*/ 22487 h 125261"/>
                  <a:gd name="connsiteX5" fmla="*/ 57023 w 125260"/>
                  <a:gd name="connsiteY5" fmla="*/ 253 h 125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260" h="125261">
                    <a:moveTo>
                      <a:pt x="57023" y="253"/>
                    </a:moveTo>
                    <a:cubicBezTo>
                      <a:pt x="72987" y="-1182"/>
                      <a:pt x="89498" y="3473"/>
                      <a:pt x="102773" y="14559"/>
                    </a:cubicBezTo>
                    <a:cubicBezTo>
                      <a:pt x="129322" y="36730"/>
                      <a:pt x="132872" y="76225"/>
                      <a:pt x="110701" y="102774"/>
                    </a:cubicBezTo>
                    <a:cubicBezTo>
                      <a:pt x="88531" y="129323"/>
                      <a:pt x="49035" y="132873"/>
                      <a:pt x="22486" y="110702"/>
                    </a:cubicBezTo>
                    <a:cubicBezTo>
                      <a:pt x="-4063" y="88532"/>
                      <a:pt x="-7613" y="49036"/>
                      <a:pt x="14558" y="22487"/>
                    </a:cubicBezTo>
                    <a:cubicBezTo>
                      <a:pt x="25643" y="9212"/>
                      <a:pt x="41059" y="1688"/>
                      <a:pt x="57023" y="253"/>
                    </a:cubicBezTo>
                    <a:close/>
                  </a:path>
                </a:pathLst>
              </a:cu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1" name="任意多边形: 形状 220"/>
              <p:cNvSpPr/>
              <p:nvPr/>
            </p:nvSpPr>
            <p:spPr>
              <a:xfrm>
                <a:off x="4239590" y="1098432"/>
                <a:ext cx="125260" cy="125261"/>
              </a:xfrm>
              <a:custGeom>
                <a:avLst/>
                <a:gdLst>
                  <a:gd name="connsiteX0" fmla="*/ 57023 w 125260"/>
                  <a:gd name="connsiteY0" fmla="*/ 253 h 125261"/>
                  <a:gd name="connsiteX1" fmla="*/ 102773 w 125260"/>
                  <a:gd name="connsiteY1" fmla="*/ 14559 h 125261"/>
                  <a:gd name="connsiteX2" fmla="*/ 110701 w 125260"/>
                  <a:gd name="connsiteY2" fmla="*/ 102774 h 125261"/>
                  <a:gd name="connsiteX3" fmla="*/ 22486 w 125260"/>
                  <a:gd name="connsiteY3" fmla="*/ 110702 h 125261"/>
                  <a:gd name="connsiteX4" fmla="*/ 14558 w 125260"/>
                  <a:gd name="connsiteY4" fmla="*/ 22487 h 125261"/>
                  <a:gd name="connsiteX5" fmla="*/ 57023 w 125260"/>
                  <a:gd name="connsiteY5" fmla="*/ 253 h 125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260" h="125261">
                    <a:moveTo>
                      <a:pt x="57023" y="253"/>
                    </a:moveTo>
                    <a:cubicBezTo>
                      <a:pt x="72987" y="-1182"/>
                      <a:pt x="89498" y="3473"/>
                      <a:pt x="102773" y="14559"/>
                    </a:cubicBezTo>
                    <a:cubicBezTo>
                      <a:pt x="129322" y="36730"/>
                      <a:pt x="132872" y="76225"/>
                      <a:pt x="110701" y="102774"/>
                    </a:cubicBezTo>
                    <a:cubicBezTo>
                      <a:pt x="88531" y="129323"/>
                      <a:pt x="49035" y="132873"/>
                      <a:pt x="22486" y="110702"/>
                    </a:cubicBezTo>
                    <a:cubicBezTo>
                      <a:pt x="-4063" y="88532"/>
                      <a:pt x="-7613" y="49036"/>
                      <a:pt x="14558" y="22487"/>
                    </a:cubicBezTo>
                    <a:cubicBezTo>
                      <a:pt x="25643" y="9212"/>
                      <a:pt x="41059" y="1688"/>
                      <a:pt x="57023" y="253"/>
                    </a:cubicBezTo>
                    <a:close/>
                  </a:path>
                </a:pathLst>
              </a:cu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2" name="任意多边形: 形状 221"/>
              <p:cNvSpPr/>
              <p:nvPr/>
            </p:nvSpPr>
            <p:spPr>
              <a:xfrm>
                <a:off x="4382812" y="2165218"/>
                <a:ext cx="125260" cy="125261"/>
              </a:xfrm>
              <a:custGeom>
                <a:avLst/>
                <a:gdLst>
                  <a:gd name="connsiteX0" fmla="*/ 57023 w 125260"/>
                  <a:gd name="connsiteY0" fmla="*/ 253 h 125261"/>
                  <a:gd name="connsiteX1" fmla="*/ 102773 w 125260"/>
                  <a:gd name="connsiteY1" fmla="*/ 14559 h 125261"/>
                  <a:gd name="connsiteX2" fmla="*/ 110701 w 125260"/>
                  <a:gd name="connsiteY2" fmla="*/ 102774 h 125261"/>
                  <a:gd name="connsiteX3" fmla="*/ 22486 w 125260"/>
                  <a:gd name="connsiteY3" fmla="*/ 110702 h 125261"/>
                  <a:gd name="connsiteX4" fmla="*/ 14558 w 125260"/>
                  <a:gd name="connsiteY4" fmla="*/ 22487 h 125261"/>
                  <a:gd name="connsiteX5" fmla="*/ 57023 w 125260"/>
                  <a:gd name="connsiteY5" fmla="*/ 253 h 125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260" h="125261">
                    <a:moveTo>
                      <a:pt x="57023" y="253"/>
                    </a:moveTo>
                    <a:cubicBezTo>
                      <a:pt x="72987" y="-1182"/>
                      <a:pt x="89498" y="3473"/>
                      <a:pt x="102773" y="14559"/>
                    </a:cubicBezTo>
                    <a:cubicBezTo>
                      <a:pt x="129322" y="36730"/>
                      <a:pt x="132872" y="76225"/>
                      <a:pt x="110701" y="102774"/>
                    </a:cubicBezTo>
                    <a:cubicBezTo>
                      <a:pt x="88531" y="129323"/>
                      <a:pt x="49035" y="132873"/>
                      <a:pt x="22486" y="110702"/>
                    </a:cubicBezTo>
                    <a:cubicBezTo>
                      <a:pt x="-4063" y="88532"/>
                      <a:pt x="-7613" y="49036"/>
                      <a:pt x="14558" y="22487"/>
                    </a:cubicBezTo>
                    <a:cubicBezTo>
                      <a:pt x="25643" y="9212"/>
                      <a:pt x="41059" y="1688"/>
                      <a:pt x="57023" y="253"/>
                    </a:cubicBezTo>
                    <a:close/>
                  </a:path>
                </a:pathLst>
              </a:cu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3" name="任意多边形: 形状 222"/>
              <p:cNvSpPr/>
              <p:nvPr/>
            </p:nvSpPr>
            <p:spPr>
              <a:xfrm>
                <a:off x="4535212" y="2317618"/>
                <a:ext cx="125260" cy="125261"/>
              </a:xfrm>
              <a:custGeom>
                <a:avLst/>
                <a:gdLst>
                  <a:gd name="connsiteX0" fmla="*/ 57023 w 125260"/>
                  <a:gd name="connsiteY0" fmla="*/ 253 h 125261"/>
                  <a:gd name="connsiteX1" fmla="*/ 102773 w 125260"/>
                  <a:gd name="connsiteY1" fmla="*/ 14559 h 125261"/>
                  <a:gd name="connsiteX2" fmla="*/ 110701 w 125260"/>
                  <a:gd name="connsiteY2" fmla="*/ 102774 h 125261"/>
                  <a:gd name="connsiteX3" fmla="*/ 22486 w 125260"/>
                  <a:gd name="connsiteY3" fmla="*/ 110702 h 125261"/>
                  <a:gd name="connsiteX4" fmla="*/ 14558 w 125260"/>
                  <a:gd name="connsiteY4" fmla="*/ 22487 h 125261"/>
                  <a:gd name="connsiteX5" fmla="*/ 57023 w 125260"/>
                  <a:gd name="connsiteY5" fmla="*/ 253 h 125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260" h="125261">
                    <a:moveTo>
                      <a:pt x="57023" y="253"/>
                    </a:moveTo>
                    <a:cubicBezTo>
                      <a:pt x="72987" y="-1182"/>
                      <a:pt x="89498" y="3473"/>
                      <a:pt x="102773" y="14559"/>
                    </a:cubicBezTo>
                    <a:cubicBezTo>
                      <a:pt x="129322" y="36730"/>
                      <a:pt x="132872" y="76225"/>
                      <a:pt x="110701" y="102774"/>
                    </a:cubicBezTo>
                    <a:cubicBezTo>
                      <a:pt x="88531" y="129323"/>
                      <a:pt x="49035" y="132873"/>
                      <a:pt x="22486" y="110702"/>
                    </a:cubicBezTo>
                    <a:cubicBezTo>
                      <a:pt x="-4063" y="88532"/>
                      <a:pt x="-7613" y="49036"/>
                      <a:pt x="14558" y="22487"/>
                    </a:cubicBezTo>
                    <a:cubicBezTo>
                      <a:pt x="25643" y="9212"/>
                      <a:pt x="41059" y="1688"/>
                      <a:pt x="57023" y="253"/>
                    </a:cubicBezTo>
                    <a:close/>
                  </a:path>
                </a:pathLst>
              </a:cu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4" name="任意多边形: 形状 223"/>
              <p:cNvSpPr/>
              <p:nvPr/>
            </p:nvSpPr>
            <p:spPr>
              <a:xfrm>
                <a:off x="4268327" y="2456478"/>
                <a:ext cx="125260" cy="125261"/>
              </a:xfrm>
              <a:custGeom>
                <a:avLst/>
                <a:gdLst>
                  <a:gd name="connsiteX0" fmla="*/ 57023 w 125260"/>
                  <a:gd name="connsiteY0" fmla="*/ 253 h 125261"/>
                  <a:gd name="connsiteX1" fmla="*/ 102773 w 125260"/>
                  <a:gd name="connsiteY1" fmla="*/ 14559 h 125261"/>
                  <a:gd name="connsiteX2" fmla="*/ 110701 w 125260"/>
                  <a:gd name="connsiteY2" fmla="*/ 102774 h 125261"/>
                  <a:gd name="connsiteX3" fmla="*/ 22486 w 125260"/>
                  <a:gd name="connsiteY3" fmla="*/ 110702 h 125261"/>
                  <a:gd name="connsiteX4" fmla="*/ 14558 w 125260"/>
                  <a:gd name="connsiteY4" fmla="*/ 22487 h 125261"/>
                  <a:gd name="connsiteX5" fmla="*/ 57023 w 125260"/>
                  <a:gd name="connsiteY5" fmla="*/ 253 h 125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260" h="125261">
                    <a:moveTo>
                      <a:pt x="57023" y="253"/>
                    </a:moveTo>
                    <a:cubicBezTo>
                      <a:pt x="72987" y="-1182"/>
                      <a:pt x="89498" y="3473"/>
                      <a:pt x="102773" y="14559"/>
                    </a:cubicBezTo>
                    <a:cubicBezTo>
                      <a:pt x="129322" y="36730"/>
                      <a:pt x="132872" y="76225"/>
                      <a:pt x="110701" y="102774"/>
                    </a:cubicBezTo>
                    <a:cubicBezTo>
                      <a:pt x="88531" y="129323"/>
                      <a:pt x="49035" y="132873"/>
                      <a:pt x="22486" y="110702"/>
                    </a:cubicBezTo>
                    <a:cubicBezTo>
                      <a:pt x="-4063" y="88532"/>
                      <a:pt x="-7613" y="49036"/>
                      <a:pt x="14558" y="22487"/>
                    </a:cubicBezTo>
                    <a:cubicBezTo>
                      <a:pt x="25643" y="9212"/>
                      <a:pt x="41059" y="1688"/>
                      <a:pt x="57023" y="253"/>
                    </a:cubicBezTo>
                    <a:close/>
                  </a:path>
                </a:pathLst>
              </a:cu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5" name="任意多边形: 形状 224"/>
              <p:cNvSpPr/>
              <p:nvPr/>
            </p:nvSpPr>
            <p:spPr>
              <a:xfrm>
                <a:off x="4579969" y="2683178"/>
                <a:ext cx="125260" cy="125261"/>
              </a:xfrm>
              <a:custGeom>
                <a:avLst/>
                <a:gdLst>
                  <a:gd name="connsiteX0" fmla="*/ 57023 w 125260"/>
                  <a:gd name="connsiteY0" fmla="*/ 253 h 125261"/>
                  <a:gd name="connsiteX1" fmla="*/ 102773 w 125260"/>
                  <a:gd name="connsiteY1" fmla="*/ 14559 h 125261"/>
                  <a:gd name="connsiteX2" fmla="*/ 110701 w 125260"/>
                  <a:gd name="connsiteY2" fmla="*/ 102774 h 125261"/>
                  <a:gd name="connsiteX3" fmla="*/ 22486 w 125260"/>
                  <a:gd name="connsiteY3" fmla="*/ 110702 h 125261"/>
                  <a:gd name="connsiteX4" fmla="*/ 14558 w 125260"/>
                  <a:gd name="connsiteY4" fmla="*/ 22487 h 125261"/>
                  <a:gd name="connsiteX5" fmla="*/ 57023 w 125260"/>
                  <a:gd name="connsiteY5" fmla="*/ 253 h 125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260" h="125261">
                    <a:moveTo>
                      <a:pt x="57023" y="253"/>
                    </a:moveTo>
                    <a:cubicBezTo>
                      <a:pt x="72987" y="-1182"/>
                      <a:pt x="89498" y="3473"/>
                      <a:pt x="102773" y="14559"/>
                    </a:cubicBezTo>
                    <a:cubicBezTo>
                      <a:pt x="129322" y="36730"/>
                      <a:pt x="132872" y="76225"/>
                      <a:pt x="110701" y="102774"/>
                    </a:cubicBezTo>
                    <a:cubicBezTo>
                      <a:pt x="88531" y="129323"/>
                      <a:pt x="49035" y="132873"/>
                      <a:pt x="22486" y="110702"/>
                    </a:cubicBezTo>
                    <a:cubicBezTo>
                      <a:pt x="-4063" y="88532"/>
                      <a:pt x="-7613" y="49036"/>
                      <a:pt x="14558" y="22487"/>
                    </a:cubicBezTo>
                    <a:cubicBezTo>
                      <a:pt x="25643" y="9212"/>
                      <a:pt x="41059" y="1688"/>
                      <a:pt x="57023" y="253"/>
                    </a:cubicBezTo>
                    <a:close/>
                  </a:path>
                </a:pathLst>
              </a:cu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6" name="任意多边形: 形状 225"/>
              <p:cNvSpPr/>
              <p:nvPr/>
            </p:nvSpPr>
            <p:spPr>
              <a:xfrm>
                <a:off x="4836490" y="1933150"/>
                <a:ext cx="125260" cy="125261"/>
              </a:xfrm>
              <a:custGeom>
                <a:avLst/>
                <a:gdLst>
                  <a:gd name="connsiteX0" fmla="*/ 57023 w 125260"/>
                  <a:gd name="connsiteY0" fmla="*/ 253 h 125261"/>
                  <a:gd name="connsiteX1" fmla="*/ 102773 w 125260"/>
                  <a:gd name="connsiteY1" fmla="*/ 14559 h 125261"/>
                  <a:gd name="connsiteX2" fmla="*/ 110701 w 125260"/>
                  <a:gd name="connsiteY2" fmla="*/ 102774 h 125261"/>
                  <a:gd name="connsiteX3" fmla="*/ 22486 w 125260"/>
                  <a:gd name="connsiteY3" fmla="*/ 110702 h 125261"/>
                  <a:gd name="connsiteX4" fmla="*/ 14558 w 125260"/>
                  <a:gd name="connsiteY4" fmla="*/ 22487 h 125261"/>
                  <a:gd name="connsiteX5" fmla="*/ 57023 w 125260"/>
                  <a:gd name="connsiteY5" fmla="*/ 253 h 125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260" h="125261">
                    <a:moveTo>
                      <a:pt x="57023" y="253"/>
                    </a:moveTo>
                    <a:cubicBezTo>
                      <a:pt x="72987" y="-1182"/>
                      <a:pt x="89498" y="3473"/>
                      <a:pt x="102773" y="14559"/>
                    </a:cubicBezTo>
                    <a:cubicBezTo>
                      <a:pt x="129322" y="36730"/>
                      <a:pt x="132872" y="76225"/>
                      <a:pt x="110701" y="102774"/>
                    </a:cubicBezTo>
                    <a:cubicBezTo>
                      <a:pt x="88531" y="129323"/>
                      <a:pt x="49035" y="132873"/>
                      <a:pt x="22486" y="110702"/>
                    </a:cubicBezTo>
                    <a:cubicBezTo>
                      <a:pt x="-4063" y="88532"/>
                      <a:pt x="-7613" y="49036"/>
                      <a:pt x="14558" y="22487"/>
                    </a:cubicBezTo>
                    <a:cubicBezTo>
                      <a:pt x="25643" y="9212"/>
                      <a:pt x="41059" y="1688"/>
                      <a:pt x="57023" y="253"/>
                    </a:cubicBezTo>
                    <a:close/>
                  </a:path>
                </a:pathLst>
              </a:cu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7" name="任意多边形: 形状 226"/>
              <p:cNvSpPr/>
              <p:nvPr/>
            </p:nvSpPr>
            <p:spPr>
              <a:xfrm>
                <a:off x="5024380" y="2406273"/>
                <a:ext cx="125260" cy="125261"/>
              </a:xfrm>
              <a:custGeom>
                <a:avLst/>
                <a:gdLst>
                  <a:gd name="connsiteX0" fmla="*/ 57023 w 125260"/>
                  <a:gd name="connsiteY0" fmla="*/ 253 h 125261"/>
                  <a:gd name="connsiteX1" fmla="*/ 102773 w 125260"/>
                  <a:gd name="connsiteY1" fmla="*/ 14559 h 125261"/>
                  <a:gd name="connsiteX2" fmla="*/ 110701 w 125260"/>
                  <a:gd name="connsiteY2" fmla="*/ 102774 h 125261"/>
                  <a:gd name="connsiteX3" fmla="*/ 22486 w 125260"/>
                  <a:gd name="connsiteY3" fmla="*/ 110702 h 125261"/>
                  <a:gd name="connsiteX4" fmla="*/ 14558 w 125260"/>
                  <a:gd name="connsiteY4" fmla="*/ 22487 h 125261"/>
                  <a:gd name="connsiteX5" fmla="*/ 57023 w 125260"/>
                  <a:gd name="connsiteY5" fmla="*/ 253 h 125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260" h="125261">
                    <a:moveTo>
                      <a:pt x="57023" y="253"/>
                    </a:moveTo>
                    <a:cubicBezTo>
                      <a:pt x="72987" y="-1182"/>
                      <a:pt x="89498" y="3473"/>
                      <a:pt x="102773" y="14559"/>
                    </a:cubicBezTo>
                    <a:cubicBezTo>
                      <a:pt x="129322" y="36730"/>
                      <a:pt x="132872" y="76225"/>
                      <a:pt x="110701" y="102774"/>
                    </a:cubicBezTo>
                    <a:cubicBezTo>
                      <a:pt x="88531" y="129323"/>
                      <a:pt x="49035" y="132873"/>
                      <a:pt x="22486" y="110702"/>
                    </a:cubicBezTo>
                    <a:cubicBezTo>
                      <a:pt x="-4063" y="88532"/>
                      <a:pt x="-7613" y="49036"/>
                      <a:pt x="14558" y="22487"/>
                    </a:cubicBezTo>
                    <a:cubicBezTo>
                      <a:pt x="25643" y="9212"/>
                      <a:pt x="41059" y="1688"/>
                      <a:pt x="57023" y="253"/>
                    </a:cubicBezTo>
                    <a:close/>
                  </a:path>
                </a:pathLst>
              </a:cu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8" name="任意多边形: 形状 227"/>
              <p:cNvSpPr/>
              <p:nvPr/>
            </p:nvSpPr>
            <p:spPr>
              <a:xfrm>
                <a:off x="4114330" y="2951906"/>
                <a:ext cx="125260" cy="125261"/>
              </a:xfrm>
              <a:custGeom>
                <a:avLst/>
                <a:gdLst>
                  <a:gd name="connsiteX0" fmla="*/ 57023 w 125260"/>
                  <a:gd name="connsiteY0" fmla="*/ 253 h 125261"/>
                  <a:gd name="connsiteX1" fmla="*/ 102773 w 125260"/>
                  <a:gd name="connsiteY1" fmla="*/ 14559 h 125261"/>
                  <a:gd name="connsiteX2" fmla="*/ 110701 w 125260"/>
                  <a:gd name="connsiteY2" fmla="*/ 102774 h 125261"/>
                  <a:gd name="connsiteX3" fmla="*/ 22486 w 125260"/>
                  <a:gd name="connsiteY3" fmla="*/ 110702 h 125261"/>
                  <a:gd name="connsiteX4" fmla="*/ 14558 w 125260"/>
                  <a:gd name="connsiteY4" fmla="*/ 22487 h 125261"/>
                  <a:gd name="connsiteX5" fmla="*/ 57023 w 125260"/>
                  <a:gd name="connsiteY5" fmla="*/ 253 h 125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260" h="125261">
                    <a:moveTo>
                      <a:pt x="57023" y="253"/>
                    </a:moveTo>
                    <a:cubicBezTo>
                      <a:pt x="72987" y="-1182"/>
                      <a:pt x="89498" y="3473"/>
                      <a:pt x="102773" y="14559"/>
                    </a:cubicBezTo>
                    <a:cubicBezTo>
                      <a:pt x="129322" y="36730"/>
                      <a:pt x="132872" y="76225"/>
                      <a:pt x="110701" y="102774"/>
                    </a:cubicBezTo>
                    <a:cubicBezTo>
                      <a:pt x="88531" y="129323"/>
                      <a:pt x="49035" y="132873"/>
                      <a:pt x="22486" y="110702"/>
                    </a:cubicBezTo>
                    <a:cubicBezTo>
                      <a:pt x="-4063" y="88532"/>
                      <a:pt x="-7613" y="49036"/>
                      <a:pt x="14558" y="22487"/>
                    </a:cubicBezTo>
                    <a:cubicBezTo>
                      <a:pt x="25643" y="9212"/>
                      <a:pt x="41059" y="1688"/>
                      <a:pt x="57023" y="253"/>
                    </a:cubicBezTo>
                    <a:close/>
                  </a:path>
                </a:pathLst>
              </a:cu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9" name="任意多边形: 形状 228"/>
              <p:cNvSpPr/>
              <p:nvPr/>
            </p:nvSpPr>
            <p:spPr>
              <a:xfrm>
                <a:off x="3749303" y="2420715"/>
                <a:ext cx="125260" cy="125261"/>
              </a:xfrm>
              <a:custGeom>
                <a:avLst/>
                <a:gdLst>
                  <a:gd name="connsiteX0" fmla="*/ 57023 w 125260"/>
                  <a:gd name="connsiteY0" fmla="*/ 253 h 125261"/>
                  <a:gd name="connsiteX1" fmla="*/ 102773 w 125260"/>
                  <a:gd name="connsiteY1" fmla="*/ 14559 h 125261"/>
                  <a:gd name="connsiteX2" fmla="*/ 110701 w 125260"/>
                  <a:gd name="connsiteY2" fmla="*/ 102774 h 125261"/>
                  <a:gd name="connsiteX3" fmla="*/ 22486 w 125260"/>
                  <a:gd name="connsiteY3" fmla="*/ 110702 h 125261"/>
                  <a:gd name="connsiteX4" fmla="*/ 14558 w 125260"/>
                  <a:gd name="connsiteY4" fmla="*/ 22487 h 125261"/>
                  <a:gd name="connsiteX5" fmla="*/ 57023 w 125260"/>
                  <a:gd name="connsiteY5" fmla="*/ 253 h 125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260" h="125261">
                    <a:moveTo>
                      <a:pt x="57023" y="253"/>
                    </a:moveTo>
                    <a:cubicBezTo>
                      <a:pt x="72987" y="-1182"/>
                      <a:pt x="89498" y="3473"/>
                      <a:pt x="102773" y="14559"/>
                    </a:cubicBezTo>
                    <a:cubicBezTo>
                      <a:pt x="129322" y="36730"/>
                      <a:pt x="132872" y="76225"/>
                      <a:pt x="110701" y="102774"/>
                    </a:cubicBezTo>
                    <a:cubicBezTo>
                      <a:pt x="88531" y="129323"/>
                      <a:pt x="49035" y="132873"/>
                      <a:pt x="22486" y="110702"/>
                    </a:cubicBezTo>
                    <a:cubicBezTo>
                      <a:pt x="-4063" y="88532"/>
                      <a:pt x="-7613" y="49036"/>
                      <a:pt x="14558" y="22487"/>
                    </a:cubicBezTo>
                    <a:cubicBezTo>
                      <a:pt x="25643" y="9212"/>
                      <a:pt x="41059" y="1688"/>
                      <a:pt x="57023" y="253"/>
                    </a:cubicBezTo>
                    <a:close/>
                  </a:path>
                </a:pathLst>
              </a:cu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0" name="任意多边形: 形状 229"/>
              <p:cNvSpPr/>
              <p:nvPr/>
            </p:nvSpPr>
            <p:spPr>
              <a:xfrm>
                <a:off x="4456001" y="2989726"/>
                <a:ext cx="125260" cy="125261"/>
              </a:xfrm>
              <a:custGeom>
                <a:avLst/>
                <a:gdLst>
                  <a:gd name="connsiteX0" fmla="*/ 57023 w 125260"/>
                  <a:gd name="connsiteY0" fmla="*/ 253 h 125261"/>
                  <a:gd name="connsiteX1" fmla="*/ 102773 w 125260"/>
                  <a:gd name="connsiteY1" fmla="*/ 14559 h 125261"/>
                  <a:gd name="connsiteX2" fmla="*/ 110701 w 125260"/>
                  <a:gd name="connsiteY2" fmla="*/ 102774 h 125261"/>
                  <a:gd name="connsiteX3" fmla="*/ 22486 w 125260"/>
                  <a:gd name="connsiteY3" fmla="*/ 110702 h 125261"/>
                  <a:gd name="connsiteX4" fmla="*/ 14558 w 125260"/>
                  <a:gd name="connsiteY4" fmla="*/ 22487 h 125261"/>
                  <a:gd name="connsiteX5" fmla="*/ 57023 w 125260"/>
                  <a:gd name="connsiteY5" fmla="*/ 253 h 125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260" h="125261">
                    <a:moveTo>
                      <a:pt x="57023" y="253"/>
                    </a:moveTo>
                    <a:cubicBezTo>
                      <a:pt x="72987" y="-1182"/>
                      <a:pt x="89498" y="3473"/>
                      <a:pt x="102773" y="14559"/>
                    </a:cubicBezTo>
                    <a:cubicBezTo>
                      <a:pt x="129322" y="36730"/>
                      <a:pt x="132872" y="76225"/>
                      <a:pt x="110701" y="102774"/>
                    </a:cubicBezTo>
                    <a:cubicBezTo>
                      <a:pt x="88531" y="129323"/>
                      <a:pt x="49035" y="132873"/>
                      <a:pt x="22486" y="110702"/>
                    </a:cubicBezTo>
                    <a:cubicBezTo>
                      <a:pt x="-4063" y="88532"/>
                      <a:pt x="-7613" y="49036"/>
                      <a:pt x="14558" y="22487"/>
                    </a:cubicBezTo>
                    <a:cubicBezTo>
                      <a:pt x="25643" y="9212"/>
                      <a:pt x="41059" y="1688"/>
                      <a:pt x="57023" y="253"/>
                    </a:cubicBezTo>
                    <a:close/>
                  </a:path>
                </a:pathLst>
              </a:cu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1" name="任意多边形: 形状 230"/>
              <p:cNvSpPr/>
              <p:nvPr/>
            </p:nvSpPr>
            <p:spPr>
              <a:xfrm>
                <a:off x="4003062" y="2102587"/>
                <a:ext cx="125260" cy="125261"/>
              </a:xfrm>
              <a:custGeom>
                <a:avLst/>
                <a:gdLst>
                  <a:gd name="connsiteX0" fmla="*/ 57023 w 125260"/>
                  <a:gd name="connsiteY0" fmla="*/ 253 h 125261"/>
                  <a:gd name="connsiteX1" fmla="*/ 102773 w 125260"/>
                  <a:gd name="connsiteY1" fmla="*/ 14559 h 125261"/>
                  <a:gd name="connsiteX2" fmla="*/ 110701 w 125260"/>
                  <a:gd name="connsiteY2" fmla="*/ 102774 h 125261"/>
                  <a:gd name="connsiteX3" fmla="*/ 22486 w 125260"/>
                  <a:gd name="connsiteY3" fmla="*/ 110702 h 125261"/>
                  <a:gd name="connsiteX4" fmla="*/ 14558 w 125260"/>
                  <a:gd name="connsiteY4" fmla="*/ 22487 h 125261"/>
                  <a:gd name="connsiteX5" fmla="*/ 57023 w 125260"/>
                  <a:gd name="connsiteY5" fmla="*/ 253 h 125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260" h="125261">
                    <a:moveTo>
                      <a:pt x="57023" y="253"/>
                    </a:moveTo>
                    <a:cubicBezTo>
                      <a:pt x="72987" y="-1182"/>
                      <a:pt x="89498" y="3473"/>
                      <a:pt x="102773" y="14559"/>
                    </a:cubicBezTo>
                    <a:cubicBezTo>
                      <a:pt x="129322" y="36730"/>
                      <a:pt x="132872" y="76225"/>
                      <a:pt x="110701" y="102774"/>
                    </a:cubicBezTo>
                    <a:cubicBezTo>
                      <a:pt x="88531" y="129323"/>
                      <a:pt x="49035" y="132873"/>
                      <a:pt x="22486" y="110702"/>
                    </a:cubicBezTo>
                    <a:cubicBezTo>
                      <a:pt x="-4063" y="88532"/>
                      <a:pt x="-7613" y="49036"/>
                      <a:pt x="14558" y="22487"/>
                    </a:cubicBezTo>
                    <a:cubicBezTo>
                      <a:pt x="25643" y="9212"/>
                      <a:pt x="41059" y="1688"/>
                      <a:pt x="57023" y="253"/>
                    </a:cubicBezTo>
                    <a:close/>
                  </a:path>
                </a:pathLst>
              </a:cu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2" name="任意多边形: 形状 231"/>
              <p:cNvSpPr/>
              <p:nvPr/>
            </p:nvSpPr>
            <p:spPr>
              <a:xfrm>
                <a:off x="4356237" y="1807989"/>
                <a:ext cx="125260" cy="125261"/>
              </a:xfrm>
              <a:custGeom>
                <a:avLst/>
                <a:gdLst>
                  <a:gd name="connsiteX0" fmla="*/ 57023 w 125260"/>
                  <a:gd name="connsiteY0" fmla="*/ 253 h 125261"/>
                  <a:gd name="connsiteX1" fmla="*/ 102773 w 125260"/>
                  <a:gd name="connsiteY1" fmla="*/ 14559 h 125261"/>
                  <a:gd name="connsiteX2" fmla="*/ 110701 w 125260"/>
                  <a:gd name="connsiteY2" fmla="*/ 102774 h 125261"/>
                  <a:gd name="connsiteX3" fmla="*/ 22486 w 125260"/>
                  <a:gd name="connsiteY3" fmla="*/ 110702 h 125261"/>
                  <a:gd name="connsiteX4" fmla="*/ 14558 w 125260"/>
                  <a:gd name="connsiteY4" fmla="*/ 22487 h 125261"/>
                  <a:gd name="connsiteX5" fmla="*/ 57023 w 125260"/>
                  <a:gd name="connsiteY5" fmla="*/ 253 h 125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260" h="125261">
                    <a:moveTo>
                      <a:pt x="57023" y="253"/>
                    </a:moveTo>
                    <a:cubicBezTo>
                      <a:pt x="72987" y="-1182"/>
                      <a:pt x="89498" y="3473"/>
                      <a:pt x="102773" y="14559"/>
                    </a:cubicBezTo>
                    <a:cubicBezTo>
                      <a:pt x="129322" y="36730"/>
                      <a:pt x="132872" y="76225"/>
                      <a:pt x="110701" y="102774"/>
                    </a:cubicBezTo>
                    <a:cubicBezTo>
                      <a:pt x="88531" y="129323"/>
                      <a:pt x="49035" y="132873"/>
                      <a:pt x="22486" y="110702"/>
                    </a:cubicBezTo>
                    <a:cubicBezTo>
                      <a:pt x="-4063" y="88532"/>
                      <a:pt x="-7613" y="49036"/>
                      <a:pt x="14558" y="22487"/>
                    </a:cubicBezTo>
                    <a:cubicBezTo>
                      <a:pt x="25643" y="9212"/>
                      <a:pt x="41059" y="1688"/>
                      <a:pt x="57023" y="253"/>
                    </a:cubicBezTo>
                    <a:close/>
                  </a:path>
                </a:pathLst>
              </a:cu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3" name="任意多边形: 形状 232"/>
              <p:cNvSpPr/>
              <p:nvPr/>
            </p:nvSpPr>
            <p:spPr>
              <a:xfrm>
                <a:off x="5038372" y="2846487"/>
                <a:ext cx="125260" cy="125261"/>
              </a:xfrm>
              <a:custGeom>
                <a:avLst/>
                <a:gdLst>
                  <a:gd name="connsiteX0" fmla="*/ 57023 w 125260"/>
                  <a:gd name="connsiteY0" fmla="*/ 253 h 125261"/>
                  <a:gd name="connsiteX1" fmla="*/ 102773 w 125260"/>
                  <a:gd name="connsiteY1" fmla="*/ 14559 h 125261"/>
                  <a:gd name="connsiteX2" fmla="*/ 110701 w 125260"/>
                  <a:gd name="connsiteY2" fmla="*/ 102774 h 125261"/>
                  <a:gd name="connsiteX3" fmla="*/ 22486 w 125260"/>
                  <a:gd name="connsiteY3" fmla="*/ 110702 h 125261"/>
                  <a:gd name="connsiteX4" fmla="*/ 14558 w 125260"/>
                  <a:gd name="connsiteY4" fmla="*/ 22487 h 125261"/>
                  <a:gd name="connsiteX5" fmla="*/ 57023 w 125260"/>
                  <a:gd name="connsiteY5" fmla="*/ 253 h 125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260" h="125261">
                    <a:moveTo>
                      <a:pt x="57023" y="253"/>
                    </a:moveTo>
                    <a:cubicBezTo>
                      <a:pt x="72987" y="-1182"/>
                      <a:pt x="89498" y="3473"/>
                      <a:pt x="102773" y="14559"/>
                    </a:cubicBezTo>
                    <a:cubicBezTo>
                      <a:pt x="129322" y="36730"/>
                      <a:pt x="132872" y="76225"/>
                      <a:pt x="110701" y="102774"/>
                    </a:cubicBezTo>
                    <a:cubicBezTo>
                      <a:pt x="88531" y="129323"/>
                      <a:pt x="49035" y="132873"/>
                      <a:pt x="22486" y="110702"/>
                    </a:cubicBezTo>
                    <a:cubicBezTo>
                      <a:pt x="-4063" y="88532"/>
                      <a:pt x="-7613" y="49036"/>
                      <a:pt x="14558" y="22487"/>
                    </a:cubicBezTo>
                    <a:cubicBezTo>
                      <a:pt x="25643" y="9212"/>
                      <a:pt x="41059" y="1688"/>
                      <a:pt x="57023" y="253"/>
                    </a:cubicBezTo>
                    <a:close/>
                  </a:path>
                </a:pathLst>
              </a:cu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4" name="任意多边形: 形状 233"/>
              <p:cNvSpPr/>
              <p:nvPr/>
            </p:nvSpPr>
            <p:spPr>
              <a:xfrm>
                <a:off x="3965528" y="2670784"/>
                <a:ext cx="125260" cy="125261"/>
              </a:xfrm>
              <a:custGeom>
                <a:avLst/>
                <a:gdLst>
                  <a:gd name="connsiteX0" fmla="*/ 57023 w 125260"/>
                  <a:gd name="connsiteY0" fmla="*/ 253 h 125261"/>
                  <a:gd name="connsiteX1" fmla="*/ 102773 w 125260"/>
                  <a:gd name="connsiteY1" fmla="*/ 14559 h 125261"/>
                  <a:gd name="connsiteX2" fmla="*/ 110701 w 125260"/>
                  <a:gd name="connsiteY2" fmla="*/ 102774 h 125261"/>
                  <a:gd name="connsiteX3" fmla="*/ 22486 w 125260"/>
                  <a:gd name="connsiteY3" fmla="*/ 110702 h 125261"/>
                  <a:gd name="connsiteX4" fmla="*/ 14558 w 125260"/>
                  <a:gd name="connsiteY4" fmla="*/ 22487 h 125261"/>
                  <a:gd name="connsiteX5" fmla="*/ 57023 w 125260"/>
                  <a:gd name="connsiteY5" fmla="*/ 253 h 125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260" h="125261">
                    <a:moveTo>
                      <a:pt x="57023" y="253"/>
                    </a:moveTo>
                    <a:cubicBezTo>
                      <a:pt x="72987" y="-1182"/>
                      <a:pt x="89498" y="3473"/>
                      <a:pt x="102773" y="14559"/>
                    </a:cubicBezTo>
                    <a:cubicBezTo>
                      <a:pt x="129322" y="36730"/>
                      <a:pt x="132872" y="76225"/>
                      <a:pt x="110701" y="102774"/>
                    </a:cubicBezTo>
                    <a:cubicBezTo>
                      <a:pt x="88531" y="129323"/>
                      <a:pt x="49035" y="132873"/>
                      <a:pt x="22486" y="110702"/>
                    </a:cubicBezTo>
                    <a:cubicBezTo>
                      <a:pt x="-4063" y="88532"/>
                      <a:pt x="-7613" y="49036"/>
                      <a:pt x="14558" y="22487"/>
                    </a:cubicBezTo>
                    <a:cubicBezTo>
                      <a:pt x="25643" y="9212"/>
                      <a:pt x="41059" y="1688"/>
                      <a:pt x="57023" y="253"/>
                    </a:cubicBezTo>
                    <a:close/>
                  </a:path>
                </a:pathLst>
              </a:cu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78" name="直接箭头连接符 177"/>
            <p:cNvCxnSpPr/>
            <p:nvPr/>
          </p:nvCxnSpPr>
          <p:spPr>
            <a:xfrm flipV="1">
              <a:off x="10324619" y="4535217"/>
              <a:ext cx="0" cy="120671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79" name="直接箭头连接符 178"/>
            <p:cNvCxnSpPr/>
            <p:nvPr/>
          </p:nvCxnSpPr>
          <p:spPr>
            <a:xfrm flipV="1">
              <a:off x="10324619" y="5741929"/>
              <a:ext cx="1367939"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80" name="直接箭头连接符 179"/>
            <p:cNvCxnSpPr/>
            <p:nvPr/>
          </p:nvCxnSpPr>
          <p:spPr>
            <a:xfrm flipH="1">
              <a:off x="9564148" y="5741929"/>
              <a:ext cx="759142" cy="56300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81" name="任意多边形: 形状 180"/>
            <p:cNvSpPr/>
            <p:nvPr/>
          </p:nvSpPr>
          <p:spPr>
            <a:xfrm>
              <a:off x="10529268" y="5858947"/>
              <a:ext cx="83972" cy="83973"/>
            </a:xfrm>
            <a:custGeom>
              <a:avLst/>
              <a:gdLst>
                <a:gd name="connsiteX0" fmla="*/ 57023 w 125260"/>
                <a:gd name="connsiteY0" fmla="*/ 253 h 125261"/>
                <a:gd name="connsiteX1" fmla="*/ 102773 w 125260"/>
                <a:gd name="connsiteY1" fmla="*/ 14559 h 125261"/>
                <a:gd name="connsiteX2" fmla="*/ 110701 w 125260"/>
                <a:gd name="connsiteY2" fmla="*/ 102774 h 125261"/>
                <a:gd name="connsiteX3" fmla="*/ 22486 w 125260"/>
                <a:gd name="connsiteY3" fmla="*/ 110702 h 125261"/>
                <a:gd name="connsiteX4" fmla="*/ 14558 w 125260"/>
                <a:gd name="connsiteY4" fmla="*/ 22487 h 125261"/>
                <a:gd name="connsiteX5" fmla="*/ 57023 w 125260"/>
                <a:gd name="connsiteY5" fmla="*/ 253 h 125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260" h="125261">
                  <a:moveTo>
                    <a:pt x="57023" y="253"/>
                  </a:moveTo>
                  <a:cubicBezTo>
                    <a:pt x="72987" y="-1182"/>
                    <a:pt x="89498" y="3473"/>
                    <a:pt x="102773" y="14559"/>
                  </a:cubicBezTo>
                  <a:cubicBezTo>
                    <a:pt x="129322" y="36730"/>
                    <a:pt x="132872" y="76225"/>
                    <a:pt x="110701" y="102774"/>
                  </a:cubicBezTo>
                  <a:cubicBezTo>
                    <a:pt x="88531" y="129323"/>
                    <a:pt x="49035" y="132873"/>
                    <a:pt x="22486" y="110702"/>
                  </a:cubicBezTo>
                  <a:cubicBezTo>
                    <a:pt x="-4063" y="88532"/>
                    <a:pt x="-7613" y="49036"/>
                    <a:pt x="14558" y="22487"/>
                  </a:cubicBezTo>
                  <a:cubicBezTo>
                    <a:pt x="25643" y="9212"/>
                    <a:pt x="41059" y="1688"/>
                    <a:pt x="57023" y="253"/>
                  </a:cubicBezTo>
                  <a:close/>
                </a:path>
              </a:pathLst>
            </a:cu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2" name="任意多边形: 形状 181"/>
            <p:cNvSpPr/>
            <p:nvPr/>
          </p:nvSpPr>
          <p:spPr>
            <a:xfrm>
              <a:off x="10800303" y="5886081"/>
              <a:ext cx="83972" cy="83973"/>
            </a:xfrm>
            <a:custGeom>
              <a:avLst/>
              <a:gdLst>
                <a:gd name="connsiteX0" fmla="*/ 57023 w 125260"/>
                <a:gd name="connsiteY0" fmla="*/ 253 h 125261"/>
                <a:gd name="connsiteX1" fmla="*/ 102773 w 125260"/>
                <a:gd name="connsiteY1" fmla="*/ 14559 h 125261"/>
                <a:gd name="connsiteX2" fmla="*/ 110701 w 125260"/>
                <a:gd name="connsiteY2" fmla="*/ 102774 h 125261"/>
                <a:gd name="connsiteX3" fmla="*/ 22486 w 125260"/>
                <a:gd name="connsiteY3" fmla="*/ 110702 h 125261"/>
                <a:gd name="connsiteX4" fmla="*/ 14558 w 125260"/>
                <a:gd name="connsiteY4" fmla="*/ 22487 h 125261"/>
                <a:gd name="connsiteX5" fmla="*/ 57023 w 125260"/>
                <a:gd name="connsiteY5" fmla="*/ 253 h 125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260" h="125261">
                  <a:moveTo>
                    <a:pt x="57023" y="253"/>
                  </a:moveTo>
                  <a:cubicBezTo>
                    <a:pt x="72987" y="-1182"/>
                    <a:pt x="89498" y="3473"/>
                    <a:pt x="102773" y="14559"/>
                  </a:cubicBezTo>
                  <a:cubicBezTo>
                    <a:pt x="129322" y="36730"/>
                    <a:pt x="132872" y="76225"/>
                    <a:pt x="110701" y="102774"/>
                  </a:cubicBezTo>
                  <a:cubicBezTo>
                    <a:pt x="88531" y="129323"/>
                    <a:pt x="49035" y="132873"/>
                    <a:pt x="22486" y="110702"/>
                  </a:cubicBezTo>
                  <a:cubicBezTo>
                    <a:pt x="-4063" y="88532"/>
                    <a:pt x="-7613" y="49036"/>
                    <a:pt x="14558" y="22487"/>
                  </a:cubicBezTo>
                  <a:cubicBezTo>
                    <a:pt x="25643" y="9212"/>
                    <a:pt x="41059" y="1688"/>
                    <a:pt x="57023" y="253"/>
                  </a:cubicBezTo>
                  <a:close/>
                </a:path>
              </a:pathLst>
            </a:cu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3" name="任意多边形: 形状 182"/>
            <p:cNvSpPr/>
            <p:nvPr/>
          </p:nvSpPr>
          <p:spPr>
            <a:xfrm>
              <a:off x="11120494" y="5959569"/>
              <a:ext cx="83972" cy="83973"/>
            </a:xfrm>
            <a:custGeom>
              <a:avLst/>
              <a:gdLst>
                <a:gd name="connsiteX0" fmla="*/ 57023 w 125260"/>
                <a:gd name="connsiteY0" fmla="*/ 253 h 125261"/>
                <a:gd name="connsiteX1" fmla="*/ 102773 w 125260"/>
                <a:gd name="connsiteY1" fmla="*/ 14559 h 125261"/>
                <a:gd name="connsiteX2" fmla="*/ 110701 w 125260"/>
                <a:gd name="connsiteY2" fmla="*/ 102774 h 125261"/>
                <a:gd name="connsiteX3" fmla="*/ 22486 w 125260"/>
                <a:gd name="connsiteY3" fmla="*/ 110702 h 125261"/>
                <a:gd name="connsiteX4" fmla="*/ 14558 w 125260"/>
                <a:gd name="connsiteY4" fmla="*/ 22487 h 125261"/>
                <a:gd name="connsiteX5" fmla="*/ 57023 w 125260"/>
                <a:gd name="connsiteY5" fmla="*/ 253 h 125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260" h="125261">
                  <a:moveTo>
                    <a:pt x="57023" y="253"/>
                  </a:moveTo>
                  <a:cubicBezTo>
                    <a:pt x="72987" y="-1182"/>
                    <a:pt x="89498" y="3473"/>
                    <a:pt x="102773" y="14559"/>
                  </a:cubicBezTo>
                  <a:cubicBezTo>
                    <a:pt x="129322" y="36730"/>
                    <a:pt x="132872" y="76225"/>
                    <a:pt x="110701" y="102774"/>
                  </a:cubicBezTo>
                  <a:cubicBezTo>
                    <a:pt x="88531" y="129323"/>
                    <a:pt x="49035" y="132873"/>
                    <a:pt x="22486" y="110702"/>
                  </a:cubicBezTo>
                  <a:cubicBezTo>
                    <a:pt x="-4063" y="88532"/>
                    <a:pt x="-7613" y="49036"/>
                    <a:pt x="14558" y="22487"/>
                  </a:cubicBezTo>
                  <a:cubicBezTo>
                    <a:pt x="25643" y="9212"/>
                    <a:pt x="41059" y="1688"/>
                    <a:pt x="57023" y="253"/>
                  </a:cubicBezTo>
                  <a:close/>
                </a:path>
              </a:pathLst>
            </a:cu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4" name="任意多边形: 形状 183"/>
            <p:cNvSpPr/>
            <p:nvPr/>
          </p:nvSpPr>
          <p:spPr>
            <a:xfrm>
              <a:off x="11027240" y="6160988"/>
              <a:ext cx="83972" cy="83973"/>
            </a:xfrm>
            <a:custGeom>
              <a:avLst/>
              <a:gdLst>
                <a:gd name="connsiteX0" fmla="*/ 57023 w 125260"/>
                <a:gd name="connsiteY0" fmla="*/ 253 h 125261"/>
                <a:gd name="connsiteX1" fmla="*/ 102773 w 125260"/>
                <a:gd name="connsiteY1" fmla="*/ 14559 h 125261"/>
                <a:gd name="connsiteX2" fmla="*/ 110701 w 125260"/>
                <a:gd name="connsiteY2" fmla="*/ 102774 h 125261"/>
                <a:gd name="connsiteX3" fmla="*/ 22486 w 125260"/>
                <a:gd name="connsiteY3" fmla="*/ 110702 h 125261"/>
                <a:gd name="connsiteX4" fmla="*/ 14558 w 125260"/>
                <a:gd name="connsiteY4" fmla="*/ 22487 h 125261"/>
                <a:gd name="connsiteX5" fmla="*/ 57023 w 125260"/>
                <a:gd name="connsiteY5" fmla="*/ 253 h 125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260" h="125261">
                  <a:moveTo>
                    <a:pt x="57023" y="253"/>
                  </a:moveTo>
                  <a:cubicBezTo>
                    <a:pt x="72987" y="-1182"/>
                    <a:pt x="89498" y="3473"/>
                    <a:pt x="102773" y="14559"/>
                  </a:cubicBezTo>
                  <a:cubicBezTo>
                    <a:pt x="129322" y="36730"/>
                    <a:pt x="132872" y="76225"/>
                    <a:pt x="110701" y="102774"/>
                  </a:cubicBezTo>
                  <a:cubicBezTo>
                    <a:pt x="88531" y="129323"/>
                    <a:pt x="49035" y="132873"/>
                    <a:pt x="22486" y="110702"/>
                  </a:cubicBezTo>
                  <a:cubicBezTo>
                    <a:pt x="-4063" y="88532"/>
                    <a:pt x="-7613" y="49036"/>
                    <a:pt x="14558" y="22487"/>
                  </a:cubicBezTo>
                  <a:cubicBezTo>
                    <a:pt x="25643" y="9212"/>
                    <a:pt x="41059" y="1688"/>
                    <a:pt x="57023" y="253"/>
                  </a:cubicBezTo>
                  <a:close/>
                </a:path>
              </a:pathLst>
            </a:cu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5" name="任意多边形: 形状 184"/>
            <p:cNvSpPr/>
            <p:nvPr/>
          </p:nvSpPr>
          <p:spPr>
            <a:xfrm>
              <a:off x="10828495" y="6194907"/>
              <a:ext cx="83972" cy="83973"/>
            </a:xfrm>
            <a:custGeom>
              <a:avLst/>
              <a:gdLst>
                <a:gd name="connsiteX0" fmla="*/ 57023 w 125260"/>
                <a:gd name="connsiteY0" fmla="*/ 253 h 125261"/>
                <a:gd name="connsiteX1" fmla="*/ 102773 w 125260"/>
                <a:gd name="connsiteY1" fmla="*/ 14559 h 125261"/>
                <a:gd name="connsiteX2" fmla="*/ 110701 w 125260"/>
                <a:gd name="connsiteY2" fmla="*/ 102774 h 125261"/>
                <a:gd name="connsiteX3" fmla="*/ 22486 w 125260"/>
                <a:gd name="connsiteY3" fmla="*/ 110702 h 125261"/>
                <a:gd name="connsiteX4" fmla="*/ 14558 w 125260"/>
                <a:gd name="connsiteY4" fmla="*/ 22487 h 125261"/>
                <a:gd name="connsiteX5" fmla="*/ 57023 w 125260"/>
                <a:gd name="connsiteY5" fmla="*/ 253 h 125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260" h="125261">
                  <a:moveTo>
                    <a:pt x="57023" y="253"/>
                  </a:moveTo>
                  <a:cubicBezTo>
                    <a:pt x="72987" y="-1182"/>
                    <a:pt x="89498" y="3473"/>
                    <a:pt x="102773" y="14559"/>
                  </a:cubicBezTo>
                  <a:cubicBezTo>
                    <a:pt x="129322" y="36730"/>
                    <a:pt x="132872" y="76225"/>
                    <a:pt x="110701" y="102774"/>
                  </a:cubicBezTo>
                  <a:cubicBezTo>
                    <a:pt x="88531" y="129323"/>
                    <a:pt x="49035" y="132873"/>
                    <a:pt x="22486" y="110702"/>
                  </a:cubicBezTo>
                  <a:cubicBezTo>
                    <a:pt x="-4063" y="88532"/>
                    <a:pt x="-7613" y="49036"/>
                    <a:pt x="14558" y="22487"/>
                  </a:cubicBezTo>
                  <a:cubicBezTo>
                    <a:pt x="25643" y="9212"/>
                    <a:pt x="41059" y="1688"/>
                    <a:pt x="57023" y="253"/>
                  </a:cubicBezTo>
                  <a:close/>
                </a:path>
              </a:pathLst>
            </a:cu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6" name="任意多边形: 形状 185"/>
            <p:cNvSpPr/>
            <p:nvPr/>
          </p:nvSpPr>
          <p:spPr>
            <a:xfrm>
              <a:off x="10613240" y="6304930"/>
              <a:ext cx="83972" cy="83973"/>
            </a:xfrm>
            <a:custGeom>
              <a:avLst/>
              <a:gdLst>
                <a:gd name="connsiteX0" fmla="*/ 57023 w 125260"/>
                <a:gd name="connsiteY0" fmla="*/ 253 h 125261"/>
                <a:gd name="connsiteX1" fmla="*/ 102773 w 125260"/>
                <a:gd name="connsiteY1" fmla="*/ 14559 h 125261"/>
                <a:gd name="connsiteX2" fmla="*/ 110701 w 125260"/>
                <a:gd name="connsiteY2" fmla="*/ 102774 h 125261"/>
                <a:gd name="connsiteX3" fmla="*/ 22486 w 125260"/>
                <a:gd name="connsiteY3" fmla="*/ 110702 h 125261"/>
                <a:gd name="connsiteX4" fmla="*/ 14558 w 125260"/>
                <a:gd name="connsiteY4" fmla="*/ 22487 h 125261"/>
                <a:gd name="connsiteX5" fmla="*/ 57023 w 125260"/>
                <a:gd name="connsiteY5" fmla="*/ 253 h 125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260" h="125261">
                  <a:moveTo>
                    <a:pt x="57023" y="253"/>
                  </a:moveTo>
                  <a:cubicBezTo>
                    <a:pt x="72987" y="-1182"/>
                    <a:pt x="89498" y="3473"/>
                    <a:pt x="102773" y="14559"/>
                  </a:cubicBezTo>
                  <a:cubicBezTo>
                    <a:pt x="129322" y="36730"/>
                    <a:pt x="132872" y="76225"/>
                    <a:pt x="110701" y="102774"/>
                  </a:cubicBezTo>
                  <a:cubicBezTo>
                    <a:pt x="88531" y="129323"/>
                    <a:pt x="49035" y="132873"/>
                    <a:pt x="22486" y="110702"/>
                  </a:cubicBezTo>
                  <a:cubicBezTo>
                    <a:pt x="-4063" y="88532"/>
                    <a:pt x="-7613" y="49036"/>
                    <a:pt x="14558" y="22487"/>
                  </a:cubicBezTo>
                  <a:cubicBezTo>
                    <a:pt x="25643" y="9212"/>
                    <a:pt x="41059" y="1688"/>
                    <a:pt x="57023" y="253"/>
                  </a:cubicBezTo>
                  <a:close/>
                </a:path>
              </a:pathLst>
            </a:cu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7" name="任意多边形: 形状 186"/>
            <p:cNvSpPr/>
            <p:nvPr/>
          </p:nvSpPr>
          <p:spPr>
            <a:xfrm>
              <a:off x="10369330" y="6287715"/>
              <a:ext cx="83972" cy="83973"/>
            </a:xfrm>
            <a:custGeom>
              <a:avLst/>
              <a:gdLst>
                <a:gd name="connsiteX0" fmla="*/ 57023 w 125260"/>
                <a:gd name="connsiteY0" fmla="*/ 253 h 125261"/>
                <a:gd name="connsiteX1" fmla="*/ 102773 w 125260"/>
                <a:gd name="connsiteY1" fmla="*/ 14559 h 125261"/>
                <a:gd name="connsiteX2" fmla="*/ 110701 w 125260"/>
                <a:gd name="connsiteY2" fmla="*/ 102774 h 125261"/>
                <a:gd name="connsiteX3" fmla="*/ 22486 w 125260"/>
                <a:gd name="connsiteY3" fmla="*/ 110702 h 125261"/>
                <a:gd name="connsiteX4" fmla="*/ 14558 w 125260"/>
                <a:gd name="connsiteY4" fmla="*/ 22487 h 125261"/>
                <a:gd name="connsiteX5" fmla="*/ 57023 w 125260"/>
                <a:gd name="connsiteY5" fmla="*/ 253 h 125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260" h="125261">
                  <a:moveTo>
                    <a:pt x="57023" y="253"/>
                  </a:moveTo>
                  <a:cubicBezTo>
                    <a:pt x="72987" y="-1182"/>
                    <a:pt x="89498" y="3473"/>
                    <a:pt x="102773" y="14559"/>
                  </a:cubicBezTo>
                  <a:cubicBezTo>
                    <a:pt x="129322" y="36730"/>
                    <a:pt x="132872" y="76225"/>
                    <a:pt x="110701" y="102774"/>
                  </a:cubicBezTo>
                  <a:cubicBezTo>
                    <a:pt x="88531" y="129323"/>
                    <a:pt x="49035" y="132873"/>
                    <a:pt x="22486" y="110702"/>
                  </a:cubicBezTo>
                  <a:cubicBezTo>
                    <a:pt x="-4063" y="88532"/>
                    <a:pt x="-7613" y="49036"/>
                    <a:pt x="14558" y="22487"/>
                  </a:cubicBezTo>
                  <a:cubicBezTo>
                    <a:pt x="25643" y="9212"/>
                    <a:pt x="41059" y="1688"/>
                    <a:pt x="57023" y="253"/>
                  </a:cubicBezTo>
                  <a:close/>
                </a:path>
              </a:pathLst>
            </a:cu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8" name="任意多边形: 形状 187"/>
            <p:cNvSpPr/>
            <p:nvPr/>
          </p:nvSpPr>
          <p:spPr>
            <a:xfrm>
              <a:off x="10147489" y="6194462"/>
              <a:ext cx="83972" cy="83973"/>
            </a:xfrm>
            <a:custGeom>
              <a:avLst/>
              <a:gdLst>
                <a:gd name="connsiteX0" fmla="*/ 57023 w 125260"/>
                <a:gd name="connsiteY0" fmla="*/ 253 h 125261"/>
                <a:gd name="connsiteX1" fmla="*/ 102773 w 125260"/>
                <a:gd name="connsiteY1" fmla="*/ 14559 h 125261"/>
                <a:gd name="connsiteX2" fmla="*/ 110701 w 125260"/>
                <a:gd name="connsiteY2" fmla="*/ 102774 h 125261"/>
                <a:gd name="connsiteX3" fmla="*/ 22486 w 125260"/>
                <a:gd name="connsiteY3" fmla="*/ 110702 h 125261"/>
                <a:gd name="connsiteX4" fmla="*/ 14558 w 125260"/>
                <a:gd name="connsiteY4" fmla="*/ 22487 h 125261"/>
                <a:gd name="connsiteX5" fmla="*/ 57023 w 125260"/>
                <a:gd name="connsiteY5" fmla="*/ 253 h 125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260" h="125261">
                  <a:moveTo>
                    <a:pt x="57023" y="253"/>
                  </a:moveTo>
                  <a:cubicBezTo>
                    <a:pt x="72987" y="-1182"/>
                    <a:pt x="89498" y="3473"/>
                    <a:pt x="102773" y="14559"/>
                  </a:cubicBezTo>
                  <a:cubicBezTo>
                    <a:pt x="129322" y="36730"/>
                    <a:pt x="132872" y="76225"/>
                    <a:pt x="110701" y="102774"/>
                  </a:cubicBezTo>
                  <a:cubicBezTo>
                    <a:pt x="88531" y="129323"/>
                    <a:pt x="49035" y="132873"/>
                    <a:pt x="22486" y="110702"/>
                  </a:cubicBezTo>
                  <a:cubicBezTo>
                    <a:pt x="-4063" y="88532"/>
                    <a:pt x="-7613" y="49036"/>
                    <a:pt x="14558" y="22487"/>
                  </a:cubicBezTo>
                  <a:cubicBezTo>
                    <a:pt x="25643" y="9212"/>
                    <a:pt x="41059" y="1688"/>
                    <a:pt x="57023" y="253"/>
                  </a:cubicBezTo>
                  <a:close/>
                </a:path>
              </a:pathLst>
            </a:cu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9" name="任意多边形: 形状 188"/>
            <p:cNvSpPr/>
            <p:nvPr/>
          </p:nvSpPr>
          <p:spPr>
            <a:xfrm>
              <a:off x="10197997" y="5995489"/>
              <a:ext cx="83972" cy="83973"/>
            </a:xfrm>
            <a:custGeom>
              <a:avLst/>
              <a:gdLst>
                <a:gd name="connsiteX0" fmla="*/ 57023 w 125260"/>
                <a:gd name="connsiteY0" fmla="*/ 253 h 125261"/>
                <a:gd name="connsiteX1" fmla="*/ 102773 w 125260"/>
                <a:gd name="connsiteY1" fmla="*/ 14559 h 125261"/>
                <a:gd name="connsiteX2" fmla="*/ 110701 w 125260"/>
                <a:gd name="connsiteY2" fmla="*/ 102774 h 125261"/>
                <a:gd name="connsiteX3" fmla="*/ 22486 w 125260"/>
                <a:gd name="connsiteY3" fmla="*/ 110702 h 125261"/>
                <a:gd name="connsiteX4" fmla="*/ 14558 w 125260"/>
                <a:gd name="connsiteY4" fmla="*/ 22487 h 125261"/>
                <a:gd name="connsiteX5" fmla="*/ 57023 w 125260"/>
                <a:gd name="connsiteY5" fmla="*/ 253 h 125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260" h="125261">
                  <a:moveTo>
                    <a:pt x="57023" y="253"/>
                  </a:moveTo>
                  <a:cubicBezTo>
                    <a:pt x="72987" y="-1182"/>
                    <a:pt x="89498" y="3473"/>
                    <a:pt x="102773" y="14559"/>
                  </a:cubicBezTo>
                  <a:cubicBezTo>
                    <a:pt x="129322" y="36730"/>
                    <a:pt x="132872" y="76225"/>
                    <a:pt x="110701" y="102774"/>
                  </a:cubicBezTo>
                  <a:cubicBezTo>
                    <a:pt x="88531" y="129323"/>
                    <a:pt x="49035" y="132873"/>
                    <a:pt x="22486" y="110702"/>
                  </a:cubicBezTo>
                  <a:cubicBezTo>
                    <a:pt x="-4063" y="88532"/>
                    <a:pt x="-7613" y="49036"/>
                    <a:pt x="14558" y="22487"/>
                  </a:cubicBezTo>
                  <a:cubicBezTo>
                    <a:pt x="25643" y="9212"/>
                    <a:pt x="41059" y="1688"/>
                    <a:pt x="57023" y="253"/>
                  </a:cubicBezTo>
                  <a:close/>
                </a:path>
              </a:pathLst>
            </a:cu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0" name="任意多边形: 形状 189"/>
            <p:cNvSpPr/>
            <p:nvPr/>
          </p:nvSpPr>
          <p:spPr>
            <a:xfrm>
              <a:off x="10924617" y="5108653"/>
              <a:ext cx="83972" cy="83973"/>
            </a:xfrm>
            <a:custGeom>
              <a:avLst/>
              <a:gdLst>
                <a:gd name="connsiteX0" fmla="*/ 57023 w 125260"/>
                <a:gd name="connsiteY0" fmla="*/ 253 h 125261"/>
                <a:gd name="connsiteX1" fmla="*/ 102773 w 125260"/>
                <a:gd name="connsiteY1" fmla="*/ 14559 h 125261"/>
                <a:gd name="connsiteX2" fmla="*/ 110701 w 125260"/>
                <a:gd name="connsiteY2" fmla="*/ 102774 h 125261"/>
                <a:gd name="connsiteX3" fmla="*/ 22486 w 125260"/>
                <a:gd name="connsiteY3" fmla="*/ 110702 h 125261"/>
                <a:gd name="connsiteX4" fmla="*/ 14558 w 125260"/>
                <a:gd name="connsiteY4" fmla="*/ 22487 h 125261"/>
                <a:gd name="connsiteX5" fmla="*/ 57023 w 125260"/>
                <a:gd name="connsiteY5" fmla="*/ 253 h 125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260" h="125261">
                  <a:moveTo>
                    <a:pt x="57023" y="253"/>
                  </a:moveTo>
                  <a:cubicBezTo>
                    <a:pt x="72987" y="-1182"/>
                    <a:pt x="89498" y="3473"/>
                    <a:pt x="102773" y="14559"/>
                  </a:cubicBezTo>
                  <a:cubicBezTo>
                    <a:pt x="129322" y="36730"/>
                    <a:pt x="132872" y="76225"/>
                    <a:pt x="110701" y="102774"/>
                  </a:cubicBezTo>
                  <a:cubicBezTo>
                    <a:pt x="88531" y="129323"/>
                    <a:pt x="49035" y="132873"/>
                    <a:pt x="22486" y="110702"/>
                  </a:cubicBezTo>
                  <a:cubicBezTo>
                    <a:pt x="-4063" y="88532"/>
                    <a:pt x="-7613" y="49036"/>
                    <a:pt x="14558" y="22487"/>
                  </a:cubicBezTo>
                  <a:cubicBezTo>
                    <a:pt x="25643" y="9212"/>
                    <a:pt x="41059" y="1688"/>
                    <a:pt x="57023" y="253"/>
                  </a:cubicBezTo>
                  <a:close/>
                </a:path>
              </a:pathLst>
            </a:cu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1" name="任意多边形: 形状 190"/>
            <p:cNvSpPr/>
            <p:nvPr/>
          </p:nvSpPr>
          <p:spPr>
            <a:xfrm>
              <a:off x="11078508" y="5054601"/>
              <a:ext cx="83972" cy="83973"/>
            </a:xfrm>
            <a:custGeom>
              <a:avLst/>
              <a:gdLst>
                <a:gd name="connsiteX0" fmla="*/ 57023 w 125260"/>
                <a:gd name="connsiteY0" fmla="*/ 253 h 125261"/>
                <a:gd name="connsiteX1" fmla="*/ 102773 w 125260"/>
                <a:gd name="connsiteY1" fmla="*/ 14559 h 125261"/>
                <a:gd name="connsiteX2" fmla="*/ 110701 w 125260"/>
                <a:gd name="connsiteY2" fmla="*/ 102774 h 125261"/>
                <a:gd name="connsiteX3" fmla="*/ 22486 w 125260"/>
                <a:gd name="connsiteY3" fmla="*/ 110702 h 125261"/>
                <a:gd name="connsiteX4" fmla="*/ 14558 w 125260"/>
                <a:gd name="connsiteY4" fmla="*/ 22487 h 125261"/>
                <a:gd name="connsiteX5" fmla="*/ 57023 w 125260"/>
                <a:gd name="connsiteY5" fmla="*/ 253 h 125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260" h="125261">
                  <a:moveTo>
                    <a:pt x="57023" y="253"/>
                  </a:moveTo>
                  <a:cubicBezTo>
                    <a:pt x="72987" y="-1182"/>
                    <a:pt x="89498" y="3473"/>
                    <a:pt x="102773" y="14559"/>
                  </a:cubicBezTo>
                  <a:cubicBezTo>
                    <a:pt x="129322" y="36730"/>
                    <a:pt x="132872" y="76225"/>
                    <a:pt x="110701" y="102774"/>
                  </a:cubicBezTo>
                  <a:cubicBezTo>
                    <a:pt x="88531" y="129323"/>
                    <a:pt x="49035" y="132873"/>
                    <a:pt x="22486" y="110702"/>
                  </a:cubicBezTo>
                  <a:cubicBezTo>
                    <a:pt x="-4063" y="88532"/>
                    <a:pt x="-7613" y="49036"/>
                    <a:pt x="14558" y="22487"/>
                  </a:cubicBezTo>
                  <a:cubicBezTo>
                    <a:pt x="25643" y="9212"/>
                    <a:pt x="41059" y="1688"/>
                    <a:pt x="57023" y="253"/>
                  </a:cubicBezTo>
                  <a:close/>
                </a:path>
              </a:pathLst>
            </a:cu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2" name="任意多边形: 形状 191"/>
            <p:cNvSpPr/>
            <p:nvPr/>
          </p:nvSpPr>
          <p:spPr>
            <a:xfrm>
              <a:off x="10866509" y="5252805"/>
              <a:ext cx="83972" cy="83973"/>
            </a:xfrm>
            <a:custGeom>
              <a:avLst/>
              <a:gdLst>
                <a:gd name="connsiteX0" fmla="*/ 57023 w 125260"/>
                <a:gd name="connsiteY0" fmla="*/ 253 h 125261"/>
                <a:gd name="connsiteX1" fmla="*/ 102773 w 125260"/>
                <a:gd name="connsiteY1" fmla="*/ 14559 h 125261"/>
                <a:gd name="connsiteX2" fmla="*/ 110701 w 125260"/>
                <a:gd name="connsiteY2" fmla="*/ 102774 h 125261"/>
                <a:gd name="connsiteX3" fmla="*/ 22486 w 125260"/>
                <a:gd name="connsiteY3" fmla="*/ 110702 h 125261"/>
                <a:gd name="connsiteX4" fmla="*/ 14558 w 125260"/>
                <a:gd name="connsiteY4" fmla="*/ 22487 h 125261"/>
                <a:gd name="connsiteX5" fmla="*/ 57023 w 125260"/>
                <a:gd name="connsiteY5" fmla="*/ 253 h 125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260" h="125261">
                  <a:moveTo>
                    <a:pt x="57023" y="253"/>
                  </a:moveTo>
                  <a:cubicBezTo>
                    <a:pt x="72987" y="-1182"/>
                    <a:pt x="89498" y="3473"/>
                    <a:pt x="102773" y="14559"/>
                  </a:cubicBezTo>
                  <a:cubicBezTo>
                    <a:pt x="129322" y="36730"/>
                    <a:pt x="132872" y="76225"/>
                    <a:pt x="110701" y="102774"/>
                  </a:cubicBezTo>
                  <a:cubicBezTo>
                    <a:pt x="88531" y="129323"/>
                    <a:pt x="49035" y="132873"/>
                    <a:pt x="22486" y="110702"/>
                  </a:cubicBezTo>
                  <a:cubicBezTo>
                    <a:pt x="-4063" y="88532"/>
                    <a:pt x="-7613" y="49036"/>
                    <a:pt x="14558" y="22487"/>
                  </a:cubicBezTo>
                  <a:cubicBezTo>
                    <a:pt x="25643" y="9212"/>
                    <a:pt x="41059" y="1688"/>
                    <a:pt x="57023" y="253"/>
                  </a:cubicBezTo>
                  <a:close/>
                </a:path>
              </a:pathLst>
            </a:cu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3" name="任意多边形: 形状 192"/>
            <p:cNvSpPr/>
            <p:nvPr/>
          </p:nvSpPr>
          <p:spPr>
            <a:xfrm>
              <a:off x="10706143" y="4964413"/>
              <a:ext cx="83972" cy="83973"/>
            </a:xfrm>
            <a:custGeom>
              <a:avLst/>
              <a:gdLst>
                <a:gd name="connsiteX0" fmla="*/ 57023 w 125260"/>
                <a:gd name="connsiteY0" fmla="*/ 253 h 125261"/>
                <a:gd name="connsiteX1" fmla="*/ 102773 w 125260"/>
                <a:gd name="connsiteY1" fmla="*/ 14559 h 125261"/>
                <a:gd name="connsiteX2" fmla="*/ 110701 w 125260"/>
                <a:gd name="connsiteY2" fmla="*/ 102774 h 125261"/>
                <a:gd name="connsiteX3" fmla="*/ 22486 w 125260"/>
                <a:gd name="connsiteY3" fmla="*/ 110702 h 125261"/>
                <a:gd name="connsiteX4" fmla="*/ 14558 w 125260"/>
                <a:gd name="connsiteY4" fmla="*/ 22487 h 125261"/>
                <a:gd name="connsiteX5" fmla="*/ 57023 w 125260"/>
                <a:gd name="connsiteY5" fmla="*/ 253 h 125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260" h="125261">
                  <a:moveTo>
                    <a:pt x="57023" y="253"/>
                  </a:moveTo>
                  <a:cubicBezTo>
                    <a:pt x="72987" y="-1182"/>
                    <a:pt x="89498" y="3473"/>
                    <a:pt x="102773" y="14559"/>
                  </a:cubicBezTo>
                  <a:cubicBezTo>
                    <a:pt x="129322" y="36730"/>
                    <a:pt x="132872" y="76225"/>
                    <a:pt x="110701" y="102774"/>
                  </a:cubicBezTo>
                  <a:cubicBezTo>
                    <a:pt x="88531" y="129323"/>
                    <a:pt x="49035" y="132873"/>
                    <a:pt x="22486" y="110702"/>
                  </a:cubicBezTo>
                  <a:cubicBezTo>
                    <a:pt x="-4063" y="88532"/>
                    <a:pt x="-7613" y="49036"/>
                    <a:pt x="14558" y="22487"/>
                  </a:cubicBezTo>
                  <a:cubicBezTo>
                    <a:pt x="25643" y="9212"/>
                    <a:pt x="41059" y="1688"/>
                    <a:pt x="57023" y="253"/>
                  </a:cubicBezTo>
                  <a:close/>
                </a:path>
              </a:pathLst>
            </a:cu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4" name="任意多边形: 形状 193"/>
            <p:cNvSpPr/>
            <p:nvPr/>
          </p:nvSpPr>
          <p:spPr>
            <a:xfrm>
              <a:off x="11102905" y="5262449"/>
              <a:ext cx="83972" cy="83973"/>
            </a:xfrm>
            <a:custGeom>
              <a:avLst/>
              <a:gdLst>
                <a:gd name="connsiteX0" fmla="*/ 57023 w 125260"/>
                <a:gd name="connsiteY0" fmla="*/ 253 h 125261"/>
                <a:gd name="connsiteX1" fmla="*/ 102773 w 125260"/>
                <a:gd name="connsiteY1" fmla="*/ 14559 h 125261"/>
                <a:gd name="connsiteX2" fmla="*/ 110701 w 125260"/>
                <a:gd name="connsiteY2" fmla="*/ 102774 h 125261"/>
                <a:gd name="connsiteX3" fmla="*/ 22486 w 125260"/>
                <a:gd name="connsiteY3" fmla="*/ 110702 h 125261"/>
                <a:gd name="connsiteX4" fmla="*/ 14558 w 125260"/>
                <a:gd name="connsiteY4" fmla="*/ 22487 h 125261"/>
                <a:gd name="connsiteX5" fmla="*/ 57023 w 125260"/>
                <a:gd name="connsiteY5" fmla="*/ 253 h 125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260" h="125261">
                  <a:moveTo>
                    <a:pt x="57023" y="253"/>
                  </a:moveTo>
                  <a:cubicBezTo>
                    <a:pt x="72987" y="-1182"/>
                    <a:pt x="89498" y="3473"/>
                    <a:pt x="102773" y="14559"/>
                  </a:cubicBezTo>
                  <a:cubicBezTo>
                    <a:pt x="129322" y="36730"/>
                    <a:pt x="132872" y="76225"/>
                    <a:pt x="110701" y="102774"/>
                  </a:cubicBezTo>
                  <a:cubicBezTo>
                    <a:pt x="88531" y="129323"/>
                    <a:pt x="49035" y="132873"/>
                    <a:pt x="22486" y="110702"/>
                  </a:cubicBezTo>
                  <a:cubicBezTo>
                    <a:pt x="-4063" y="88532"/>
                    <a:pt x="-7613" y="49036"/>
                    <a:pt x="14558" y="22487"/>
                  </a:cubicBezTo>
                  <a:cubicBezTo>
                    <a:pt x="25643" y="9212"/>
                    <a:pt x="41059" y="1688"/>
                    <a:pt x="57023" y="253"/>
                  </a:cubicBezTo>
                  <a:close/>
                </a:path>
              </a:pathLst>
            </a:cu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5" name="任意多边形: 形状 194"/>
            <p:cNvSpPr/>
            <p:nvPr/>
          </p:nvSpPr>
          <p:spPr>
            <a:xfrm>
              <a:off x="10682783" y="5160270"/>
              <a:ext cx="83972" cy="83973"/>
            </a:xfrm>
            <a:custGeom>
              <a:avLst/>
              <a:gdLst>
                <a:gd name="connsiteX0" fmla="*/ 57023 w 125260"/>
                <a:gd name="connsiteY0" fmla="*/ 253 h 125261"/>
                <a:gd name="connsiteX1" fmla="*/ 102773 w 125260"/>
                <a:gd name="connsiteY1" fmla="*/ 14559 h 125261"/>
                <a:gd name="connsiteX2" fmla="*/ 110701 w 125260"/>
                <a:gd name="connsiteY2" fmla="*/ 102774 h 125261"/>
                <a:gd name="connsiteX3" fmla="*/ 22486 w 125260"/>
                <a:gd name="connsiteY3" fmla="*/ 110702 h 125261"/>
                <a:gd name="connsiteX4" fmla="*/ 14558 w 125260"/>
                <a:gd name="connsiteY4" fmla="*/ 22487 h 125261"/>
                <a:gd name="connsiteX5" fmla="*/ 57023 w 125260"/>
                <a:gd name="connsiteY5" fmla="*/ 253 h 125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260" h="125261">
                  <a:moveTo>
                    <a:pt x="57023" y="253"/>
                  </a:moveTo>
                  <a:cubicBezTo>
                    <a:pt x="72987" y="-1182"/>
                    <a:pt x="89498" y="3473"/>
                    <a:pt x="102773" y="14559"/>
                  </a:cubicBezTo>
                  <a:cubicBezTo>
                    <a:pt x="129322" y="36730"/>
                    <a:pt x="132872" y="76225"/>
                    <a:pt x="110701" y="102774"/>
                  </a:cubicBezTo>
                  <a:cubicBezTo>
                    <a:pt x="88531" y="129323"/>
                    <a:pt x="49035" y="132873"/>
                    <a:pt x="22486" y="110702"/>
                  </a:cubicBezTo>
                  <a:cubicBezTo>
                    <a:pt x="-4063" y="88532"/>
                    <a:pt x="-7613" y="49036"/>
                    <a:pt x="14558" y="22487"/>
                  </a:cubicBezTo>
                  <a:cubicBezTo>
                    <a:pt x="25643" y="9212"/>
                    <a:pt x="41059" y="1688"/>
                    <a:pt x="57023" y="253"/>
                  </a:cubicBezTo>
                  <a:close/>
                </a:path>
              </a:pathLst>
            </a:cu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6" name="任意多边形: 形状 195"/>
            <p:cNvSpPr/>
            <p:nvPr/>
          </p:nvSpPr>
          <p:spPr>
            <a:xfrm>
              <a:off x="10908495" y="4870268"/>
              <a:ext cx="83972" cy="83973"/>
            </a:xfrm>
            <a:custGeom>
              <a:avLst/>
              <a:gdLst>
                <a:gd name="connsiteX0" fmla="*/ 57023 w 125260"/>
                <a:gd name="connsiteY0" fmla="*/ 253 h 125261"/>
                <a:gd name="connsiteX1" fmla="*/ 102773 w 125260"/>
                <a:gd name="connsiteY1" fmla="*/ 14559 h 125261"/>
                <a:gd name="connsiteX2" fmla="*/ 110701 w 125260"/>
                <a:gd name="connsiteY2" fmla="*/ 102774 h 125261"/>
                <a:gd name="connsiteX3" fmla="*/ 22486 w 125260"/>
                <a:gd name="connsiteY3" fmla="*/ 110702 h 125261"/>
                <a:gd name="connsiteX4" fmla="*/ 14558 w 125260"/>
                <a:gd name="connsiteY4" fmla="*/ 22487 h 125261"/>
                <a:gd name="connsiteX5" fmla="*/ 57023 w 125260"/>
                <a:gd name="connsiteY5" fmla="*/ 253 h 125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260" h="125261">
                  <a:moveTo>
                    <a:pt x="57023" y="253"/>
                  </a:moveTo>
                  <a:cubicBezTo>
                    <a:pt x="72987" y="-1182"/>
                    <a:pt x="89498" y="3473"/>
                    <a:pt x="102773" y="14559"/>
                  </a:cubicBezTo>
                  <a:cubicBezTo>
                    <a:pt x="129322" y="36730"/>
                    <a:pt x="132872" y="76225"/>
                    <a:pt x="110701" y="102774"/>
                  </a:cubicBezTo>
                  <a:cubicBezTo>
                    <a:pt x="88531" y="129323"/>
                    <a:pt x="49035" y="132873"/>
                    <a:pt x="22486" y="110702"/>
                  </a:cubicBezTo>
                  <a:cubicBezTo>
                    <a:pt x="-4063" y="88532"/>
                    <a:pt x="-7613" y="49036"/>
                    <a:pt x="14558" y="22487"/>
                  </a:cubicBezTo>
                  <a:cubicBezTo>
                    <a:pt x="25643" y="9212"/>
                    <a:pt x="41059" y="1688"/>
                    <a:pt x="57023" y="253"/>
                  </a:cubicBezTo>
                  <a:close/>
                </a:path>
              </a:pathLst>
            </a:cu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7" name="任意多边形: 形状 196"/>
            <p:cNvSpPr/>
            <p:nvPr/>
          </p:nvSpPr>
          <p:spPr>
            <a:xfrm>
              <a:off x="11245484" y="5134145"/>
              <a:ext cx="83972" cy="83973"/>
            </a:xfrm>
            <a:custGeom>
              <a:avLst/>
              <a:gdLst>
                <a:gd name="connsiteX0" fmla="*/ 57023 w 125260"/>
                <a:gd name="connsiteY0" fmla="*/ 253 h 125261"/>
                <a:gd name="connsiteX1" fmla="*/ 102773 w 125260"/>
                <a:gd name="connsiteY1" fmla="*/ 14559 h 125261"/>
                <a:gd name="connsiteX2" fmla="*/ 110701 w 125260"/>
                <a:gd name="connsiteY2" fmla="*/ 102774 h 125261"/>
                <a:gd name="connsiteX3" fmla="*/ 22486 w 125260"/>
                <a:gd name="connsiteY3" fmla="*/ 110702 h 125261"/>
                <a:gd name="connsiteX4" fmla="*/ 14558 w 125260"/>
                <a:gd name="connsiteY4" fmla="*/ 22487 h 125261"/>
                <a:gd name="connsiteX5" fmla="*/ 57023 w 125260"/>
                <a:gd name="connsiteY5" fmla="*/ 253 h 125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260" h="125261">
                  <a:moveTo>
                    <a:pt x="57023" y="253"/>
                  </a:moveTo>
                  <a:cubicBezTo>
                    <a:pt x="72987" y="-1182"/>
                    <a:pt x="89498" y="3473"/>
                    <a:pt x="102773" y="14559"/>
                  </a:cubicBezTo>
                  <a:cubicBezTo>
                    <a:pt x="129322" y="36730"/>
                    <a:pt x="132872" y="76225"/>
                    <a:pt x="110701" y="102774"/>
                  </a:cubicBezTo>
                  <a:cubicBezTo>
                    <a:pt x="88531" y="129323"/>
                    <a:pt x="49035" y="132873"/>
                    <a:pt x="22486" y="110702"/>
                  </a:cubicBezTo>
                  <a:cubicBezTo>
                    <a:pt x="-4063" y="88532"/>
                    <a:pt x="-7613" y="49036"/>
                    <a:pt x="14558" y="22487"/>
                  </a:cubicBezTo>
                  <a:cubicBezTo>
                    <a:pt x="25643" y="9212"/>
                    <a:pt x="41059" y="1688"/>
                    <a:pt x="57023" y="253"/>
                  </a:cubicBezTo>
                  <a:close/>
                </a:path>
              </a:pathLst>
            </a:cu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8" name="任意多边形: 形状 197"/>
            <p:cNvSpPr/>
            <p:nvPr/>
          </p:nvSpPr>
          <p:spPr>
            <a:xfrm>
              <a:off x="10959592" y="5381545"/>
              <a:ext cx="83972" cy="83973"/>
            </a:xfrm>
            <a:custGeom>
              <a:avLst/>
              <a:gdLst>
                <a:gd name="connsiteX0" fmla="*/ 57023 w 125260"/>
                <a:gd name="connsiteY0" fmla="*/ 253 h 125261"/>
                <a:gd name="connsiteX1" fmla="*/ 102773 w 125260"/>
                <a:gd name="connsiteY1" fmla="*/ 14559 h 125261"/>
                <a:gd name="connsiteX2" fmla="*/ 110701 w 125260"/>
                <a:gd name="connsiteY2" fmla="*/ 102774 h 125261"/>
                <a:gd name="connsiteX3" fmla="*/ 22486 w 125260"/>
                <a:gd name="connsiteY3" fmla="*/ 110702 h 125261"/>
                <a:gd name="connsiteX4" fmla="*/ 14558 w 125260"/>
                <a:gd name="connsiteY4" fmla="*/ 22487 h 125261"/>
                <a:gd name="connsiteX5" fmla="*/ 57023 w 125260"/>
                <a:gd name="connsiteY5" fmla="*/ 253 h 125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260" h="125261">
                  <a:moveTo>
                    <a:pt x="57023" y="253"/>
                  </a:moveTo>
                  <a:cubicBezTo>
                    <a:pt x="72987" y="-1182"/>
                    <a:pt x="89498" y="3473"/>
                    <a:pt x="102773" y="14559"/>
                  </a:cubicBezTo>
                  <a:cubicBezTo>
                    <a:pt x="129322" y="36730"/>
                    <a:pt x="132872" y="76225"/>
                    <a:pt x="110701" y="102774"/>
                  </a:cubicBezTo>
                  <a:cubicBezTo>
                    <a:pt x="88531" y="129323"/>
                    <a:pt x="49035" y="132873"/>
                    <a:pt x="22486" y="110702"/>
                  </a:cubicBezTo>
                  <a:cubicBezTo>
                    <a:pt x="-4063" y="88532"/>
                    <a:pt x="-7613" y="49036"/>
                    <a:pt x="14558" y="22487"/>
                  </a:cubicBezTo>
                  <a:cubicBezTo>
                    <a:pt x="25643" y="9212"/>
                    <a:pt x="41059" y="1688"/>
                    <a:pt x="57023" y="253"/>
                  </a:cubicBezTo>
                  <a:close/>
                </a:path>
              </a:pathLst>
            </a:cu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9" name="任意多边形: 形状 198"/>
            <p:cNvSpPr/>
            <p:nvPr/>
          </p:nvSpPr>
          <p:spPr>
            <a:xfrm>
              <a:off x="11214300" y="6147083"/>
              <a:ext cx="83972" cy="83973"/>
            </a:xfrm>
            <a:custGeom>
              <a:avLst/>
              <a:gdLst>
                <a:gd name="connsiteX0" fmla="*/ 57023 w 125260"/>
                <a:gd name="connsiteY0" fmla="*/ 253 h 125261"/>
                <a:gd name="connsiteX1" fmla="*/ 102773 w 125260"/>
                <a:gd name="connsiteY1" fmla="*/ 14559 h 125261"/>
                <a:gd name="connsiteX2" fmla="*/ 110701 w 125260"/>
                <a:gd name="connsiteY2" fmla="*/ 102774 h 125261"/>
                <a:gd name="connsiteX3" fmla="*/ 22486 w 125260"/>
                <a:gd name="connsiteY3" fmla="*/ 110702 h 125261"/>
                <a:gd name="connsiteX4" fmla="*/ 14558 w 125260"/>
                <a:gd name="connsiteY4" fmla="*/ 22487 h 125261"/>
                <a:gd name="connsiteX5" fmla="*/ 57023 w 125260"/>
                <a:gd name="connsiteY5" fmla="*/ 253 h 125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260" h="125261">
                  <a:moveTo>
                    <a:pt x="57023" y="253"/>
                  </a:moveTo>
                  <a:cubicBezTo>
                    <a:pt x="72987" y="-1182"/>
                    <a:pt x="89498" y="3473"/>
                    <a:pt x="102773" y="14559"/>
                  </a:cubicBezTo>
                  <a:cubicBezTo>
                    <a:pt x="129322" y="36730"/>
                    <a:pt x="132872" y="76225"/>
                    <a:pt x="110701" y="102774"/>
                  </a:cubicBezTo>
                  <a:cubicBezTo>
                    <a:pt x="88531" y="129323"/>
                    <a:pt x="49035" y="132873"/>
                    <a:pt x="22486" y="110702"/>
                  </a:cubicBezTo>
                  <a:cubicBezTo>
                    <a:pt x="-4063" y="88532"/>
                    <a:pt x="-7613" y="49036"/>
                    <a:pt x="14558" y="22487"/>
                  </a:cubicBezTo>
                  <a:cubicBezTo>
                    <a:pt x="25643" y="9212"/>
                    <a:pt x="41059" y="1688"/>
                    <a:pt x="57023" y="253"/>
                  </a:cubicBezTo>
                  <a:close/>
                </a:path>
              </a:pathLst>
            </a:cu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0" name="任意多边形: 形状 199"/>
            <p:cNvSpPr/>
            <p:nvPr/>
          </p:nvSpPr>
          <p:spPr>
            <a:xfrm>
              <a:off x="10342307" y="5976355"/>
              <a:ext cx="83972" cy="83973"/>
            </a:xfrm>
            <a:custGeom>
              <a:avLst/>
              <a:gdLst>
                <a:gd name="connsiteX0" fmla="*/ 57023 w 125260"/>
                <a:gd name="connsiteY0" fmla="*/ 253 h 125261"/>
                <a:gd name="connsiteX1" fmla="*/ 102773 w 125260"/>
                <a:gd name="connsiteY1" fmla="*/ 14559 h 125261"/>
                <a:gd name="connsiteX2" fmla="*/ 110701 w 125260"/>
                <a:gd name="connsiteY2" fmla="*/ 102774 h 125261"/>
                <a:gd name="connsiteX3" fmla="*/ 22486 w 125260"/>
                <a:gd name="connsiteY3" fmla="*/ 110702 h 125261"/>
                <a:gd name="connsiteX4" fmla="*/ 14558 w 125260"/>
                <a:gd name="connsiteY4" fmla="*/ 22487 h 125261"/>
                <a:gd name="connsiteX5" fmla="*/ 57023 w 125260"/>
                <a:gd name="connsiteY5" fmla="*/ 253 h 125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260" h="125261">
                  <a:moveTo>
                    <a:pt x="57023" y="253"/>
                  </a:moveTo>
                  <a:cubicBezTo>
                    <a:pt x="72987" y="-1182"/>
                    <a:pt x="89498" y="3473"/>
                    <a:pt x="102773" y="14559"/>
                  </a:cubicBezTo>
                  <a:cubicBezTo>
                    <a:pt x="129322" y="36730"/>
                    <a:pt x="132872" y="76225"/>
                    <a:pt x="110701" y="102774"/>
                  </a:cubicBezTo>
                  <a:cubicBezTo>
                    <a:pt x="88531" y="129323"/>
                    <a:pt x="49035" y="132873"/>
                    <a:pt x="22486" y="110702"/>
                  </a:cubicBezTo>
                  <a:cubicBezTo>
                    <a:pt x="-4063" y="88532"/>
                    <a:pt x="-7613" y="49036"/>
                    <a:pt x="14558" y="22487"/>
                  </a:cubicBezTo>
                  <a:cubicBezTo>
                    <a:pt x="25643" y="9212"/>
                    <a:pt x="41059" y="1688"/>
                    <a:pt x="57023" y="253"/>
                  </a:cubicBezTo>
                  <a:close/>
                </a:path>
              </a:pathLst>
            </a:cu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01" name="直接连接符 200"/>
            <p:cNvCxnSpPr/>
            <p:nvPr/>
          </p:nvCxnSpPr>
          <p:spPr>
            <a:xfrm flipV="1">
              <a:off x="10529268" y="5534338"/>
              <a:ext cx="984500" cy="9117"/>
            </a:xfrm>
            <a:prstGeom prst="line">
              <a:avLst/>
            </a:prstGeom>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02" name="直接连接符 201"/>
            <p:cNvCxnSpPr/>
            <p:nvPr/>
          </p:nvCxnSpPr>
          <p:spPr>
            <a:xfrm flipV="1">
              <a:off x="10042740" y="5678489"/>
              <a:ext cx="984500" cy="9117"/>
            </a:xfrm>
            <a:prstGeom prst="line">
              <a:avLst/>
            </a:prstGeom>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03" name="直接连接符 202"/>
            <p:cNvCxnSpPr/>
            <p:nvPr/>
          </p:nvCxnSpPr>
          <p:spPr>
            <a:xfrm flipV="1">
              <a:off x="10015333" y="5538896"/>
              <a:ext cx="513934" cy="158323"/>
            </a:xfrm>
            <a:prstGeom prst="line">
              <a:avLst/>
            </a:prstGeom>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04" name="直接连接符 203"/>
            <p:cNvCxnSpPr/>
            <p:nvPr/>
          </p:nvCxnSpPr>
          <p:spPr>
            <a:xfrm flipV="1">
              <a:off x="11008588" y="5534338"/>
              <a:ext cx="468359" cy="145007"/>
            </a:xfrm>
            <a:prstGeom prst="line">
              <a:avLst/>
            </a:prstGeom>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05" name="箭头: 右 204"/>
            <p:cNvSpPr/>
            <p:nvPr/>
          </p:nvSpPr>
          <p:spPr>
            <a:xfrm>
              <a:off x="9304825" y="5416441"/>
              <a:ext cx="426820" cy="32060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grpSp>
      <p:sp>
        <p:nvSpPr>
          <p:cNvPr id="5" name="椭圆 5"/>
          <p:cNvSpPr/>
          <p:nvPr/>
        </p:nvSpPr>
        <p:spPr>
          <a:xfrm>
            <a:off x="492208" y="426058"/>
            <a:ext cx="324679" cy="324679"/>
          </a:xfrm>
          <a:prstGeom prst="ellipse">
            <a:avLst/>
          </a:prstGeom>
          <a:gradFill flip="none" rotWithShape="1">
            <a:gsLst>
              <a:gs pos="0">
                <a:schemeClr val="accent1"/>
              </a:gs>
              <a:gs pos="100000">
                <a:schemeClr val="accent2"/>
              </a:gs>
            </a:gsLst>
            <a:lin ang="10800000" scaled="1"/>
            <a:tileRect/>
          </a:gradFill>
          <a:ln>
            <a:noFill/>
          </a:ln>
          <a:effectLst>
            <a:outerShdw blurRad="762000" dist="254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360000" bIns="45720" numCol="1" spcCol="0" rtlCol="0" fromWordArt="0" anchor="ctr" anchorCtr="0" forceAA="0" compatLnSpc="1">
            <a:noAutofit/>
          </a:bodyPr>
          <a:p>
            <a:pPr algn="r" defTabSz="914400"/>
            <a:endParaRPr lang="zh-CN" altLang="en-US" sz="1400" b="1">
              <a:latin typeface="微软雅黑" panose="020B0503020204020204" charset="-122"/>
              <a:ea typeface="微软雅黑" panose="020B0503020204020204" charset="-122"/>
              <a:cs typeface="Open Sans" panose="020B0606030504020204" pitchFamily="34" charset="0"/>
              <a:sym typeface="微软雅黑" panose="020B0503020204020204" charset="-122"/>
            </a:endParaRPr>
          </a:p>
        </p:txBody>
      </p:sp>
      <p:sp>
        <p:nvSpPr>
          <p:cNvPr id="6" name="文本框 17"/>
          <p:cNvSpPr txBox="1"/>
          <p:nvPr/>
        </p:nvSpPr>
        <p:spPr>
          <a:xfrm>
            <a:off x="920115" y="381635"/>
            <a:ext cx="5474335" cy="460375"/>
          </a:xfrm>
          <a:prstGeom prst="rect">
            <a:avLst/>
          </a:prstGeom>
          <a:noFill/>
        </p:spPr>
        <p:txBody>
          <a:bodyPr wrap="square" rtlCol="0">
            <a:spAutoFit/>
          </a:bodyPr>
          <a:p>
            <a:pPr algn="just" fontAlgn="auto"/>
            <a:r>
              <a:rPr lang="en-US" sz="2400" spc="600" dirty="0">
                <a:solidFill>
                  <a:schemeClr val="tx1">
                    <a:lumMod val="75000"/>
                    <a:lumOff val="25000"/>
                  </a:schemeClr>
                </a:solidFill>
                <a:latin typeface="微软雅黑" panose="020B0503020204020204" charset="-122"/>
                <a:ea typeface="微软雅黑" panose="020B0503020204020204" charset="-122"/>
                <a:sym typeface="微软雅黑" panose="020B0503020204020204" charset="-122"/>
              </a:rPr>
              <a:t>2.2</a:t>
            </a:r>
            <a:r>
              <a:rPr lang="zh-CN" altLang="en-US" sz="2400" spc="600" dirty="0">
                <a:solidFill>
                  <a:schemeClr val="tx1">
                    <a:lumMod val="75000"/>
                    <a:lumOff val="25000"/>
                  </a:schemeClr>
                </a:solidFill>
                <a:latin typeface="微软雅黑" panose="020B0503020204020204" charset="-122"/>
                <a:ea typeface="微软雅黑" panose="020B0503020204020204" charset="-122"/>
                <a:sym typeface="微软雅黑" panose="020B0503020204020204" charset="-122"/>
              </a:rPr>
              <a:t>类别分析</a:t>
            </a:r>
            <a:endParaRPr lang="zh-CN" altLang="en-US" sz="2400" spc="600" dirty="0">
              <a:solidFill>
                <a:schemeClr val="tx1">
                  <a:lumMod val="75000"/>
                  <a:lumOff val="25000"/>
                </a:schemeClr>
              </a:solidFill>
              <a:latin typeface="微软雅黑" panose="020B0503020204020204" charset="-122"/>
              <a:ea typeface="微软雅黑" panose="020B0503020204020204" charset="-122"/>
              <a:sym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slow" p14:dur="1000" advTm="15000">
        <p:cover dir="d"/>
      </p:transition>
    </mc:Choice>
    <mc:Fallback>
      <p:transition spd="slow" advTm="15000">
        <p:cover dir="d"/>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图示 5"/>
          <p:cNvGraphicFramePr/>
          <p:nvPr/>
        </p:nvGraphicFramePr>
        <p:xfrm>
          <a:off x="6549129" y="1113034"/>
          <a:ext cx="7362334" cy="4631659"/>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7" name="文本框 6"/>
          <p:cNvSpPr txBox="1"/>
          <p:nvPr/>
        </p:nvSpPr>
        <p:spPr>
          <a:xfrm>
            <a:off x="356030" y="1848108"/>
            <a:ext cx="6193413" cy="3692525"/>
          </a:xfrm>
          <a:prstGeom prst="rect">
            <a:avLst/>
          </a:prstGeom>
          <a:noFill/>
        </p:spPr>
        <p:txBody>
          <a:bodyPr wrap="square" rtlCol="0">
            <a:spAutoFit/>
          </a:bodyPr>
          <a:lstStyle/>
          <a:p>
            <a:pPr marL="342900" indent="-342900">
              <a:buFont typeface="Arial" panose="020B0604020202020204" pitchFamily="34" charset="0"/>
              <a:buChar char="•"/>
            </a:pPr>
            <a:r>
              <a:rPr lang="zh-CN" altLang="en-US" dirty="0">
                <a:latin typeface="微软雅黑" panose="020B0503020204020204" charset="-122"/>
                <a:ea typeface="微软雅黑" panose="020B0503020204020204" charset="-122"/>
                <a:cs typeface="微软雅黑" panose="020B0503020204020204" charset="-122"/>
              </a:rPr>
              <a:t>为了调整疫情期间的办公方式，某公司希望了解各位</a:t>
            </a:r>
            <a:r>
              <a:rPr lang="zh-CN" altLang="zh-CN" dirty="0">
                <a:latin typeface="微软雅黑" panose="020B0503020204020204" charset="-122"/>
                <a:ea typeface="微软雅黑" panose="020B0503020204020204" charset="-122"/>
                <a:cs typeface="微软雅黑" panose="020B0503020204020204" charset="-122"/>
              </a:rPr>
              <a:t>普通员工</a:t>
            </a:r>
            <a:r>
              <a:rPr lang="zh-CN" altLang="en-US" dirty="0">
                <a:latin typeface="微软雅黑" panose="020B0503020204020204" charset="-122"/>
                <a:ea typeface="微软雅黑" panose="020B0503020204020204" charset="-122"/>
                <a:cs typeface="微软雅黑" panose="020B0503020204020204" charset="-122"/>
              </a:rPr>
              <a:t>的意见。他们采取的方式是：</a:t>
            </a:r>
            <a:endParaRPr lang="en-US" altLang="zh-CN" dirty="0">
              <a:latin typeface="微软雅黑" panose="020B0503020204020204" charset="-122"/>
              <a:ea typeface="微软雅黑" panose="020B0503020204020204" charset="-122"/>
              <a:cs typeface="微软雅黑" panose="020B0503020204020204" charset="-122"/>
            </a:endParaRPr>
          </a:p>
          <a:p>
            <a:pPr marL="342900" indent="-342900">
              <a:buFont typeface="Arial" panose="020B0604020202020204" pitchFamily="34" charset="0"/>
              <a:buChar char="•"/>
            </a:pPr>
            <a:r>
              <a:rPr lang="zh-CN" altLang="en-US" dirty="0">
                <a:latin typeface="微软雅黑" panose="020B0503020204020204" charset="-122"/>
                <a:ea typeface="微软雅黑" panose="020B0503020204020204" charset="-122"/>
                <a:cs typeface="微软雅黑" panose="020B0503020204020204" charset="-122"/>
              </a:rPr>
              <a:t>要求普通员工</a:t>
            </a:r>
            <a:r>
              <a:rPr lang="zh-CN" altLang="zh-CN" dirty="0">
                <a:latin typeface="微软雅黑" panose="020B0503020204020204" charset="-122"/>
                <a:ea typeface="微软雅黑" panose="020B0503020204020204" charset="-122"/>
                <a:cs typeface="微软雅黑" panose="020B0503020204020204" charset="-122"/>
              </a:rPr>
              <a:t>将自己的意见反映给各自的小组的小组长，所有小组长将搜集到的意见反映给主管，主管再反映给经理，最终经理将所有意见整理后反映给最终拍板的总经理。</a:t>
            </a:r>
            <a:endParaRPr lang="en-US" altLang="zh-CN" dirty="0">
              <a:latin typeface="微软雅黑" panose="020B0503020204020204" charset="-122"/>
              <a:ea typeface="微软雅黑" panose="020B0503020204020204" charset="-122"/>
              <a:cs typeface="微软雅黑" panose="020B0503020204020204" charset="-122"/>
            </a:endParaRPr>
          </a:p>
          <a:p>
            <a:endParaRPr lang="en-US" altLang="zh-CN" dirty="0">
              <a:latin typeface="微软雅黑" panose="020B0503020204020204" charset="-122"/>
              <a:ea typeface="微软雅黑" panose="020B0503020204020204" charset="-122"/>
              <a:cs typeface="微软雅黑" panose="020B0503020204020204" charset="-122"/>
            </a:endParaRPr>
          </a:p>
          <a:p>
            <a:pPr marL="342900" indent="-342900">
              <a:buFont typeface="Arial" panose="020B0604020202020204" pitchFamily="34" charset="0"/>
              <a:buChar char="•"/>
            </a:pPr>
            <a:r>
              <a:rPr lang="zh-CN" altLang="en-US" dirty="0">
                <a:latin typeface="微软雅黑" panose="020B0503020204020204" charset="-122"/>
                <a:ea typeface="微软雅黑" panose="020B0503020204020204" charset="-122"/>
                <a:cs typeface="微软雅黑" panose="020B0503020204020204" charset="-122"/>
              </a:rPr>
              <a:t>如果把</a:t>
            </a:r>
            <a:r>
              <a:rPr lang="zh-CN" altLang="zh-CN" dirty="0">
                <a:latin typeface="微软雅黑" panose="020B0503020204020204" charset="-122"/>
                <a:ea typeface="微软雅黑" panose="020B0503020204020204" charset="-122"/>
                <a:cs typeface="微软雅黑" panose="020B0503020204020204" charset="-122"/>
              </a:rPr>
              <a:t>这一过程中员工反映的意见</a:t>
            </a:r>
            <a:r>
              <a:rPr lang="zh-CN" altLang="en-US" dirty="0">
                <a:latin typeface="微软雅黑" panose="020B0503020204020204" charset="-122"/>
                <a:ea typeface="微软雅黑" panose="020B0503020204020204" charset="-122"/>
                <a:cs typeface="微软雅黑" panose="020B0503020204020204" charset="-122"/>
              </a:rPr>
              <a:t>看成</a:t>
            </a:r>
            <a:r>
              <a:rPr lang="zh-CN" altLang="zh-CN" b="1" dirty="0">
                <a:latin typeface="微软雅黑" panose="020B0503020204020204" charset="-122"/>
                <a:ea typeface="微软雅黑" panose="020B0503020204020204" charset="-122"/>
                <a:cs typeface="微软雅黑" panose="020B0503020204020204" charset="-122"/>
              </a:rPr>
              <a:t>“神经元”的输入</a:t>
            </a:r>
            <a:r>
              <a:rPr lang="zh-CN" altLang="zh-CN" dirty="0">
                <a:latin typeface="微软雅黑" panose="020B0503020204020204" charset="-122"/>
                <a:ea typeface="微软雅黑" panose="020B0503020204020204" charset="-122"/>
                <a:cs typeface="微软雅黑" panose="020B0503020204020204" charset="-122"/>
              </a:rPr>
              <a:t>，</a:t>
            </a:r>
            <a:r>
              <a:rPr lang="zh-CN" altLang="en-US" dirty="0">
                <a:latin typeface="微软雅黑" panose="020B0503020204020204" charset="-122"/>
                <a:ea typeface="微软雅黑" panose="020B0503020204020204" charset="-122"/>
                <a:cs typeface="微软雅黑" panose="020B0503020204020204" charset="-122"/>
              </a:rPr>
              <a:t>把</a:t>
            </a:r>
            <a:r>
              <a:rPr lang="zh-CN" altLang="zh-CN" dirty="0">
                <a:latin typeface="微软雅黑" panose="020B0503020204020204" charset="-122"/>
                <a:ea typeface="微软雅黑" panose="020B0503020204020204" charset="-122"/>
                <a:cs typeface="微软雅黑" panose="020B0503020204020204" charset="-122"/>
              </a:rPr>
              <a:t>意见在小组长、主管、经理之间的</a:t>
            </a:r>
            <a:r>
              <a:rPr lang="zh-CN" altLang="en-US" dirty="0">
                <a:latin typeface="微软雅黑" panose="020B0503020204020204" charset="-122"/>
                <a:ea typeface="微软雅黑" panose="020B0503020204020204" charset="-122"/>
                <a:cs typeface="微软雅黑" panose="020B0503020204020204" charset="-122"/>
              </a:rPr>
              <a:t>整合和传递看成</a:t>
            </a:r>
            <a:r>
              <a:rPr lang="zh-CN" altLang="zh-CN" b="1" dirty="0">
                <a:latin typeface="微软雅黑" panose="020B0503020204020204" charset="-122"/>
                <a:ea typeface="微软雅黑" panose="020B0503020204020204" charset="-122"/>
                <a:cs typeface="微软雅黑" panose="020B0503020204020204" charset="-122"/>
              </a:rPr>
              <a:t>“隐式输出”</a:t>
            </a:r>
            <a:r>
              <a:rPr lang="zh-CN" altLang="zh-CN" dirty="0">
                <a:latin typeface="微软雅黑" panose="020B0503020204020204" charset="-122"/>
                <a:ea typeface="微软雅黑" panose="020B0503020204020204" charset="-122"/>
                <a:cs typeface="微软雅黑" panose="020B0503020204020204" charset="-122"/>
              </a:rPr>
              <a:t>，</a:t>
            </a:r>
            <a:r>
              <a:rPr lang="zh-CN" altLang="en-US" dirty="0">
                <a:latin typeface="微软雅黑" panose="020B0503020204020204" charset="-122"/>
                <a:ea typeface="微软雅黑" panose="020B0503020204020204" charset="-122"/>
                <a:cs typeface="微软雅黑" panose="020B0503020204020204" charset="-122"/>
              </a:rPr>
              <a:t>把</a:t>
            </a:r>
            <a:r>
              <a:rPr lang="zh-CN" altLang="zh-CN" dirty="0">
                <a:latin typeface="微软雅黑" panose="020B0503020204020204" charset="-122"/>
                <a:ea typeface="微软雅黑" panose="020B0503020204020204" charset="-122"/>
                <a:cs typeface="微软雅黑" panose="020B0503020204020204" charset="-122"/>
              </a:rPr>
              <a:t>经理将意见反馈给总经理</a:t>
            </a:r>
            <a:r>
              <a:rPr lang="zh-CN" altLang="en-US" dirty="0">
                <a:latin typeface="微软雅黑" panose="020B0503020204020204" charset="-122"/>
                <a:ea typeface="微软雅黑" panose="020B0503020204020204" charset="-122"/>
                <a:cs typeface="微软雅黑" panose="020B0503020204020204" charset="-122"/>
              </a:rPr>
              <a:t>看成</a:t>
            </a:r>
            <a:r>
              <a:rPr lang="zh-CN" altLang="zh-CN" b="1" dirty="0">
                <a:latin typeface="微软雅黑" panose="020B0503020204020204" charset="-122"/>
                <a:ea typeface="微软雅黑" panose="020B0503020204020204" charset="-122"/>
                <a:cs typeface="微软雅黑" panose="020B0503020204020204" charset="-122"/>
              </a:rPr>
              <a:t>“模型输出”</a:t>
            </a:r>
            <a:r>
              <a:rPr lang="zh-CN" altLang="en-US" b="1" dirty="0">
                <a:latin typeface="微软雅黑" panose="020B0503020204020204" charset="-122"/>
                <a:ea typeface="微软雅黑" panose="020B0503020204020204" charset="-122"/>
                <a:cs typeface="微软雅黑" panose="020B0503020204020204" charset="-122"/>
              </a:rPr>
              <a:t>，</a:t>
            </a:r>
            <a:r>
              <a:rPr lang="zh-CN" altLang="en-US" dirty="0">
                <a:latin typeface="微软雅黑" panose="020B0503020204020204" charset="-122"/>
                <a:ea typeface="微软雅黑" panose="020B0503020204020204" charset="-122"/>
                <a:cs typeface="微软雅黑" panose="020B0503020204020204" charset="-122"/>
              </a:rPr>
              <a:t>那么我们的得到的就是一个层级明确、整合了多维信息的</a:t>
            </a:r>
            <a:r>
              <a:rPr lang="zh-CN" altLang="en-US" b="1" dirty="0">
                <a:latin typeface="微软雅黑" panose="020B0503020204020204" charset="-122"/>
                <a:ea typeface="微软雅黑" panose="020B0503020204020204" charset="-122"/>
                <a:cs typeface="微软雅黑" panose="020B0503020204020204" charset="-122"/>
              </a:rPr>
              <a:t>神经网络。</a:t>
            </a:r>
            <a:endParaRPr lang="zh-CN" altLang="zh-CN" dirty="0">
              <a:latin typeface="微软雅黑" panose="020B0503020204020204" charset="-122"/>
              <a:ea typeface="微软雅黑" panose="020B0503020204020204" charset="-122"/>
              <a:cs typeface="微软雅黑" panose="020B0503020204020204" charset="-122"/>
            </a:endParaRPr>
          </a:p>
          <a:p>
            <a:pPr marL="342900" indent="-342900">
              <a:buFont typeface="Arial" panose="020B0604020202020204" pitchFamily="34" charset="0"/>
              <a:buChar char="•"/>
            </a:pPr>
            <a:endParaRPr lang="zh-CN" altLang="en-US" dirty="0">
              <a:latin typeface="微软雅黑" panose="020B0503020204020204" charset="-122"/>
              <a:ea typeface="微软雅黑" panose="020B0503020204020204" charset="-122"/>
              <a:cs typeface="微软雅黑" panose="020B0503020204020204" charset="-122"/>
            </a:endParaRPr>
          </a:p>
        </p:txBody>
      </p:sp>
      <p:sp>
        <p:nvSpPr>
          <p:cNvPr id="8" name="标题 7"/>
          <p:cNvSpPr>
            <a:spLocks noGrp="1"/>
          </p:cNvSpPr>
          <p:nvPr>
            <p:ph type="title"/>
          </p:nvPr>
        </p:nvSpPr>
        <p:spPr>
          <a:xfrm>
            <a:off x="492125" y="1113155"/>
            <a:ext cx="10515600" cy="635000"/>
          </a:xfrm>
        </p:spPr>
        <p:txBody>
          <a:bodyPr/>
          <a:lstStyle/>
          <a:p>
            <a:r>
              <a:rPr lang="zh-CN" altLang="en-US" sz="2400" dirty="0">
                <a:latin typeface="微软雅黑" panose="020B0503020204020204" charset="-122"/>
                <a:ea typeface="微软雅黑" panose="020B0503020204020204" charset="-122"/>
              </a:rPr>
              <a:t>神经网络例子引入：层级组织决策过程</a:t>
            </a:r>
            <a:endParaRPr lang="zh-CN" altLang="en-US" sz="2400" dirty="0">
              <a:latin typeface="微软雅黑" panose="020B0503020204020204" charset="-122"/>
              <a:ea typeface="微软雅黑" panose="020B0503020204020204" charset="-122"/>
            </a:endParaRPr>
          </a:p>
        </p:txBody>
      </p:sp>
      <p:sp>
        <p:nvSpPr>
          <p:cNvPr id="11" name="文本框 10"/>
          <p:cNvSpPr txBox="1"/>
          <p:nvPr/>
        </p:nvSpPr>
        <p:spPr>
          <a:xfrm>
            <a:off x="1139858" y="6238351"/>
            <a:ext cx="5053552" cy="307777"/>
          </a:xfrm>
          <a:prstGeom prst="rect">
            <a:avLst/>
          </a:prstGeom>
          <a:noFill/>
        </p:spPr>
        <p:txBody>
          <a:bodyPr wrap="square" rtlCol="0">
            <a:spAutoFit/>
          </a:bodyPr>
          <a:lstStyle/>
          <a:p>
            <a:r>
              <a:rPr lang="zh-CN" altLang="en-US" sz="1400" dirty="0">
                <a:latin typeface="楷体" panose="02010609060101010101" pitchFamily="49" charset="-122"/>
                <a:ea typeface="楷体" panose="02010609060101010101" pitchFamily="49" charset="-122"/>
              </a:rPr>
              <a:t>图文参考：</a:t>
            </a:r>
            <a:r>
              <a:rPr lang="en-US" altLang="zh-CN" sz="1400" dirty="0">
                <a:latin typeface="楷体" panose="02010609060101010101" pitchFamily="49" charset="-122"/>
                <a:ea typeface="楷体" panose="02010609060101010101" pitchFamily="49" charset="-122"/>
              </a:rPr>
              <a:t>https://www.bilibili.com/video/BV1aV411z7FS</a:t>
            </a:r>
            <a:endParaRPr lang="zh-CN" altLang="en-US" sz="1400" dirty="0">
              <a:latin typeface="楷体" panose="02010609060101010101" pitchFamily="49" charset="-122"/>
              <a:ea typeface="楷体" panose="02010609060101010101" pitchFamily="49" charset="-122"/>
            </a:endParaRPr>
          </a:p>
        </p:txBody>
      </p:sp>
      <p:sp>
        <p:nvSpPr>
          <p:cNvPr id="26" name="文本框 25"/>
          <p:cNvSpPr txBox="1"/>
          <p:nvPr/>
        </p:nvSpPr>
        <p:spPr>
          <a:xfrm>
            <a:off x="9539926" y="5805391"/>
            <a:ext cx="2582944" cy="523220"/>
          </a:xfrm>
          <a:prstGeom prst="rect">
            <a:avLst/>
          </a:prstGeom>
          <a:noFill/>
        </p:spPr>
        <p:txBody>
          <a:bodyPr wrap="square" rtlCol="0">
            <a:spAutoFit/>
          </a:bodyPr>
          <a:lstStyle/>
          <a:p>
            <a:r>
              <a:rPr lang="zh-CN" altLang="en-US" sz="1400" dirty="0">
                <a:latin typeface="宋体" panose="02010600030101010101" pitchFamily="2" charset="-122"/>
                <a:ea typeface="宋体" panose="02010600030101010101" pitchFamily="2" charset="-122"/>
              </a:rPr>
              <a:t>层间沟通紧密。不过小组长可以整合信息，也可以篡改信息。</a:t>
            </a:r>
            <a:endParaRPr lang="zh-CN" altLang="en-US" sz="1400" dirty="0">
              <a:latin typeface="宋体" panose="02010600030101010101" pitchFamily="2" charset="-122"/>
              <a:ea typeface="宋体" panose="02010600030101010101" pitchFamily="2" charset="-122"/>
            </a:endParaRPr>
          </a:p>
        </p:txBody>
      </p:sp>
      <p:cxnSp>
        <p:nvCxnSpPr>
          <p:cNvPr id="29" name="直接连接符 28"/>
          <p:cNvCxnSpPr/>
          <p:nvPr/>
        </p:nvCxnSpPr>
        <p:spPr>
          <a:xfrm flipH="1">
            <a:off x="9624872" y="2391286"/>
            <a:ext cx="377072" cy="754144"/>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a:off x="9624913" y="4544794"/>
            <a:ext cx="377072" cy="754144"/>
          </a:xfrm>
          <a:prstGeom prst="line">
            <a:avLst/>
          </a:prstGeom>
        </p:spPr>
        <p:style>
          <a:lnRef idx="1">
            <a:schemeClr val="accent1"/>
          </a:lnRef>
          <a:fillRef idx="0">
            <a:schemeClr val="accent1"/>
          </a:fillRef>
          <a:effectRef idx="0">
            <a:schemeClr val="accent1"/>
          </a:effectRef>
          <a:fontRef idx="minor">
            <a:schemeClr val="tx1"/>
          </a:fontRef>
        </p:style>
      </p:cxnSp>
      <p:sp>
        <p:nvSpPr>
          <p:cNvPr id="31" name="椭圆 30"/>
          <p:cNvSpPr/>
          <p:nvPr/>
        </p:nvSpPr>
        <p:spPr>
          <a:xfrm>
            <a:off x="9078012" y="4006392"/>
            <a:ext cx="546755" cy="1404594"/>
          </a:xfrm>
          <a:prstGeom prst="ellipse">
            <a:avLst/>
          </a:prstGeom>
          <a:noFill/>
          <a:ln w="28575">
            <a:prstDash val="sysDash"/>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cxnSp>
        <p:nvCxnSpPr>
          <p:cNvPr id="33" name="直接箭头连接符 32"/>
          <p:cNvCxnSpPr>
            <a:stCxn id="31" idx="3"/>
            <a:endCxn id="34" idx="0"/>
          </p:cNvCxnSpPr>
          <p:nvPr/>
        </p:nvCxnSpPr>
        <p:spPr>
          <a:xfrm flipH="1">
            <a:off x="8234313" y="5205288"/>
            <a:ext cx="923769" cy="33521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4" name="文本框 33"/>
          <p:cNvSpPr txBox="1"/>
          <p:nvPr/>
        </p:nvSpPr>
        <p:spPr>
          <a:xfrm>
            <a:off x="7117237" y="5540506"/>
            <a:ext cx="2234152" cy="523220"/>
          </a:xfrm>
          <a:prstGeom prst="rect">
            <a:avLst/>
          </a:prstGeom>
          <a:noFill/>
        </p:spPr>
        <p:txBody>
          <a:bodyPr wrap="square" rtlCol="0">
            <a:spAutoFit/>
          </a:bodyPr>
          <a:lstStyle/>
          <a:p>
            <a:r>
              <a:rPr lang="zh-CN" altLang="en-US" sz="1400" dirty="0">
                <a:latin typeface="宋体" panose="02010600030101010101" pitchFamily="2" charset="-122"/>
                <a:ea typeface="宋体" panose="02010600030101010101" pitchFamily="2" charset="-122"/>
              </a:rPr>
              <a:t>不同小组长的汇报，在经理眼中的权重是不同的。</a:t>
            </a:r>
            <a:endParaRPr lang="zh-CN" altLang="en-US" sz="1400" dirty="0">
              <a:latin typeface="宋体" panose="02010600030101010101" pitchFamily="2" charset="-122"/>
              <a:ea typeface="宋体" panose="02010600030101010101" pitchFamily="2" charset="-122"/>
            </a:endParaRPr>
          </a:p>
        </p:txBody>
      </p:sp>
      <p:sp>
        <p:nvSpPr>
          <p:cNvPr id="42" name="弧形 41"/>
          <p:cNvSpPr/>
          <p:nvPr/>
        </p:nvSpPr>
        <p:spPr>
          <a:xfrm rot="611717" flipH="1">
            <a:off x="9965822" y="5285786"/>
            <a:ext cx="1400649" cy="523220"/>
          </a:xfrm>
          <a:prstGeom prst="arc">
            <a:avLst>
              <a:gd name="adj1" fmla="val 21596602"/>
              <a:gd name="adj2" fmla="val 10715445"/>
            </a:avLst>
          </a:prstGeom>
          <a:ln w="28575">
            <a:prstDash val="dash"/>
          </a:ln>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44" name="矩形: 圆角 43"/>
          <p:cNvSpPr/>
          <p:nvPr/>
        </p:nvSpPr>
        <p:spPr>
          <a:xfrm>
            <a:off x="7579151" y="6203696"/>
            <a:ext cx="1046375" cy="33886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latin typeface="宋体" panose="02010600030101010101" pitchFamily="2" charset="-122"/>
                <a:ea typeface="宋体" panose="02010600030101010101" pitchFamily="2" charset="-122"/>
              </a:rPr>
              <a:t>模型权重</a:t>
            </a:r>
            <a:endParaRPr lang="zh-CN" altLang="en-US" sz="1600" dirty="0">
              <a:latin typeface="宋体" panose="02010600030101010101" pitchFamily="2" charset="-122"/>
              <a:ea typeface="宋体" panose="02010600030101010101" pitchFamily="2" charset="-122"/>
            </a:endParaRPr>
          </a:p>
        </p:txBody>
      </p:sp>
      <p:sp>
        <p:nvSpPr>
          <p:cNvPr id="45" name="矩形: 圆角 44"/>
          <p:cNvSpPr/>
          <p:nvPr/>
        </p:nvSpPr>
        <p:spPr>
          <a:xfrm>
            <a:off x="10307425" y="6405598"/>
            <a:ext cx="1046375" cy="31125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latin typeface="宋体" panose="02010600030101010101" pitchFamily="2" charset="-122"/>
                <a:ea typeface="宋体" panose="02010600030101010101" pitchFamily="2" charset="-122"/>
              </a:rPr>
              <a:t>模型偏见</a:t>
            </a:r>
            <a:endParaRPr lang="zh-CN" altLang="en-US" sz="1600" dirty="0">
              <a:latin typeface="宋体" panose="02010600030101010101" pitchFamily="2" charset="-122"/>
              <a:ea typeface="宋体" panose="02010600030101010101" pitchFamily="2" charset="-122"/>
            </a:endParaRPr>
          </a:p>
        </p:txBody>
      </p:sp>
      <p:sp>
        <p:nvSpPr>
          <p:cNvPr id="5" name="椭圆 5"/>
          <p:cNvSpPr/>
          <p:nvPr/>
        </p:nvSpPr>
        <p:spPr>
          <a:xfrm>
            <a:off x="492208" y="426058"/>
            <a:ext cx="324679" cy="324679"/>
          </a:xfrm>
          <a:prstGeom prst="ellipse">
            <a:avLst/>
          </a:prstGeom>
          <a:gradFill flip="none" rotWithShape="1">
            <a:gsLst>
              <a:gs pos="0">
                <a:schemeClr val="accent1"/>
              </a:gs>
              <a:gs pos="100000">
                <a:schemeClr val="accent2"/>
              </a:gs>
            </a:gsLst>
            <a:lin ang="10800000" scaled="1"/>
            <a:tileRect/>
          </a:gradFill>
          <a:ln>
            <a:noFill/>
          </a:ln>
          <a:effectLst>
            <a:outerShdw blurRad="762000" dist="254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360000" bIns="45720" numCol="1" spcCol="0" rtlCol="0" fromWordArt="0" anchor="ctr" anchorCtr="0" forceAA="0" compatLnSpc="1">
            <a:noAutofit/>
          </a:bodyPr>
          <a:p>
            <a:pPr algn="r" defTabSz="914400"/>
            <a:endParaRPr lang="zh-CN" altLang="en-US" sz="1400" b="1">
              <a:latin typeface="微软雅黑" panose="020B0503020204020204" charset="-122"/>
              <a:ea typeface="微软雅黑" panose="020B0503020204020204" charset="-122"/>
              <a:cs typeface="Open Sans" panose="020B0606030504020204" pitchFamily="34" charset="0"/>
              <a:sym typeface="微软雅黑" panose="020B0503020204020204" charset="-122"/>
            </a:endParaRPr>
          </a:p>
        </p:txBody>
      </p:sp>
      <p:sp>
        <p:nvSpPr>
          <p:cNvPr id="3" name="文本框 17"/>
          <p:cNvSpPr txBox="1"/>
          <p:nvPr/>
        </p:nvSpPr>
        <p:spPr>
          <a:xfrm>
            <a:off x="920115" y="381635"/>
            <a:ext cx="5474335" cy="460375"/>
          </a:xfrm>
          <a:prstGeom prst="rect">
            <a:avLst/>
          </a:prstGeom>
          <a:noFill/>
        </p:spPr>
        <p:txBody>
          <a:bodyPr wrap="square" rtlCol="0">
            <a:spAutoFit/>
          </a:bodyPr>
          <a:p>
            <a:pPr algn="just" fontAlgn="auto"/>
            <a:r>
              <a:rPr lang="en-US" sz="2400" spc="600" dirty="0">
                <a:solidFill>
                  <a:schemeClr val="tx1">
                    <a:lumMod val="75000"/>
                    <a:lumOff val="25000"/>
                  </a:schemeClr>
                </a:solidFill>
                <a:latin typeface="微软雅黑" panose="020B0503020204020204" charset="-122"/>
                <a:ea typeface="微软雅黑" panose="020B0503020204020204" charset="-122"/>
                <a:sym typeface="微软雅黑" panose="020B0503020204020204" charset="-122"/>
              </a:rPr>
              <a:t>2.2</a:t>
            </a:r>
            <a:r>
              <a:rPr lang="zh-CN" altLang="en-US" sz="2400" spc="600" dirty="0">
                <a:solidFill>
                  <a:schemeClr val="tx1">
                    <a:lumMod val="75000"/>
                    <a:lumOff val="25000"/>
                  </a:schemeClr>
                </a:solidFill>
                <a:latin typeface="微软雅黑" panose="020B0503020204020204" charset="-122"/>
                <a:ea typeface="微软雅黑" panose="020B0503020204020204" charset="-122"/>
                <a:sym typeface="微软雅黑" panose="020B0503020204020204" charset="-122"/>
              </a:rPr>
              <a:t>类别分析</a:t>
            </a:r>
            <a:endParaRPr lang="zh-CN" altLang="en-US" sz="2400" spc="600" dirty="0">
              <a:solidFill>
                <a:schemeClr val="tx1">
                  <a:lumMod val="75000"/>
                  <a:lumOff val="25000"/>
                </a:schemeClr>
              </a:solidFill>
              <a:latin typeface="微软雅黑" panose="020B0503020204020204" charset="-122"/>
              <a:ea typeface="微软雅黑" panose="020B0503020204020204" charset="-122"/>
              <a:sym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slow" p14:dur="1000" advTm="15000">
        <p:cover dir="d"/>
      </p:transition>
    </mc:Choice>
    <mc:Fallback>
      <p:transition spd="slow" advTm="15000">
        <p:cover dir="d"/>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882650"/>
            <a:ext cx="10515600" cy="808355"/>
          </a:xfrm>
        </p:spPr>
        <p:txBody>
          <a:bodyPr/>
          <a:lstStyle/>
          <a:p>
            <a:r>
              <a:rPr lang="zh-CN" altLang="en-US" sz="2400" dirty="0">
                <a:latin typeface="微软雅黑" panose="020B0503020204020204" charset="-122"/>
                <a:ea typeface="微软雅黑" panose="020B0503020204020204" charset="-122"/>
              </a:rPr>
              <a:t>神经网络</a:t>
            </a:r>
            <a:endParaRPr lang="zh-CN" altLang="en-US" sz="2400" dirty="0">
              <a:latin typeface="微软雅黑" panose="020B0503020204020204" charset="-122"/>
              <a:ea typeface="微软雅黑" panose="020B0503020204020204" charset="-122"/>
            </a:endParaRPr>
          </a:p>
        </p:txBody>
      </p:sp>
      <p:sp>
        <p:nvSpPr>
          <p:cNvPr id="3" name="内容占位符 2"/>
          <p:cNvSpPr>
            <a:spLocks noGrp="1"/>
          </p:cNvSpPr>
          <p:nvPr>
            <p:ph idx="1"/>
          </p:nvPr>
        </p:nvSpPr>
        <p:spPr>
          <a:xfrm>
            <a:off x="838200" y="1691005"/>
            <a:ext cx="10515600" cy="4351338"/>
          </a:xfrm>
        </p:spPr>
        <p:txBody>
          <a:bodyPr>
            <a:noAutofit/>
          </a:bodyPr>
          <a:lstStyle/>
          <a:p>
            <a:pPr>
              <a:lnSpc>
                <a:spcPct val="120000"/>
              </a:lnSpc>
            </a:pPr>
            <a:r>
              <a:rPr lang="zh-CN" altLang="zh-CN" sz="1800" dirty="0">
                <a:latin typeface="微软雅黑" panose="020B0503020204020204" charset="-122"/>
                <a:ea typeface="微软雅黑" panose="020B0503020204020204" charset="-122"/>
                <a:cs typeface="微软雅黑" panose="020B0503020204020204" charset="-122"/>
              </a:rPr>
              <a:t>神经网络是由具有适应性的简单单元组成的广泛并行互联的网络，它的组织能够模拟生物神经系统对真实世界物体所作出的交互反应。</a:t>
            </a:r>
            <a:r>
              <a:rPr lang="en-US" altLang="zh-CN" sz="1800" dirty="0">
                <a:latin typeface="微软雅黑" panose="020B0503020204020204" charset="-122"/>
                <a:ea typeface="微软雅黑" panose="020B0503020204020204" charset="-122"/>
                <a:cs typeface="微软雅黑" panose="020B0503020204020204" charset="-122"/>
              </a:rPr>
              <a:t> (Kohonen,1988)</a:t>
            </a:r>
            <a:endParaRPr lang="en-US" altLang="zh-CN" sz="1800" dirty="0">
              <a:latin typeface="微软雅黑" panose="020B0503020204020204" charset="-122"/>
              <a:ea typeface="微软雅黑" panose="020B0503020204020204" charset="-122"/>
              <a:cs typeface="微软雅黑" panose="020B0503020204020204" charset="-122"/>
            </a:endParaRPr>
          </a:p>
          <a:p>
            <a:pPr>
              <a:lnSpc>
                <a:spcPct val="120000"/>
              </a:lnSpc>
            </a:pPr>
            <a:r>
              <a:rPr lang="zh-CN" altLang="en-US" sz="1800" dirty="0">
                <a:latin typeface="微软雅黑" panose="020B0503020204020204" charset="-122"/>
                <a:ea typeface="微软雅黑" panose="020B0503020204020204" charset="-122"/>
                <a:cs typeface="微软雅黑" panose="020B0503020204020204" charset="-122"/>
              </a:rPr>
              <a:t>主要组成：第</a:t>
            </a:r>
            <a:r>
              <a:rPr lang="en-US" altLang="zh-CN" sz="1800" dirty="0">
                <a:latin typeface="微软雅黑" panose="020B0503020204020204" charset="-122"/>
                <a:ea typeface="微软雅黑" panose="020B0503020204020204" charset="-122"/>
                <a:cs typeface="微软雅黑" panose="020B0503020204020204" charset="-122"/>
              </a:rPr>
              <a:t>N</a:t>
            </a:r>
            <a:r>
              <a:rPr lang="zh-CN" altLang="en-US" sz="1800" dirty="0">
                <a:latin typeface="微软雅黑" panose="020B0503020204020204" charset="-122"/>
                <a:ea typeface="微软雅黑" panose="020B0503020204020204" charset="-122"/>
                <a:cs typeface="微软雅黑" panose="020B0503020204020204" charset="-122"/>
              </a:rPr>
              <a:t>层的输出、模型权重、模型偏见、激活函数。</a:t>
            </a:r>
            <a:endParaRPr lang="en-US" altLang="zh-CN" sz="1800" dirty="0">
              <a:latin typeface="微软雅黑" panose="020B0503020204020204" charset="-122"/>
              <a:ea typeface="微软雅黑" panose="020B0503020204020204" charset="-122"/>
              <a:cs typeface="微软雅黑" panose="020B0503020204020204" charset="-122"/>
            </a:endParaRPr>
          </a:p>
          <a:p>
            <a:pPr>
              <a:lnSpc>
                <a:spcPct val="120000"/>
              </a:lnSpc>
            </a:pPr>
            <a:r>
              <a:rPr lang="zh-CN" altLang="en-US" sz="1800" dirty="0">
                <a:latin typeface="微软雅黑" panose="020B0503020204020204" charset="-122"/>
                <a:ea typeface="微软雅黑" panose="020B0503020204020204" charset="-122"/>
                <a:cs typeface="微软雅黑" panose="020B0503020204020204" charset="-122"/>
              </a:rPr>
              <a:t>优点：</a:t>
            </a:r>
            <a:r>
              <a:rPr lang="en-US" altLang="zh-CN" sz="1800" dirty="0">
                <a:latin typeface="微软雅黑" panose="020B0503020204020204" charset="-122"/>
                <a:ea typeface="微软雅黑" panose="020B0503020204020204" charset="-122"/>
                <a:cs typeface="微软雅黑" panose="020B0503020204020204" charset="-122"/>
              </a:rPr>
              <a:t>1</a:t>
            </a:r>
            <a:r>
              <a:rPr lang="zh-CN" altLang="en-US" sz="1800" dirty="0">
                <a:latin typeface="微软雅黑" panose="020B0503020204020204" charset="-122"/>
                <a:ea typeface="微软雅黑" panose="020B0503020204020204" charset="-122"/>
                <a:cs typeface="微软雅黑" panose="020B0503020204020204" charset="-122"/>
              </a:rPr>
              <a:t>）是监督类算法；</a:t>
            </a:r>
            <a:r>
              <a:rPr lang="en-US" altLang="zh-CN" sz="1800" dirty="0">
                <a:latin typeface="微软雅黑" panose="020B0503020204020204" charset="-122"/>
                <a:ea typeface="微软雅黑" panose="020B0503020204020204" charset="-122"/>
                <a:cs typeface="微软雅黑" panose="020B0503020204020204" charset="-122"/>
              </a:rPr>
              <a:t>2</a:t>
            </a:r>
            <a:r>
              <a:rPr lang="zh-CN" altLang="en-US" sz="1800" dirty="0">
                <a:latin typeface="微软雅黑" panose="020B0503020204020204" charset="-122"/>
                <a:ea typeface="微软雅黑" panose="020B0503020204020204" charset="-122"/>
                <a:cs typeface="微软雅黑" panose="020B0503020204020204" charset="-122"/>
              </a:rPr>
              <a:t>）层层连接，融入了更多的信息，模型内部可用参数多，模型性能更优；</a:t>
            </a:r>
            <a:r>
              <a:rPr lang="en-US" altLang="zh-CN" sz="1800" dirty="0">
                <a:latin typeface="微软雅黑" panose="020B0503020204020204" charset="-122"/>
                <a:ea typeface="微软雅黑" panose="020B0503020204020204" charset="-122"/>
                <a:cs typeface="微软雅黑" panose="020B0503020204020204" charset="-122"/>
              </a:rPr>
              <a:t>3</a:t>
            </a:r>
            <a:r>
              <a:rPr lang="zh-CN" altLang="en-US" sz="1800" dirty="0">
                <a:latin typeface="微软雅黑" panose="020B0503020204020204" charset="-122"/>
                <a:ea typeface="微软雅黑" panose="020B0503020204020204" charset="-122"/>
                <a:cs typeface="微软雅黑" panose="020B0503020204020204" charset="-122"/>
              </a:rPr>
              <a:t>）激活函数往往是非线性变化的，因此理论上可拟合任意分布</a:t>
            </a:r>
            <a:endParaRPr lang="en-US" altLang="zh-CN" sz="1800" dirty="0">
              <a:latin typeface="微软雅黑" panose="020B0503020204020204" charset="-122"/>
              <a:ea typeface="微软雅黑" panose="020B0503020204020204" charset="-122"/>
              <a:cs typeface="微软雅黑" panose="020B0503020204020204" charset="-122"/>
            </a:endParaRPr>
          </a:p>
          <a:p>
            <a:pPr>
              <a:lnSpc>
                <a:spcPct val="120000"/>
              </a:lnSpc>
            </a:pPr>
            <a:r>
              <a:rPr lang="zh-CN" altLang="en-US" sz="1800" dirty="0">
                <a:latin typeface="微软雅黑" panose="020B0503020204020204" charset="-122"/>
                <a:ea typeface="微软雅黑" panose="020B0503020204020204" charset="-122"/>
                <a:cs typeface="微软雅黑" panose="020B0503020204020204" charset="-122"/>
              </a:rPr>
              <a:t>缺点：</a:t>
            </a:r>
            <a:r>
              <a:rPr lang="en-US" altLang="zh-CN" sz="1800" dirty="0">
                <a:latin typeface="微软雅黑" panose="020B0503020204020204" charset="-122"/>
                <a:ea typeface="微软雅黑" panose="020B0503020204020204" charset="-122"/>
                <a:cs typeface="微软雅黑" panose="020B0503020204020204" charset="-122"/>
              </a:rPr>
              <a:t>1</a:t>
            </a:r>
            <a:r>
              <a:rPr lang="zh-CN" altLang="en-US" sz="1800" dirty="0">
                <a:latin typeface="微软雅黑" panose="020B0503020204020204" charset="-122"/>
                <a:ea typeface="微软雅黑" panose="020B0503020204020204" charset="-122"/>
                <a:cs typeface="微软雅黑" panose="020B0503020204020204" charset="-122"/>
              </a:rPr>
              <a:t>）参数多同时意味着训练时间长、训练难度大，容易导致过拟合或拟合不足的问题。比如卷积神经网络的提出就是针对此问题的优化。</a:t>
            </a:r>
            <a:endParaRPr lang="en-US" altLang="zh-CN" sz="1800" dirty="0">
              <a:latin typeface="微软雅黑" panose="020B0503020204020204" charset="-122"/>
              <a:ea typeface="微软雅黑" panose="020B0503020204020204" charset="-122"/>
              <a:cs typeface="微软雅黑" panose="020B0503020204020204" charset="-122"/>
            </a:endParaRPr>
          </a:p>
          <a:p>
            <a:pPr>
              <a:lnSpc>
                <a:spcPct val="120000"/>
              </a:lnSpc>
            </a:pPr>
            <a:r>
              <a:rPr lang="zh-CN" altLang="en-US" sz="1800" dirty="0">
                <a:latin typeface="微软雅黑" panose="020B0503020204020204" charset="-122"/>
                <a:ea typeface="微软雅黑" panose="020B0503020204020204" charset="-122"/>
                <a:cs typeface="微软雅黑" panose="020B0503020204020204" charset="-122"/>
              </a:rPr>
              <a:t>在线自定义神经网络模型：</a:t>
            </a:r>
            <a:r>
              <a:rPr lang="en-US" altLang="zh-CN" sz="1800" dirty="0">
                <a:latin typeface="微软雅黑" panose="020B0503020204020204" charset="-122"/>
                <a:ea typeface="微软雅黑" panose="020B0503020204020204" charset="-122"/>
                <a:cs typeface="微软雅黑" panose="020B0503020204020204" charset="-122"/>
              </a:rPr>
              <a:t>http://playground.tensorflow.org/</a:t>
            </a:r>
            <a:endParaRPr lang="zh-CN" altLang="zh-CN" sz="1800" dirty="0">
              <a:latin typeface="微软雅黑" panose="020B0503020204020204" charset="-122"/>
              <a:ea typeface="微软雅黑" panose="020B0503020204020204" charset="-122"/>
              <a:cs typeface="微软雅黑" panose="020B0503020204020204" charset="-122"/>
            </a:endParaRPr>
          </a:p>
          <a:p>
            <a:pPr>
              <a:lnSpc>
                <a:spcPct val="120000"/>
              </a:lnSpc>
            </a:pPr>
            <a:endParaRPr lang="zh-CN" altLang="zh-CN" sz="1800" dirty="0">
              <a:latin typeface="微软雅黑" panose="020B0503020204020204" charset="-122"/>
              <a:ea typeface="微软雅黑" panose="020B0503020204020204" charset="-122"/>
              <a:cs typeface="微软雅黑" panose="020B0503020204020204" charset="-122"/>
            </a:endParaRPr>
          </a:p>
        </p:txBody>
      </p:sp>
      <p:sp>
        <p:nvSpPr>
          <p:cNvPr id="5" name="椭圆 5"/>
          <p:cNvSpPr/>
          <p:nvPr/>
        </p:nvSpPr>
        <p:spPr>
          <a:xfrm>
            <a:off x="492208" y="426058"/>
            <a:ext cx="324679" cy="324679"/>
          </a:xfrm>
          <a:prstGeom prst="ellipse">
            <a:avLst/>
          </a:prstGeom>
          <a:gradFill flip="none" rotWithShape="1">
            <a:gsLst>
              <a:gs pos="0">
                <a:schemeClr val="accent1"/>
              </a:gs>
              <a:gs pos="100000">
                <a:schemeClr val="accent2"/>
              </a:gs>
            </a:gsLst>
            <a:lin ang="10800000" scaled="1"/>
            <a:tileRect/>
          </a:gradFill>
          <a:ln>
            <a:noFill/>
          </a:ln>
          <a:effectLst>
            <a:outerShdw blurRad="762000" dist="254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360000" bIns="45720" numCol="1" spcCol="0" rtlCol="0" fromWordArt="0" anchor="ctr" anchorCtr="0" forceAA="0" compatLnSpc="1">
            <a:noAutofit/>
          </a:bodyPr>
          <a:p>
            <a:pPr algn="r" defTabSz="914400"/>
            <a:endParaRPr lang="zh-CN" altLang="en-US" sz="1400" b="1">
              <a:latin typeface="微软雅黑" panose="020B0503020204020204" charset="-122"/>
              <a:ea typeface="微软雅黑" panose="020B0503020204020204" charset="-122"/>
              <a:cs typeface="Open Sans" panose="020B0606030504020204" pitchFamily="34" charset="0"/>
              <a:sym typeface="微软雅黑" panose="020B0503020204020204" charset="-122"/>
            </a:endParaRPr>
          </a:p>
        </p:txBody>
      </p:sp>
      <p:sp>
        <p:nvSpPr>
          <p:cNvPr id="6" name="文本框 17"/>
          <p:cNvSpPr txBox="1"/>
          <p:nvPr/>
        </p:nvSpPr>
        <p:spPr>
          <a:xfrm>
            <a:off x="920115" y="381635"/>
            <a:ext cx="5474335" cy="460375"/>
          </a:xfrm>
          <a:prstGeom prst="rect">
            <a:avLst/>
          </a:prstGeom>
          <a:noFill/>
        </p:spPr>
        <p:txBody>
          <a:bodyPr wrap="square" rtlCol="0">
            <a:spAutoFit/>
          </a:bodyPr>
          <a:p>
            <a:pPr algn="just" fontAlgn="auto"/>
            <a:r>
              <a:rPr lang="en-US" sz="2400" spc="600" dirty="0">
                <a:solidFill>
                  <a:schemeClr val="tx1">
                    <a:lumMod val="75000"/>
                    <a:lumOff val="25000"/>
                  </a:schemeClr>
                </a:solidFill>
                <a:latin typeface="微软雅黑" panose="020B0503020204020204" charset="-122"/>
                <a:ea typeface="微软雅黑" panose="020B0503020204020204" charset="-122"/>
                <a:sym typeface="微软雅黑" panose="020B0503020204020204" charset="-122"/>
              </a:rPr>
              <a:t>2.2</a:t>
            </a:r>
            <a:r>
              <a:rPr lang="zh-CN" altLang="en-US" sz="2400" spc="600" dirty="0">
                <a:solidFill>
                  <a:schemeClr val="tx1">
                    <a:lumMod val="75000"/>
                    <a:lumOff val="25000"/>
                  </a:schemeClr>
                </a:solidFill>
                <a:latin typeface="微软雅黑" panose="020B0503020204020204" charset="-122"/>
                <a:ea typeface="微软雅黑" panose="020B0503020204020204" charset="-122"/>
                <a:sym typeface="微软雅黑" panose="020B0503020204020204" charset="-122"/>
              </a:rPr>
              <a:t>类别分析</a:t>
            </a:r>
            <a:endParaRPr lang="zh-CN" altLang="en-US" sz="2400" spc="600" dirty="0">
              <a:solidFill>
                <a:schemeClr val="tx1">
                  <a:lumMod val="75000"/>
                  <a:lumOff val="25000"/>
                </a:schemeClr>
              </a:solidFill>
              <a:latin typeface="微软雅黑" panose="020B0503020204020204" charset="-122"/>
              <a:ea typeface="微软雅黑" panose="020B0503020204020204" charset="-122"/>
              <a:sym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slow" p14:dur="1000" advTm="15000">
        <p:cover dir="d"/>
      </p:transition>
    </mc:Choice>
    <mc:Fallback>
      <p:transition spd="slow" advTm="15000">
        <p:cover dir="d"/>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5"/>
          <p:cNvSpPr/>
          <p:nvPr/>
        </p:nvSpPr>
        <p:spPr>
          <a:xfrm>
            <a:off x="492208" y="426058"/>
            <a:ext cx="324679" cy="324679"/>
          </a:xfrm>
          <a:prstGeom prst="ellipse">
            <a:avLst/>
          </a:prstGeom>
          <a:gradFill flip="none" rotWithShape="1">
            <a:gsLst>
              <a:gs pos="0">
                <a:schemeClr val="accent1"/>
              </a:gs>
              <a:gs pos="100000">
                <a:schemeClr val="accent2"/>
              </a:gs>
            </a:gsLst>
            <a:lin ang="10800000" scaled="1"/>
            <a:tileRect/>
          </a:gradFill>
          <a:ln>
            <a:noFill/>
          </a:ln>
          <a:effectLst>
            <a:outerShdw blurRad="762000" dist="254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360000" bIns="45720" numCol="1" spcCol="0" rtlCol="0" fromWordArt="0" anchor="ctr" anchorCtr="0" forceAA="0" compatLnSpc="1">
            <a:noAutofit/>
          </a:bodyPr>
          <a:p>
            <a:pPr algn="r" defTabSz="914400"/>
            <a:endParaRPr lang="zh-CN" altLang="en-US" sz="1400" b="1">
              <a:latin typeface="微软雅黑" panose="020B0503020204020204" charset="-122"/>
              <a:ea typeface="微软雅黑" panose="020B0503020204020204" charset="-122"/>
              <a:cs typeface="Open Sans" panose="020B0606030504020204" pitchFamily="34" charset="0"/>
              <a:sym typeface="微软雅黑" panose="020B0503020204020204" charset="-122"/>
            </a:endParaRPr>
          </a:p>
        </p:txBody>
      </p:sp>
      <p:sp>
        <p:nvSpPr>
          <p:cNvPr id="12" name="文本框 17"/>
          <p:cNvSpPr txBox="1"/>
          <p:nvPr/>
        </p:nvSpPr>
        <p:spPr>
          <a:xfrm>
            <a:off x="920115" y="381635"/>
            <a:ext cx="6823075" cy="460375"/>
          </a:xfrm>
          <a:prstGeom prst="rect">
            <a:avLst/>
          </a:prstGeom>
          <a:noFill/>
        </p:spPr>
        <p:txBody>
          <a:bodyPr wrap="square" rtlCol="0">
            <a:spAutoFit/>
          </a:bodyPr>
          <a:p>
            <a:pPr algn="just" fontAlgn="auto"/>
            <a:r>
              <a:rPr lang="en-US" sz="2400" spc="600" dirty="0">
                <a:solidFill>
                  <a:schemeClr val="tx1">
                    <a:lumMod val="75000"/>
                    <a:lumOff val="25000"/>
                  </a:schemeClr>
                </a:solidFill>
                <a:latin typeface="微软雅黑" panose="020B0503020204020204" charset="-122"/>
                <a:ea typeface="微软雅黑" panose="020B0503020204020204" charset="-122"/>
                <a:sym typeface="微软雅黑" panose="020B0503020204020204" charset="-122"/>
              </a:rPr>
              <a:t>2.3</a:t>
            </a:r>
            <a:r>
              <a:rPr lang="zh-CN" altLang="en-US" sz="2400" spc="600" dirty="0">
                <a:solidFill>
                  <a:schemeClr val="tx1">
                    <a:lumMod val="75000"/>
                    <a:lumOff val="25000"/>
                  </a:schemeClr>
                </a:solidFill>
                <a:latin typeface="微软雅黑" panose="020B0503020204020204" charset="-122"/>
                <a:ea typeface="微软雅黑" panose="020B0503020204020204" charset="-122"/>
                <a:sym typeface="微软雅黑" panose="020B0503020204020204" charset="-122"/>
              </a:rPr>
              <a:t>聚类分析</a:t>
            </a:r>
            <a:endParaRPr lang="zh-CN" altLang="en-US" sz="2400" spc="600" dirty="0">
              <a:solidFill>
                <a:schemeClr val="tx1">
                  <a:lumMod val="75000"/>
                  <a:lumOff val="25000"/>
                </a:schemeClr>
              </a:solidFill>
              <a:latin typeface="微软雅黑" panose="020B0503020204020204" charset="-122"/>
              <a:ea typeface="微软雅黑" panose="020B0503020204020204" charset="-122"/>
              <a:sym typeface="微软雅黑" panose="020B0503020204020204" charset="-122"/>
            </a:endParaRPr>
          </a:p>
        </p:txBody>
      </p:sp>
      <p:pic>
        <p:nvPicPr>
          <p:cNvPr id="41988" name="图片 8"/>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240155" y="986155"/>
            <a:ext cx="2870835" cy="5172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989" name="文本框 9"/>
          <p:cNvSpPr txBox="1">
            <a:spLocks noChangeArrowheads="1"/>
          </p:cNvSpPr>
          <p:nvPr/>
        </p:nvSpPr>
        <p:spPr bwMode="auto">
          <a:xfrm>
            <a:off x="492284" y="6551772"/>
            <a:ext cx="2589213"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400" dirty="0"/>
              <a:t>图源：艾漫数据</a:t>
            </a:r>
            <a:endParaRPr lang="zh-CN" altLang="en-US" sz="1400" dirty="0"/>
          </a:p>
        </p:txBody>
      </p:sp>
      <p:sp>
        <p:nvSpPr>
          <p:cNvPr id="5" name="文本框 4"/>
          <p:cNvSpPr txBox="1"/>
          <p:nvPr/>
        </p:nvSpPr>
        <p:spPr>
          <a:xfrm>
            <a:off x="4888865" y="1805940"/>
            <a:ext cx="6116955" cy="2676525"/>
          </a:xfrm>
          <a:prstGeom prst="rect">
            <a:avLst/>
          </a:prstGeom>
          <a:noFill/>
        </p:spPr>
        <p:txBody>
          <a:bodyPr wrap="square" rtlCol="0" anchor="t">
            <a:spAutoFit/>
          </a:bodyPr>
          <a:p>
            <a:pPr marL="285750" indent="-285750">
              <a:buFont typeface="Arial" panose="020B0604020202020204" pitchFamily="34" charset="0"/>
              <a:buChar char="•"/>
            </a:pPr>
            <a:r>
              <a:rPr lang="zh-CN" altLang="en-US" b="1">
                <a:latin typeface="微软雅黑" panose="020B0503020204020204" charset="-122"/>
                <a:ea typeface="微软雅黑" panose="020B0503020204020204" charset="-122"/>
                <a:cs typeface="微软雅黑" panose="020B0503020204020204" charset="-122"/>
                <a:sym typeface="+mn-ea"/>
              </a:rPr>
              <a:t>网络</a:t>
            </a:r>
            <a:r>
              <a:rPr lang="en-US" altLang="zh-CN" b="1">
                <a:latin typeface="微软雅黑" panose="020B0503020204020204" charset="-122"/>
                <a:ea typeface="微软雅黑" panose="020B0503020204020204" charset="-122"/>
                <a:cs typeface="微软雅黑" panose="020B0503020204020204" charset="-122"/>
                <a:sym typeface="+mn-ea"/>
              </a:rPr>
              <a:t>“</a:t>
            </a:r>
            <a:r>
              <a:rPr lang="zh-CN" altLang="en-US" b="1">
                <a:latin typeface="微软雅黑" panose="020B0503020204020204" charset="-122"/>
                <a:ea typeface="微软雅黑" panose="020B0503020204020204" charset="-122"/>
                <a:cs typeface="微软雅黑" panose="020B0503020204020204" charset="-122"/>
                <a:sym typeface="+mn-ea"/>
              </a:rPr>
              <a:t>水军</a:t>
            </a:r>
            <a:r>
              <a:rPr lang="en-US" altLang="zh-CN" b="1">
                <a:latin typeface="微软雅黑" panose="020B0503020204020204" charset="-122"/>
                <a:ea typeface="微软雅黑" panose="020B0503020204020204" charset="-122"/>
                <a:cs typeface="微软雅黑" panose="020B0503020204020204" charset="-122"/>
                <a:sym typeface="+mn-ea"/>
              </a:rPr>
              <a:t>”</a:t>
            </a:r>
            <a:r>
              <a:rPr lang="zh-CN" altLang="en-US" b="1">
                <a:latin typeface="微软雅黑" panose="020B0503020204020204" charset="-122"/>
                <a:ea typeface="微软雅黑" panose="020B0503020204020204" charset="-122"/>
                <a:cs typeface="微软雅黑" panose="020B0503020204020204" charset="-122"/>
                <a:sym typeface="+mn-ea"/>
              </a:rPr>
              <a:t>现形记</a:t>
            </a:r>
            <a:endParaRPr lang="en-US" altLang="zh-CN" b="1" noProof="1">
              <a:latin typeface="微软雅黑" panose="020B0503020204020204" charset="-122"/>
              <a:ea typeface="微软雅黑" panose="020B0503020204020204" charset="-122"/>
              <a:cs typeface="微软雅黑" panose="020B0503020204020204" charset="-122"/>
            </a:endParaRPr>
          </a:p>
          <a:p>
            <a:pPr marL="0" indent="0">
              <a:buFontTx/>
              <a:buNone/>
            </a:pPr>
            <a:r>
              <a:rPr lang="en-US" altLang="zh-CN">
                <a:latin typeface="微软雅黑" panose="020B0503020204020204" charset="-122"/>
                <a:ea typeface="微软雅黑" panose="020B0503020204020204" charset="-122"/>
                <a:cs typeface="微软雅黑" panose="020B0503020204020204" charset="-122"/>
                <a:sym typeface="+mn-ea"/>
              </a:rPr>
              <a:t>“Facebook方表示，从 2012 年起Facebook和Instagram利用人工智能检测虚假账户，每天都会封禁数百万</a:t>
            </a:r>
            <a:r>
              <a:rPr lang="zh-CN" altLang="en-US">
                <a:latin typeface="微软雅黑" panose="020B0503020204020204" charset="-122"/>
                <a:ea typeface="微软雅黑" panose="020B0503020204020204" charset="-122"/>
                <a:cs typeface="微软雅黑" panose="020B0503020204020204" charset="-122"/>
                <a:sym typeface="+mn-ea"/>
              </a:rPr>
              <a:t>（约</a:t>
            </a:r>
            <a:r>
              <a:rPr lang="en-US" altLang="zh-CN">
                <a:latin typeface="微软雅黑" panose="020B0503020204020204" charset="-122"/>
                <a:ea typeface="微软雅黑" panose="020B0503020204020204" charset="-122"/>
                <a:cs typeface="微软雅黑" panose="020B0503020204020204" charset="-122"/>
                <a:sym typeface="+mn-ea"/>
              </a:rPr>
              <a:t>770</a:t>
            </a:r>
            <a:r>
              <a:rPr lang="zh-CN" altLang="en-US">
                <a:latin typeface="微软雅黑" panose="020B0503020204020204" charset="-122"/>
                <a:ea typeface="微软雅黑" panose="020B0503020204020204" charset="-122"/>
                <a:cs typeface="微软雅黑" panose="020B0503020204020204" charset="-122"/>
                <a:sym typeface="+mn-ea"/>
              </a:rPr>
              <a:t>万</a:t>
            </a:r>
            <a:r>
              <a:rPr lang="en-US" altLang="zh-CN">
                <a:latin typeface="微软雅黑" panose="020B0503020204020204" charset="-122"/>
                <a:ea typeface="微软雅黑" panose="020B0503020204020204" charset="-122"/>
                <a:cs typeface="微软雅黑" panose="020B0503020204020204" charset="-122"/>
                <a:sym typeface="+mn-ea"/>
              </a:rPr>
              <a:t>/</a:t>
            </a:r>
            <a:r>
              <a:rPr lang="zh-CN" altLang="en-US">
                <a:latin typeface="微软雅黑" panose="020B0503020204020204" charset="-122"/>
                <a:ea typeface="微软雅黑" panose="020B0503020204020204" charset="-122"/>
                <a:cs typeface="微软雅黑" panose="020B0503020204020204" charset="-122"/>
                <a:sym typeface="+mn-ea"/>
              </a:rPr>
              <a:t>天）</a:t>
            </a:r>
            <a:r>
              <a:rPr lang="en-US" altLang="zh-CN">
                <a:latin typeface="微软雅黑" panose="020B0503020204020204" charset="-122"/>
                <a:ea typeface="微软雅黑" panose="020B0503020204020204" charset="-122"/>
                <a:cs typeface="微软雅黑" panose="020B0503020204020204" charset="-122"/>
                <a:sym typeface="+mn-ea"/>
              </a:rPr>
              <a:t>的账号”</a:t>
            </a:r>
            <a:endParaRPr lang="en-US" altLang="zh-CN">
              <a:latin typeface="微软雅黑" panose="020B0503020204020204" charset="-122"/>
              <a:ea typeface="微软雅黑" panose="020B0503020204020204" charset="-122"/>
              <a:cs typeface="微软雅黑" panose="020B0503020204020204" charset="-122"/>
              <a:sym typeface="+mn-ea"/>
            </a:endParaRPr>
          </a:p>
          <a:p>
            <a:pPr marL="0" indent="0">
              <a:buFontTx/>
              <a:buNone/>
            </a:pPr>
            <a:endParaRPr lang="zh-CN" altLang="en-US" noProof="1">
              <a:latin typeface="微软雅黑" panose="020B0503020204020204" charset="-122"/>
              <a:ea typeface="微软雅黑" panose="020B0503020204020204" charset="-122"/>
              <a:cs typeface="微软雅黑" panose="020B0503020204020204" charset="-122"/>
            </a:endParaRPr>
          </a:p>
          <a:p>
            <a:pPr marL="0" indent="0">
              <a:buFontTx/>
              <a:buNone/>
            </a:pPr>
            <a:r>
              <a:rPr lang="zh-CN" altLang="en-US">
                <a:latin typeface="微软雅黑" panose="020B0503020204020204" charset="-122"/>
                <a:ea typeface="微软雅黑" panose="020B0503020204020204" charset="-122"/>
                <a:cs typeface="微软雅黑" panose="020B0503020204020204" charset="-122"/>
                <a:sym typeface="+mn-ea"/>
              </a:rPr>
              <a:t>不只是</a:t>
            </a:r>
            <a:r>
              <a:rPr lang="en-US" altLang="zh-CN">
                <a:latin typeface="微软雅黑" panose="020B0503020204020204" charset="-122"/>
                <a:ea typeface="微软雅黑" panose="020B0503020204020204" charset="-122"/>
                <a:cs typeface="微软雅黑" panose="020B0503020204020204" charset="-122"/>
                <a:sym typeface="+mn-ea"/>
              </a:rPr>
              <a:t>facebook</a:t>
            </a:r>
            <a:r>
              <a:rPr lang="zh-CN" altLang="en-US">
                <a:latin typeface="微软雅黑" panose="020B0503020204020204" charset="-122"/>
                <a:ea typeface="微软雅黑" panose="020B0503020204020204" charset="-122"/>
                <a:cs typeface="微软雅黑" panose="020B0503020204020204" charset="-122"/>
                <a:sym typeface="+mn-ea"/>
              </a:rPr>
              <a:t>，微博等国内社交平台也同样饱受</a:t>
            </a:r>
            <a:r>
              <a:rPr lang="en-US" altLang="zh-CN">
                <a:latin typeface="微软雅黑" panose="020B0503020204020204" charset="-122"/>
                <a:ea typeface="微软雅黑" panose="020B0503020204020204" charset="-122"/>
                <a:cs typeface="微软雅黑" panose="020B0503020204020204" charset="-122"/>
                <a:sym typeface="+mn-ea"/>
              </a:rPr>
              <a:t>“</a:t>
            </a:r>
            <a:r>
              <a:rPr lang="zh-CN" altLang="en-US">
                <a:latin typeface="微软雅黑" panose="020B0503020204020204" charset="-122"/>
                <a:ea typeface="微软雅黑" panose="020B0503020204020204" charset="-122"/>
                <a:cs typeface="微软雅黑" panose="020B0503020204020204" charset="-122"/>
                <a:sym typeface="+mn-ea"/>
              </a:rPr>
              <a:t>水军</a:t>
            </a:r>
            <a:r>
              <a:rPr lang="en-US" altLang="zh-CN">
                <a:latin typeface="微软雅黑" panose="020B0503020204020204" charset="-122"/>
                <a:ea typeface="微软雅黑" panose="020B0503020204020204" charset="-122"/>
                <a:cs typeface="微软雅黑" panose="020B0503020204020204" charset="-122"/>
                <a:sym typeface="+mn-ea"/>
              </a:rPr>
              <a:t>”</a:t>
            </a:r>
            <a:r>
              <a:rPr lang="zh-CN" altLang="en-US">
                <a:latin typeface="微软雅黑" panose="020B0503020204020204" charset="-122"/>
                <a:ea typeface="微软雅黑" panose="020B0503020204020204" charset="-122"/>
                <a:cs typeface="微软雅黑" panose="020B0503020204020204" charset="-122"/>
                <a:sym typeface="+mn-ea"/>
              </a:rPr>
              <a:t>之苦。从左图可以看到，一些知名微博博主的转发点赞中水军占比超过</a:t>
            </a:r>
            <a:r>
              <a:rPr lang="en-US" altLang="zh-CN">
                <a:latin typeface="微软雅黑" panose="020B0503020204020204" charset="-122"/>
                <a:ea typeface="微软雅黑" panose="020B0503020204020204" charset="-122"/>
                <a:cs typeface="微软雅黑" panose="020B0503020204020204" charset="-122"/>
                <a:sym typeface="+mn-ea"/>
              </a:rPr>
              <a:t>80%</a:t>
            </a:r>
            <a:r>
              <a:rPr lang="zh-CN" altLang="en-US">
                <a:latin typeface="微软雅黑" panose="020B0503020204020204" charset="-122"/>
                <a:ea typeface="微软雅黑" panose="020B0503020204020204" charset="-122"/>
                <a:cs typeface="微软雅黑" panose="020B0503020204020204" charset="-122"/>
                <a:sym typeface="+mn-ea"/>
              </a:rPr>
              <a:t>，而这些所谓的微博</a:t>
            </a:r>
            <a:r>
              <a:rPr lang="en-US" altLang="zh-CN">
                <a:latin typeface="微软雅黑" panose="020B0503020204020204" charset="-122"/>
                <a:ea typeface="微软雅黑" panose="020B0503020204020204" charset="-122"/>
                <a:cs typeface="微软雅黑" panose="020B0503020204020204" charset="-122"/>
                <a:sym typeface="+mn-ea"/>
              </a:rPr>
              <a:t>“</a:t>
            </a:r>
            <a:r>
              <a:rPr lang="zh-CN" altLang="en-US">
                <a:latin typeface="微软雅黑" panose="020B0503020204020204" charset="-122"/>
                <a:ea typeface="微软雅黑" panose="020B0503020204020204" charset="-122"/>
                <a:cs typeface="微软雅黑" panose="020B0503020204020204" charset="-122"/>
                <a:sym typeface="+mn-ea"/>
              </a:rPr>
              <a:t>大</a:t>
            </a:r>
            <a:r>
              <a:rPr lang="en-US" altLang="zh-CN">
                <a:latin typeface="微软雅黑" panose="020B0503020204020204" charset="-122"/>
                <a:ea typeface="微软雅黑" panose="020B0503020204020204" charset="-122"/>
                <a:cs typeface="微软雅黑" panose="020B0503020204020204" charset="-122"/>
                <a:sym typeface="+mn-ea"/>
              </a:rPr>
              <a:t>V”</a:t>
            </a:r>
            <a:r>
              <a:rPr lang="zh-CN" altLang="en-US">
                <a:latin typeface="微软雅黑" panose="020B0503020204020204" charset="-122"/>
                <a:ea typeface="微软雅黑" panose="020B0503020204020204" charset="-122"/>
                <a:cs typeface="微软雅黑" panose="020B0503020204020204" charset="-122"/>
                <a:sym typeface="+mn-ea"/>
              </a:rPr>
              <a:t>的影响力往往不容小觑，有时甚至能影响事件舆论的风向</a:t>
            </a:r>
            <a:r>
              <a:rPr lang="zh-CN" altLang="en-US" sz="2400">
                <a:sym typeface="+mn-ea"/>
              </a:rPr>
              <a:t>。</a:t>
            </a:r>
            <a:endParaRPr lang="zh-CN" altLang="en-US" sz="2400"/>
          </a:p>
        </p:txBody>
      </p:sp>
    </p:spTree>
  </p:cSld>
  <p:clrMapOvr>
    <a:masterClrMapping/>
  </p:clrMapOvr>
  <mc:AlternateContent xmlns:mc="http://schemas.openxmlformats.org/markup-compatibility/2006">
    <mc:Choice xmlns:p14="http://schemas.microsoft.com/office/powerpoint/2010/main" Requires="p14">
      <p:transition spd="slow" p14:dur="1000" advTm="15000">
        <p:cover dir="d"/>
      </p:transition>
    </mc:Choice>
    <mc:Fallback>
      <p:transition spd="slow" advTm="15000">
        <p:cover dir="d"/>
      </p:transition>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5"/>
          <p:cNvSpPr/>
          <p:nvPr/>
        </p:nvSpPr>
        <p:spPr>
          <a:xfrm>
            <a:off x="492208" y="426058"/>
            <a:ext cx="324679" cy="324679"/>
          </a:xfrm>
          <a:prstGeom prst="ellipse">
            <a:avLst/>
          </a:prstGeom>
          <a:gradFill flip="none" rotWithShape="1">
            <a:gsLst>
              <a:gs pos="0">
                <a:schemeClr val="accent1"/>
              </a:gs>
              <a:gs pos="100000">
                <a:schemeClr val="accent2"/>
              </a:gs>
            </a:gsLst>
            <a:lin ang="10800000" scaled="1"/>
            <a:tileRect/>
          </a:gradFill>
          <a:ln>
            <a:noFill/>
          </a:ln>
          <a:effectLst>
            <a:outerShdw blurRad="762000" dist="254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360000" bIns="45720" numCol="1" spcCol="0" rtlCol="0" fromWordArt="0" anchor="ctr" anchorCtr="0" forceAA="0" compatLnSpc="1">
            <a:noAutofit/>
          </a:bodyPr>
          <a:p>
            <a:pPr algn="r" defTabSz="914400"/>
            <a:endParaRPr lang="zh-CN" altLang="en-US" sz="1400" b="1">
              <a:latin typeface="微软雅黑" panose="020B0503020204020204" charset="-122"/>
              <a:ea typeface="微软雅黑" panose="020B0503020204020204" charset="-122"/>
              <a:cs typeface="Open Sans" panose="020B0606030504020204" pitchFamily="34" charset="0"/>
              <a:sym typeface="微软雅黑" panose="020B0503020204020204" charset="-122"/>
            </a:endParaRPr>
          </a:p>
        </p:txBody>
      </p:sp>
      <p:sp>
        <p:nvSpPr>
          <p:cNvPr id="12" name="文本框 17"/>
          <p:cNvSpPr txBox="1"/>
          <p:nvPr/>
        </p:nvSpPr>
        <p:spPr>
          <a:xfrm>
            <a:off x="920115" y="381635"/>
            <a:ext cx="6823075" cy="460375"/>
          </a:xfrm>
          <a:prstGeom prst="rect">
            <a:avLst/>
          </a:prstGeom>
          <a:noFill/>
        </p:spPr>
        <p:txBody>
          <a:bodyPr wrap="square" rtlCol="0">
            <a:spAutoFit/>
          </a:bodyPr>
          <a:p>
            <a:pPr algn="just" fontAlgn="auto"/>
            <a:r>
              <a:rPr lang="en-US" sz="2400" spc="600" dirty="0">
                <a:solidFill>
                  <a:schemeClr val="tx1">
                    <a:lumMod val="75000"/>
                    <a:lumOff val="25000"/>
                  </a:schemeClr>
                </a:solidFill>
                <a:latin typeface="微软雅黑" panose="020B0503020204020204" charset="-122"/>
                <a:ea typeface="微软雅黑" panose="020B0503020204020204" charset="-122"/>
                <a:sym typeface="微软雅黑" panose="020B0503020204020204" charset="-122"/>
              </a:rPr>
              <a:t>2.3</a:t>
            </a:r>
            <a:r>
              <a:rPr lang="zh-CN" altLang="en-US" sz="2400" spc="600" dirty="0">
                <a:solidFill>
                  <a:schemeClr val="tx1">
                    <a:lumMod val="75000"/>
                    <a:lumOff val="25000"/>
                  </a:schemeClr>
                </a:solidFill>
                <a:latin typeface="微软雅黑" panose="020B0503020204020204" charset="-122"/>
                <a:ea typeface="微软雅黑" panose="020B0503020204020204" charset="-122"/>
                <a:sym typeface="微软雅黑" panose="020B0503020204020204" charset="-122"/>
              </a:rPr>
              <a:t>聚类分析</a:t>
            </a:r>
            <a:endParaRPr lang="zh-CN" altLang="en-US" sz="2400" spc="600" dirty="0">
              <a:solidFill>
                <a:schemeClr val="tx1">
                  <a:lumMod val="75000"/>
                  <a:lumOff val="25000"/>
                </a:schemeClr>
              </a:solidFill>
              <a:latin typeface="微软雅黑" panose="020B0503020204020204" charset="-122"/>
              <a:ea typeface="微软雅黑" panose="020B0503020204020204" charset="-122"/>
              <a:sym typeface="微软雅黑" panose="020B0503020204020204" charset="-122"/>
            </a:endParaRPr>
          </a:p>
        </p:txBody>
      </p:sp>
      <p:sp>
        <p:nvSpPr>
          <p:cNvPr id="3" name="文本框 2"/>
          <p:cNvSpPr txBox="1"/>
          <p:nvPr/>
        </p:nvSpPr>
        <p:spPr>
          <a:xfrm>
            <a:off x="816610" y="1111250"/>
            <a:ext cx="2987040" cy="460375"/>
          </a:xfrm>
          <a:prstGeom prst="rect">
            <a:avLst/>
          </a:prstGeom>
          <a:noFill/>
        </p:spPr>
        <p:txBody>
          <a:bodyPr wrap="square" rtlCol="0">
            <a:spAutoFit/>
          </a:bodyPr>
          <a:p>
            <a:r>
              <a:rPr lang="en-US" altLang="zh-CN" sz="2400">
                <a:latin typeface="微软雅黑" panose="020B0503020204020204" charset="-122"/>
                <a:ea typeface="微软雅黑" panose="020B0503020204020204" charset="-122"/>
                <a:cs typeface="微软雅黑" panose="020B0503020204020204" charset="-122"/>
              </a:rPr>
              <a:t>“</a:t>
            </a:r>
            <a:r>
              <a:rPr lang="zh-CN" altLang="en-US" sz="2400">
                <a:latin typeface="微软雅黑" panose="020B0503020204020204" charset="-122"/>
                <a:ea typeface="微软雅黑" panose="020B0503020204020204" charset="-122"/>
                <a:cs typeface="微软雅黑" panose="020B0503020204020204" charset="-122"/>
              </a:rPr>
              <a:t>水军</a:t>
            </a:r>
            <a:r>
              <a:rPr lang="en-US" altLang="zh-CN" sz="2400">
                <a:latin typeface="微软雅黑" panose="020B0503020204020204" charset="-122"/>
                <a:ea typeface="微软雅黑" panose="020B0503020204020204" charset="-122"/>
                <a:cs typeface="微软雅黑" panose="020B0503020204020204" charset="-122"/>
              </a:rPr>
              <a:t>”</a:t>
            </a:r>
            <a:r>
              <a:rPr lang="zh-CN" altLang="en-US" sz="2400">
                <a:latin typeface="微软雅黑" panose="020B0503020204020204" charset="-122"/>
                <a:ea typeface="微软雅黑" panose="020B0503020204020204" charset="-122"/>
                <a:cs typeface="微软雅黑" panose="020B0503020204020204" charset="-122"/>
              </a:rPr>
              <a:t>的危害</a:t>
            </a:r>
            <a:endParaRPr lang="zh-CN" altLang="en-US" sz="2400">
              <a:latin typeface="微软雅黑" panose="020B0503020204020204" charset="-122"/>
              <a:ea typeface="微软雅黑" panose="020B0503020204020204" charset="-122"/>
              <a:cs typeface="微软雅黑" panose="020B0503020204020204" charset="-122"/>
            </a:endParaRPr>
          </a:p>
        </p:txBody>
      </p:sp>
      <p:sp>
        <p:nvSpPr>
          <p:cNvPr id="41989" name="文本框 9"/>
          <p:cNvSpPr txBox="1">
            <a:spLocks noChangeArrowheads="1"/>
          </p:cNvSpPr>
          <p:nvPr/>
        </p:nvSpPr>
        <p:spPr bwMode="auto">
          <a:xfrm>
            <a:off x="492284" y="6551772"/>
            <a:ext cx="2589213" cy="306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400" dirty="0"/>
              <a:t>图源：京九晚报、凤凰网</a:t>
            </a:r>
            <a:endParaRPr lang="zh-CN" altLang="en-US" sz="1400" dirty="0"/>
          </a:p>
        </p:txBody>
      </p:sp>
      <p:sp>
        <p:nvSpPr>
          <p:cNvPr id="2" name="内容占位符 2"/>
          <p:cNvSpPr>
            <a:spLocks noGrp="1"/>
          </p:cNvSpPr>
          <p:nvPr/>
        </p:nvSpPr>
        <p:spPr>
          <a:xfrm>
            <a:off x="703580" y="1777206"/>
            <a:ext cx="10972800" cy="496728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Tx/>
              <a:buNone/>
            </a:pPr>
            <a:r>
              <a:rPr lang="en-US" altLang="zh-CN" sz="1800" noProof="1">
                <a:latin typeface="微软雅黑" panose="020B0503020204020204" charset="-122"/>
                <a:ea typeface="微软雅黑" panose="020B0503020204020204" charset="-122"/>
                <a:cs typeface="微软雅黑" panose="020B0503020204020204" charset="-122"/>
                <a:sym typeface="+mn-ea"/>
              </a:rPr>
              <a:t>“</a:t>
            </a:r>
            <a:r>
              <a:rPr lang="zh-CN" altLang="en-US" sz="1800" noProof="1">
                <a:latin typeface="微软雅黑" panose="020B0503020204020204" charset="-122"/>
                <a:ea typeface="微软雅黑" panose="020B0503020204020204" charset="-122"/>
                <a:cs typeface="微软雅黑" panose="020B0503020204020204" charset="-122"/>
                <a:sym typeface="+mn-ea"/>
              </a:rPr>
              <a:t>水军</a:t>
            </a:r>
            <a:r>
              <a:rPr lang="en-US" altLang="zh-CN" sz="1800" noProof="1">
                <a:latin typeface="微软雅黑" panose="020B0503020204020204" charset="-122"/>
                <a:ea typeface="微软雅黑" panose="020B0503020204020204" charset="-122"/>
                <a:cs typeface="微软雅黑" panose="020B0503020204020204" charset="-122"/>
                <a:sym typeface="+mn-ea"/>
              </a:rPr>
              <a:t>”</a:t>
            </a:r>
            <a:r>
              <a:rPr lang="zh-CN" altLang="en-US" sz="1800" noProof="1">
                <a:latin typeface="微软雅黑" panose="020B0503020204020204" charset="-122"/>
                <a:ea typeface="微软雅黑" panose="020B0503020204020204" charset="-122"/>
                <a:cs typeface="微软雅黑" panose="020B0503020204020204" charset="-122"/>
                <a:sym typeface="+mn-ea"/>
              </a:rPr>
              <a:t>有什么危害呢？</a:t>
            </a:r>
            <a:endParaRPr lang="zh-CN" altLang="en-US" sz="1800" noProof="1">
              <a:latin typeface="微软雅黑" panose="020B0503020204020204" charset="-122"/>
              <a:ea typeface="微软雅黑" panose="020B0503020204020204" charset="-122"/>
              <a:cs typeface="微软雅黑" panose="020B0503020204020204" charset="-122"/>
            </a:endParaRPr>
          </a:p>
          <a:p>
            <a:r>
              <a:rPr lang="zh-CN" altLang="en-US" sz="1800" noProof="1">
                <a:latin typeface="微软雅黑" panose="020B0503020204020204" charset="-122"/>
                <a:ea typeface="微软雅黑" panose="020B0503020204020204" charset="-122"/>
                <a:cs typeface="微软雅黑" panose="020B0503020204020204" charset="-122"/>
                <a:sym typeface="+mn-ea"/>
              </a:rPr>
              <a:t>破坏互联网秩序：大家都听说过</a:t>
            </a:r>
            <a:r>
              <a:rPr lang="en-US" altLang="zh-CN" sz="1800" noProof="1">
                <a:latin typeface="微软雅黑" panose="020B0503020204020204" charset="-122"/>
                <a:ea typeface="微软雅黑" panose="020B0503020204020204" charset="-122"/>
                <a:cs typeface="微软雅黑" panose="020B0503020204020204" charset="-122"/>
                <a:sym typeface="+mn-ea"/>
              </a:rPr>
              <a:t>“</a:t>
            </a:r>
            <a:r>
              <a:rPr lang="zh-CN" altLang="en-US" sz="1800" noProof="1">
                <a:latin typeface="微软雅黑" panose="020B0503020204020204" charset="-122"/>
                <a:ea typeface="微软雅黑" panose="020B0503020204020204" charset="-122"/>
                <a:cs typeface="微软雅黑" panose="020B0503020204020204" charset="-122"/>
                <a:sym typeface="+mn-ea"/>
              </a:rPr>
              <a:t>三人成虎</a:t>
            </a:r>
            <a:r>
              <a:rPr lang="en-US" altLang="zh-CN" sz="1800" noProof="1">
                <a:latin typeface="微软雅黑" panose="020B0503020204020204" charset="-122"/>
                <a:ea typeface="微软雅黑" panose="020B0503020204020204" charset="-122"/>
                <a:cs typeface="微软雅黑" panose="020B0503020204020204" charset="-122"/>
                <a:sym typeface="+mn-ea"/>
              </a:rPr>
              <a:t>”</a:t>
            </a:r>
            <a:r>
              <a:rPr lang="zh-CN" altLang="en-US" sz="1800" noProof="1">
                <a:latin typeface="微软雅黑" panose="020B0503020204020204" charset="-122"/>
                <a:ea typeface="微软雅黑" panose="020B0503020204020204" charset="-122"/>
                <a:cs typeface="微软雅黑" panose="020B0503020204020204" charset="-122"/>
                <a:sym typeface="+mn-ea"/>
              </a:rPr>
              <a:t>，足见人言可畏。但更可怕的是网络世界的</a:t>
            </a:r>
            <a:r>
              <a:rPr lang="en-US" altLang="zh-CN" sz="1800" noProof="1">
                <a:latin typeface="微软雅黑" panose="020B0503020204020204" charset="-122"/>
                <a:ea typeface="微软雅黑" panose="020B0503020204020204" charset="-122"/>
                <a:cs typeface="微软雅黑" panose="020B0503020204020204" charset="-122"/>
                <a:sym typeface="+mn-ea"/>
              </a:rPr>
              <a:t>“</a:t>
            </a:r>
            <a:r>
              <a:rPr lang="zh-CN" altLang="en-US" sz="1800" noProof="1">
                <a:latin typeface="微软雅黑" panose="020B0503020204020204" charset="-122"/>
                <a:ea typeface="微软雅黑" panose="020B0503020204020204" charset="-122"/>
                <a:cs typeface="微软雅黑" panose="020B0503020204020204" charset="-122"/>
                <a:sym typeface="+mn-ea"/>
              </a:rPr>
              <a:t>人言</a:t>
            </a:r>
            <a:r>
              <a:rPr lang="en-US" altLang="zh-CN" sz="1800" noProof="1">
                <a:latin typeface="微软雅黑" panose="020B0503020204020204" charset="-122"/>
                <a:ea typeface="微软雅黑" panose="020B0503020204020204" charset="-122"/>
                <a:cs typeface="微软雅黑" panose="020B0503020204020204" charset="-122"/>
                <a:sym typeface="+mn-ea"/>
              </a:rPr>
              <a:t>”</a:t>
            </a:r>
            <a:r>
              <a:rPr lang="zh-CN" altLang="en-US" sz="1800" noProof="1">
                <a:latin typeface="微软雅黑" panose="020B0503020204020204" charset="-122"/>
                <a:ea typeface="微软雅黑" panose="020B0503020204020204" charset="-122"/>
                <a:cs typeface="微软雅黑" panose="020B0503020204020204" charset="-122"/>
                <a:sym typeface="+mn-ea"/>
              </a:rPr>
              <a:t>背后不一定是人。网络</a:t>
            </a:r>
            <a:r>
              <a:rPr lang="en-US" altLang="zh-CN" sz="1800" noProof="1">
                <a:latin typeface="微软雅黑" panose="020B0503020204020204" charset="-122"/>
                <a:ea typeface="微软雅黑" panose="020B0503020204020204" charset="-122"/>
                <a:cs typeface="微软雅黑" panose="020B0503020204020204" charset="-122"/>
                <a:sym typeface="+mn-ea"/>
              </a:rPr>
              <a:t>“</a:t>
            </a:r>
            <a:r>
              <a:rPr lang="zh-CN" altLang="en-US" sz="1800" noProof="1">
                <a:latin typeface="微软雅黑" panose="020B0503020204020204" charset="-122"/>
                <a:ea typeface="微软雅黑" panose="020B0503020204020204" charset="-122"/>
                <a:cs typeface="微软雅黑" panose="020B0503020204020204" charset="-122"/>
                <a:sym typeface="+mn-ea"/>
              </a:rPr>
              <a:t>水军</a:t>
            </a:r>
            <a:r>
              <a:rPr lang="en-US" altLang="zh-CN" sz="1800" noProof="1">
                <a:latin typeface="微软雅黑" panose="020B0503020204020204" charset="-122"/>
                <a:ea typeface="微软雅黑" panose="020B0503020204020204" charset="-122"/>
                <a:cs typeface="微软雅黑" panose="020B0503020204020204" charset="-122"/>
                <a:sym typeface="+mn-ea"/>
              </a:rPr>
              <a:t>”</a:t>
            </a:r>
            <a:r>
              <a:rPr lang="zh-CN" altLang="en-US" sz="1800" noProof="1">
                <a:latin typeface="微软雅黑" panose="020B0503020204020204" charset="-122"/>
                <a:ea typeface="微软雅黑" panose="020B0503020204020204" charset="-122"/>
                <a:cs typeface="微软雅黑" panose="020B0503020204020204" charset="-122"/>
                <a:sym typeface="+mn-ea"/>
              </a:rPr>
              <a:t>被不怀好意的人利用，就能进行诸如</a:t>
            </a:r>
            <a:r>
              <a:rPr lang="en-US" altLang="zh-CN" sz="1800" noProof="1">
                <a:latin typeface="微软雅黑" panose="020B0503020204020204" charset="-122"/>
                <a:ea typeface="微软雅黑" panose="020B0503020204020204" charset="-122"/>
                <a:cs typeface="微软雅黑" panose="020B0503020204020204" charset="-122"/>
                <a:sym typeface="+mn-ea"/>
              </a:rPr>
              <a:t>“</a:t>
            </a:r>
            <a:r>
              <a:rPr lang="zh-CN" altLang="en-US" sz="1800" noProof="1">
                <a:latin typeface="微软雅黑" panose="020B0503020204020204" charset="-122"/>
                <a:ea typeface="微软雅黑" panose="020B0503020204020204" charset="-122"/>
                <a:cs typeface="微软雅黑" panose="020B0503020204020204" charset="-122"/>
                <a:sym typeface="+mn-ea"/>
              </a:rPr>
              <a:t>网络暴力</a:t>
            </a:r>
            <a:r>
              <a:rPr lang="en-US" altLang="zh-CN" sz="1800" noProof="1">
                <a:latin typeface="微软雅黑" panose="020B0503020204020204" charset="-122"/>
                <a:ea typeface="微软雅黑" panose="020B0503020204020204" charset="-122"/>
                <a:cs typeface="微软雅黑" panose="020B0503020204020204" charset="-122"/>
                <a:sym typeface="+mn-ea"/>
              </a:rPr>
              <a:t>”</a:t>
            </a:r>
            <a:r>
              <a:rPr lang="zh-CN" altLang="en-US" sz="1800" noProof="1">
                <a:latin typeface="微软雅黑" panose="020B0503020204020204" charset="-122"/>
                <a:ea typeface="微软雅黑" panose="020B0503020204020204" charset="-122"/>
                <a:cs typeface="微软雅黑" panose="020B0503020204020204" charset="-122"/>
                <a:sym typeface="+mn-ea"/>
              </a:rPr>
              <a:t>、造谣、混淆视听等扰乱网络秩序的行为。</a:t>
            </a:r>
            <a:endParaRPr lang="zh-CN" altLang="en-US" sz="1800" noProof="1">
              <a:latin typeface="微软雅黑" panose="020B0503020204020204" charset="-122"/>
              <a:ea typeface="微软雅黑" panose="020B0503020204020204" charset="-122"/>
              <a:cs typeface="微软雅黑" panose="020B0503020204020204" charset="-122"/>
            </a:endParaRPr>
          </a:p>
          <a:p>
            <a:endParaRPr lang="zh-CN" altLang="en-US" sz="1800" noProof="1">
              <a:latin typeface="微软雅黑" panose="020B0503020204020204" charset="-122"/>
              <a:ea typeface="微软雅黑" panose="020B0503020204020204" charset="-122"/>
              <a:cs typeface="微软雅黑" panose="020B0503020204020204" charset="-122"/>
            </a:endParaRPr>
          </a:p>
        </p:txBody>
      </p:sp>
      <p:pic>
        <p:nvPicPr>
          <p:cNvPr id="43012" name="图片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500505" y="3386138"/>
            <a:ext cx="3810000" cy="268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14" name="图片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57583" y="3386455"/>
            <a:ext cx="3654425" cy="243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mc:Choice xmlns:p14="http://schemas.microsoft.com/office/powerpoint/2010/main" Requires="p14">
      <p:transition spd="slow" p14:dur="1000" advTm="15000">
        <p:cover dir="d"/>
      </p:transition>
    </mc:Choice>
    <mc:Fallback>
      <p:transition spd="slow" advTm="15000">
        <p:cover dir="d"/>
      </p:transition>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5"/>
          <p:cNvSpPr/>
          <p:nvPr/>
        </p:nvSpPr>
        <p:spPr>
          <a:xfrm>
            <a:off x="492208" y="426058"/>
            <a:ext cx="324679" cy="324679"/>
          </a:xfrm>
          <a:prstGeom prst="ellipse">
            <a:avLst/>
          </a:prstGeom>
          <a:gradFill flip="none" rotWithShape="1">
            <a:gsLst>
              <a:gs pos="0">
                <a:schemeClr val="accent1"/>
              </a:gs>
              <a:gs pos="100000">
                <a:schemeClr val="accent2"/>
              </a:gs>
            </a:gsLst>
            <a:lin ang="10800000" scaled="1"/>
            <a:tileRect/>
          </a:gradFill>
          <a:ln>
            <a:noFill/>
          </a:ln>
          <a:effectLst>
            <a:outerShdw blurRad="762000" dist="254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360000" bIns="45720" numCol="1" spcCol="0" rtlCol="0" fromWordArt="0" anchor="ctr" anchorCtr="0" forceAA="0" compatLnSpc="1">
            <a:noAutofit/>
          </a:bodyPr>
          <a:p>
            <a:pPr algn="r" defTabSz="914400"/>
            <a:endParaRPr lang="zh-CN" altLang="en-US" sz="1400" b="1">
              <a:latin typeface="微软雅黑" panose="020B0503020204020204" charset="-122"/>
              <a:ea typeface="微软雅黑" panose="020B0503020204020204" charset="-122"/>
              <a:cs typeface="Open Sans" panose="020B0606030504020204" pitchFamily="34" charset="0"/>
              <a:sym typeface="微软雅黑" panose="020B0503020204020204" charset="-122"/>
            </a:endParaRPr>
          </a:p>
        </p:txBody>
      </p:sp>
      <p:sp>
        <p:nvSpPr>
          <p:cNvPr id="12" name="文本框 17"/>
          <p:cNvSpPr txBox="1"/>
          <p:nvPr/>
        </p:nvSpPr>
        <p:spPr>
          <a:xfrm>
            <a:off x="920115" y="381635"/>
            <a:ext cx="6823075" cy="460375"/>
          </a:xfrm>
          <a:prstGeom prst="rect">
            <a:avLst/>
          </a:prstGeom>
          <a:noFill/>
        </p:spPr>
        <p:txBody>
          <a:bodyPr wrap="square" rtlCol="0">
            <a:spAutoFit/>
          </a:bodyPr>
          <a:p>
            <a:pPr algn="just" fontAlgn="auto"/>
            <a:r>
              <a:rPr lang="en-US" sz="2400" spc="600" dirty="0">
                <a:solidFill>
                  <a:schemeClr val="tx1">
                    <a:lumMod val="75000"/>
                    <a:lumOff val="25000"/>
                  </a:schemeClr>
                </a:solidFill>
                <a:latin typeface="微软雅黑" panose="020B0503020204020204" charset="-122"/>
                <a:ea typeface="微软雅黑" panose="020B0503020204020204" charset="-122"/>
                <a:sym typeface="微软雅黑" panose="020B0503020204020204" charset="-122"/>
              </a:rPr>
              <a:t>2.3</a:t>
            </a:r>
            <a:r>
              <a:rPr lang="zh-CN" altLang="en-US" sz="2400" spc="600" dirty="0">
                <a:solidFill>
                  <a:schemeClr val="tx1">
                    <a:lumMod val="75000"/>
                    <a:lumOff val="25000"/>
                  </a:schemeClr>
                </a:solidFill>
                <a:latin typeface="微软雅黑" panose="020B0503020204020204" charset="-122"/>
                <a:ea typeface="微软雅黑" panose="020B0503020204020204" charset="-122"/>
                <a:sym typeface="微软雅黑" panose="020B0503020204020204" charset="-122"/>
              </a:rPr>
              <a:t>聚类分析</a:t>
            </a:r>
            <a:endParaRPr lang="zh-CN" altLang="en-US" sz="2400" spc="600" dirty="0">
              <a:solidFill>
                <a:schemeClr val="tx1">
                  <a:lumMod val="75000"/>
                  <a:lumOff val="25000"/>
                </a:schemeClr>
              </a:solidFill>
              <a:latin typeface="微软雅黑" panose="020B0503020204020204" charset="-122"/>
              <a:ea typeface="微软雅黑" panose="020B0503020204020204" charset="-122"/>
              <a:sym typeface="微软雅黑" panose="020B0503020204020204" charset="-122"/>
            </a:endParaRPr>
          </a:p>
        </p:txBody>
      </p:sp>
      <p:sp>
        <p:nvSpPr>
          <p:cNvPr id="41989" name="文本框 9"/>
          <p:cNvSpPr txBox="1">
            <a:spLocks noChangeArrowheads="1"/>
          </p:cNvSpPr>
          <p:nvPr/>
        </p:nvSpPr>
        <p:spPr bwMode="auto">
          <a:xfrm>
            <a:off x="492284" y="6551772"/>
            <a:ext cx="2589213" cy="306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400" dirty="0"/>
              <a:t>图源：百度百科</a:t>
            </a:r>
            <a:endParaRPr lang="zh-CN" altLang="en-US" sz="1400" dirty="0"/>
          </a:p>
        </p:txBody>
      </p:sp>
      <p:sp>
        <p:nvSpPr>
          <p:cNvPr id="5" name="文本框 4"/>
          <p:cNvSpPr txBox="1"/>
          <p:nvPr/>
        </p:nvSpPr>
        <p:spPr>
          <a:xfrm>
            <a:off x="1106805" y="1447800"/>
            <a:ext cx="6439535" cy="2584450"/>
          </a:xfrm>
          <a:prstGeom prst="rect">
            <a:avLst/>
          </a:prstGeom>
          <a:noFill/>
        </p:spPr>
        <p:txBody>
          <a:bodyPr wrap="square" rtlCol="0" anchor="t">
            <a:spAutoFit/>
          </a:bodyPr>
          <a:p>
            <a:pPr marL="285750" indent="-285750">
              <a:buFont typeface="Arial" panose="020B0604020202020204" pitchFamily="34" charset="0"/>
              <a:buChar char="•"/>
            </a:pPr>
            <a:r>
              <a:rPr lang="zh-CN" altLang="en-US">
                <a:latin typeface="微软雅黑" panose="020B0503020204020204" charset="-122"/>
                <a:ea typeface="微软雅黑" panose="020B0503020204020204" charset="-122"/>
                <a:cs typeface="微软雅黑" panose="020B0503020204020204" charset="-122"/>
                <a:sym typeface="+mn-ea"/>
              </a:rPr>
              <a:t>破坏市场经济秩序：</a:t>
            </a:r>
            <a:endParaRPr lang="zh-CN" altLang="en-US">
              <a:latin typeface="微软雅黑" panose="020B0503020204020204" charset="-122"/>
              <a:ea typeface="微软雅黑" panose="020B0503020204020204" charset="-122"/>
              <a:cs typeface="微软雅黑" panose="020B0503020204020204" charset="-122"/>
              <a:sym typeface="+mn-ea"/>
            </a:endParaRPr>
          </a:p>
          <a:p>
            <a:pPr indent="0">
              <a:buFont typeface="Arial" panose="020B0604020202020204" pitchFamily="34" charset="0"/>
              <a:buNone/>
            </a:pPr>
            <a:r>
              <a:rPr lang="zh-CN" altLang="en-US">
                <a:latin typeface="微软雅黑" panose="020B0503020204020204" charset="-122"/>
                <a:ea typeface="微软雅黑" panose="020B0503020204020204" charset="-122"/>
                <a:cs typeface="微软雅黑" panose="020B0503020204020204" charset="-122"/>
                <a:sym typeface="+mn-ea"/>
              </a:rPr>
              <a:t>随着互联网的兴起，许多企业意识到网络宣传具有重要意义，但同时，也产生了新的风险。有的企业为打击竞争对手，利用</a:t>
            </a:r>
            <a:r>
              <a:rPr lang="en-US" altLang="zh-CN">
                <a:latin typeface="微软雅黑" panose="020B0503020204020204" charset="-122"/>
                <a:ea typeface="微软雅黑" panose="020B0503020204020204" charset="-122"/>
                <a:cs typeface="微软雅黑" panose="020B0503020204020204" charset="-122"/>
                <a:sym typeface="+mn-ea"/>
              </a:rPr>
              <a:t>“</a:t>
            </a:r>
            <a:r>
              <a:rPr lang="zh-CN" altLang="en-US">
                <a:latin typeface="微软雅黑" panose="020B0503020204020204" charset="-122"/>
                <a:ea typeface="微软雅黑" panose="020B0503020204020204" charset="-122"/>
                <a:cs typeface="微软雅黑" panose="020B0503020204020204" charset="-122"/>
                <a:sym typeface="+mn-ea"/>
              </a:rPr>
              <a:t>水军</a:t>
            </a:r>
            <a:r>
              <a:rPr lang="en-US" altLang="zh-CN">
                <a:latin typeface="微软雅黑" panose="020B0503020204020204" charset="-122"/>
                <a:ea typeface="微软雅黑" panose="020B0503020204020204" charset="-122"/>
                <a:cs typeface="微软雅黑" panose="020B0503020204020204" charset="-122"/>
                <a:sym typeface="+mn-ea"/>
              </a:rPr>
              <a:t>”</a:t>
            </a:r>
            <a:r>
              <a:rPr lang="zh-CN" altLang="en-US">
                <a:latin typeface="微软雅黑" panose="020B0503020204020204" charset="-122"/>
                <a:ea typeface="微软雅黑" panose="020B0503020204020204" charset="-122"/>
                <a:cs typeface="微软雅黑" panose="020B0503020204020204" charset="-122"/>
                <a:sym typeface="+mn-ea"/>
              </a:rPr>
              <a:t>制造虚假舆论，诽谤竞争对手，影响其正常运营。比如著名的蒙牛</a:t>
            </a:r>
            <a:r>
              <a:rPr lang="en-US" altLang="zh-CN">
                <a:latin typeface="微软雅黑" panose="020B0503020204020204" charset="-122"/>
                <a:ea typeface="微软雅黑" panose="020B0503020204020204" charset="-122"/>
                <a:cs typeface="微软雅黑" panose="020B0503020204020204" charset="-122"/>
                <a:sym typeface="+mn-ea"/>
              </a:rPr>
              <a:t>“</a:t>
            </a:r>
            <a:r>
              <a:rPr lang="zh-CN" altLang="en-US">
                <a:latin typeface="微软雅黑" panose="020B0503020204020204" charset="-122"/>
                <a:ea typeface="微软雅黑" panose="020B0503020204020204" charset="-122"/>
                <a:cs typeface="微软雅黑" panose="020B0503020204020204" charset="-122"/>
                <a:sym typeface="+mn-ea"/>
              </a:rPr>
              <a:t>诽谤门</a:t>
            </a:r>
            <a:r>
              <a:rPr lang="en-US" altLang="zh-CN">
                <a:latin typeface="微软雅黑" panose="020B0503020204020204" charset="-122"/>
                <a:ea typeface="微软雅黑" panose="020B0503020204020204" charset="-122"/>
                <a:cs typeface="微软雅黑" panose="020B0503020204020204" charset="-122"/>
                <a:sym typeface="+mn-ea"/>
              </a:rPr>
              <a:t>”</a:t>
            </a:r>
            <a:r>
              <a:rPr lang="zh-CN" altLang="en-US">
                <a:latin typeface="微软雅黑" panose="020B0503020204020204" charset="-122"/>
                <a:ea typeface="微软雅黑" panose="020B0503020204020204" charset="-122"/>
                <a:cs typeface="微软雅黑" panose="020B0503020204020204" charset="-122"/>
                <a:sym typeface="+mn-ea"/>
              </a:rPr>
              <a:t>（指蒙牛被指控利用网络</a:t>
            </a:r>
            <a:r>
              <a:rPr lang="en-US" altLang="zh-CN">
                <a:latin typeface="微软雅黑" panose="020B0503020204020204" charset="-122"/>
                <a:ea typeface="微软雅黑" panose="020B0503020204020204" charset="-122"/>
                <a:cs typeface="微软雅黑" panose="020B0503020204020204" charset="-122"/>
                <a:sym typeface="+mn-ea"/>
              </a:rPr>
              <a:t>“</a:t>
            </a:r>
            <a:r>
              <a:rPr lang="zh-CN" altLang="en-US">
                <a:latin typeface="微软雅黑" panose="020B0503020204020204" charset="-122"/>
                <a:ea typeface="微软雅黑" panose="020B0503020204020204" charset="-122"/>
                <a:cs typeface="微软雅黑" panose="020B0503020204020204" charset="-122"/>
                <a:sym typeface="+mn-ea"/>
              </a:rPr>
              <a:t>水军</a:t>
            </a:r>
            <a:r>
              <a:rPr lang="en-US" altLang="zh-CN">
                <a:latin typeface="微软雅黑" panose="020B0503020204020204" charset="-122"/>
                <a:ea typeface="微软雅黑" panose="020B0503020204020204" charset="-122"/>
                <a:cs typeface="微软雅黑" panose="020B0503020204020204" charset="-122"/>
                <a:sym typeface="+mn-ea"/>
              </a:rPr>
              <a:t>”</a:t>
            </a:r>
            <a:r>
              <a:rPr lang="zh-CN" altLang="en-US">
                <a:latin typeface="微软雅黑" panose="020B0503020204020204" charset="-122"/>
                <a:ea typeface="微软雅黑" panose="020B0503020204020204" charset="-122"/>
                <a:cs typeface="微软雅黑" panose="020B0503020204020204" charset="-122"/>
                <a:sym typeface="+mn-ea"/>
              </a:rPr>
              <a:t>，对其竞争对手进行有计划的诽谤和舆论攻击）</a:t>
            </a:r>
            <a:endParaRPr lang="zh-CN" altLang="en-US">
              <a:latin typeface="微软雅黑" panose="020B0503020204020204" charset="-122"/>
              <a:ea typeface="微软雅黑" panose="020B0503020204020204" charset="-122"/>
              <a:cs typeface="微软雅黑" panose="020B0503020204020204" charset="-122"/>
              <a:sym typeface="+mn-ea"/>
            </a:endParaRPr>
          </a:p>
          <a:p>
            <a:pPr indent="0">
              <a:buFont typeface="Arial" panose="020B0604020202020204" pitchFamily="34" charset="0"/>
              <a:buNone/>
            </a:pPr>
            <a:r>
              <a:rPr lang="zh-CN" altLang="en-US">
                <a:latin typeface="微软雅黑" panose="020B0503020204020204" charset="-122"/>
                <a:ea typeface="微软雅黑" panose="020B0503020204020204" charset="-122"/>
                <a:cs typeface="微软雅黑" panose="020B0503020204020204" charset="-122"/>
                <a:sym typeface="+mn-ea"/>
              </a:rPr>
              <a:t>水军</a:t>
            </a:r>
            <a:r>
              <a:rPr lang="en-US" altLang="zh-CN">
                <a:latin typeface="微软雅黑" panose="020B0503020204020204" charset="-122"/>
                <a:ea typeface="微软雅黑" panose="020B0503020204020204" charset="-122"/>
                <a:cs typeface="微软雅黑" panose="020B0503020204020204" charset="-122"/>
                <a:sym typeface="+mn-ea"/>
              </a:rPr>
              <a:t>”</a:t>
            </a:r>
            <a:r>
              <a:rPr lang="zh-CN" altLang="en-US">
                <a:latin typeface="微软雅黑" panose="020B0503020204020204" charset="-122"/>
                <a:ea typeface="微软雅黑" panose="020B0503020204020204" charset="-122"/>
                <a:cs typeface="微软雅黑" panose="020B0503020204020204" charset="-122"/>
                <a:sym typeface="+mn-ea"/>
              </a:rPr>
              <a:t>的出现，使得这类这类事件变得更加隐蔽化、复杂化，可能对遭到攻击的企业造成不可估量的经济损失，是极大扰乱市场经济秩序的存在。</a:t>
            </a:r>
            <a:endParaRPr lang="zh-CN" altLang="en-US">
              <a:latin typeface="微软雅黑" panose="020B0503020204020204" charset="-122"/>
              <a:ea typeface="微软雅黑" panose="020B0503020204020204" charset="-122"/>
              <a:cs typeface="微软雅黑" panose="020B0503020204020204" charset="-122"/>
            </a:endParaRPr>
          </a:p>
        </p:txBody>
      </p:sp>
      <p:pic>
        <p:nvPicPr>
          <p:cNvPr id="45059" name="图片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244523" y="1106488"/>
            <a:ext cx="2708275" cy="5032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mc:Choice xmlns:p14="http://schemas.microsoft.com/office/powerpoint/2010/main" Requires="p14">
      <p:transition spd="slow" p14:dur="1000" advTm="15000">
        <p:cover dir="d"/>
      </p:transition>
    </mc:Choice>
    <mc:Fallback>
      <p:transition spd="slow" advTm="15000">
        <p:cover dir="d"/>
      </p:transition>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5"/>
          <p:cNvSpPr/>
          <p:nvPr/>
        </p:nvSpPr>
        <p:spPr>
          <a:xfrm>
            <a:off x="492208" y="426058"/>
            <a:ext cx="324679" cy="324679"/>
          </a:xfrm>
          <a:prstGeom prst="ellipse">
            <a:avLst/>
          </a:prstGeom>
          <a:gradFill flip="none" rotWithShape="1">
            <a:gsLst>
              <a:gs pos="0">
                <a:schemeClr val="accent1"/>
              </a:gs>
              <a:gs pos="100000">
                <a:schemeClr val="accent2"/>
              </a:gs>
            </a:gsLst>
            <a:lin ang="10800000" scaled="1"/>
            <a:tileRect/>
          </a:gradFill>
          <a:ln>
            <a:noFill/>
          </a:ln>
          <a:effectLst>
            <a:outerShdw blurRad="762000" dist="254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360000" bIns="45720" numCol="1" spcCol="0" rtlCol="0" fromWordArt="0" anchor="ctr" anchorCtr="0" forceAA="0" compatLnSpc="1">
            <a:noAutofit/>
          </a:bodyPr>
          <a:p>
            <a:pPr algn="r" defTabSz="914400"/>
            <a:endParaRPr lang="zh-CN" altLang="en-US" sz="1400" b="1">
              <a:latin typeface="微软雅黑" panose="020B0503020204020204" charset="-122"/>
              <a:ea typeface="微软雅黑" panose="020B0503020204020204" charset="-122"/>
              <a:cs typeface="Open Sans" panose="020B0606030504020204" pitchFamily="34" charset="0"/>
              <a:sym typeface="微软雅黑" panose="020B0503020204020204" charset="-122"/>
            </a:endParaRPr>
          </a:p>
        </p:txBody>
      </p:sp>
      <p:sp>
        <p:nvSpPr>
          <p:cNvPr id="12" name="文本框 17"/>
          <p:cNvSpPr txBox="1"/>
          <p:nvPr/>
        </p:nvSpPr>
        <p:spPr>
          <a:xfrm>
            <a:off x="920115" y="381635"/>
            <a:ext cx="6823075" cy="460375"/>
          </a:xfrm>
          <a:prstGeom prst="rect">
            <a:avLst/>
          </a:prstGeom>
          <a:noFill/>
        </p:spPr>
        <p:txBody>
          <a:bodyPr wrap="square" rtlCol="0">
            <a:spAutoFit/>
          </a:bodyPr>
          <a:p>
            <a:pPr algn="just" fontAlgn="auto"/>
            <a:r>
              <a:rPr lang="en-US" sz="2400" spc="600" dirty="0">
                <a:solidFill>
                  <a:schemeClr val="tx1">
                    <a:lumMod val="75000"/>
                    <a:lumOff val="25000"/>
                  </a:schemeClr>
                </a:solidFill>
                <a:latin typeface="微软雅黑" panose="020B0503020204020204" charset="-122"/>
                <a:ea typeface="微软雅黑" panose="020B0503020204020204" charset="-122"/>
                <a:sym typeface="微软雅黑" panose="020B0503020204020204" charset="-122"/>
              </a:rPr>
              <a:t>2.3</a:t>
            </a:r>
            <a:r>
              <a:rPr lang="zh-CN" altLang="en-US" sz="2400" spc="600" dirty="0">
                <a:solidFill>
                  <a:schemeClr val="tx1">
                    <a:lumMod val="75000"/>
                    <a:lumOff val="25000"/>
                  </a:schemeClr>
                </a:solidFill>
                <a:latin typeface="微软雅黑" panose="020B0503020204020204" charset="-122"/>
                <a:ea typeface="微软雅黑" panose="020B0503020204020204" charset="-122"/>
                <a:sym typeface="微软雅黑" panose="020B0503020204020204" charset="-122"/>
              </a:rPr>
              <a:t>聚类分析</a:t>
            </a:r>
            <a:endParaRPr lang="zh-CN" altLang="en-US" sz="2400" spc="600" dirty="0">
              <a:solidFill>
                <a:schemeClr val="tx1">
                  <a:lumMod val="75000"/>
                  <a:lumOff val="25000"/>
                </a:schemeClr>
              </a:solidFill>
              <a:latin typeface="微软雅黑" panose="020B0503020204020204" charset="-122"/>
              <a:ea typeface="微软雅黑" panose="020B0503020204020204" charset="-122"/>
              <a:sym typeface="微软雅黑" panose="020B0503020204020204" charset="-122"/>
            </a:endParaRPr>
          </a:p>
        </p:txBody>
      </p:sp>
      <p:sp>
        <p:nvSpPr>
          <p:cNvPr id="41989" name="文本框 9"/>
          <p:cNvSpPr txBox="1">
            <a:spLocks noChangeArrowheads="1"/>
          </p:cNvSpPr>
          <p:nvPr/>
        </p:nvSpPr>
        <p:spPr bwMode="auto">
          <a:xfrm>
            <a:off x="492284" y="6551772"/>
            <a:ext cx="2589213" cy="306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400" dirty="0"/>
              <a:t>图源：生活新报</a:t>
            </a:r>
            <a:endParaRPr lang="zh-CN" altLang="en-US" sz="1400" dirty="0"/>
          </a:p>
        </p:txBody>
      </p:sp>
      <p:sp>
        <p:nvSpPr>
          <p:cNvPr id="5" name="文本框 4"/>
          <p:cNvSpPr txBox="1"/>
          <p:nvPr/>
        </p:nvSpPr>
        <p:spPr>
          <a:xfrm>
            <a:off x="1106805" y="1447800"/>
            <a:ext cx="9899015" cy="922020"/>
          </a:xfrm>
          <a:prstGeom prst="rect">
            <a:avLst/>
          </a:prstGeom>
          <a:noFill/>
        </p:spPr>
        <p:txBody>
          <a:bodyPr wrap="square" rtlCol="0" anchor="t">
            <a:spAutoFit/>
          </a:bodyPr>
          <a:p>
            <a:pPr marL="285750" indent="-285750">
              <a:buFont typeface="Arial" panose="020B0604020202020204" pitchFamily="34" charset="0"/>
              <a:buChar char="•"/>
            </a:pPr>
            <a:r>
              <a:rPr lang="zh-CN" altLang="en-US" dirty="0">
                <a:latin typeface="微软雅黑" panose="020B0503020204020204" charset="-122"/>
                <a:ea typeface="微软雅黑" panose="020B0503020204020204" charset="-122"/>
                <a:cs typeface="微软雅黑" panose="020B0503020204020204" charset="-122"/>
                <a:sym typeface="宋体" panose="02010600030101010101" pitchFamily="2" charset="-122"/>
              </a:rPr>
              <a:t>危害公共政策：</a:t>
            </a:r>
            <a:r>
              <a:rPr lang="en-US" altLang="zh-CN" dirty="0">
                <a:latin typeface="微软雅黑" panose="020B0503020204020204" charset="-122"/>
                <a:ea typeface="微软雅黑" panose="020B0503020204020204" charset="-122"/>
                <a:cs typeface="微软雅黑" panose="020B0503020204020204" charset="-122"/>
                <a:sym typeface="宋体" panose="02010600030101010101" pitchFamily="2" charset="-122"/>
              </a:rPr>
              <a:t>“</a:t>
            </a:r>
            <a:r>
              <a:rPr lang="zh-CN" altLang="en-US" dirty="0">
                <a:latin typeface="微软雅黑" panose="020B0503020204020204" charset="-122"/>
                <a:ea typeface="微软雅黑" panose="020B0503020204020204" charset="-122"/>
                <a:cs typeface="微软雅黑" panose="020B0503020204020204" charset="-122"/>
                <a:sym typeface="宋体" panose="02010600030101010101" pitchFamily="2" charset="-122"/>
              </a:rPr>
              <a:t>水军</a:t>
            </a:r>
            <a:r>
              <a:rPr lang="en-US" altLang="zh-CN" dirty="0">
                <a:latin typeface="微软雅黑" panose="020B0503020204020204" charset="-122"/>
                <a:ea typeface="微软雅黑" panose="020B0503020204020204" charset="-122"/>
                <a:cs typeface="微软雅黑" panose="020B0503020204020204" charset="-122"/>
                <a:sym typeface="宋体" panose="02010600030101010101" pitchFamily="2" charset="-122"/>
              </a:rPr>
              <a:t>”</a:t>
            </a:r>
            <a:r>
              <a:rPr lang="zh-CN" altLang="en-US" dirty="0">
                <a:latin typeface="微软雅黑" panose="020B0503020204020204" charset="-122"/>
                <a:ea typeface="微软雅黑" panose="020B0503020204020204" charset="-122"/>
                <a:cs typeface="微软雅黑" panose="020B0503020204020204" charset="-122"/>
                <a:sym typeface="宋体" panose="02010600030101010101" pitchFamily="2" charset="-122"/>
              </a:rPr>
              <a:t>可以被用来炮制虚假民意，从而能反过来干扰正常的民意，一旦发酵到一定程度，还会导致公共政策的制定受到影响，轻则浪费公共资源，重则导致民意误判，给政府工作、社会秩序造成危害。</a:t>
            </a:r>
            <a:endParaRPr lang="zh-CN" altLang="en-US">
              <a:latin typeface="微软雅黑" panose="020B0503020204020204" charset="-122"/>
              <a:ea typeface="微软雅黑" panose="020B0503020204020204" charset="-122"/>
              <a:cs typeface="微软雅黑" panose="020B0503020204020204" charset="-122"/>
            </a:endParaRPr>
          </a:p>
        </p:txBody>
      </p:sp>
      <p:pic>
        <p:nvPicPr>
          <p:cNvPr id="46083" name="图片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081655" y="3169920"/>
            <a:ext cx="5384800" cy="2896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mc:Choice xmlns:p14="http://schemas.microsoft.com/office/powerpoint/2010/main" Requires="p14">
      <p:transition spd="slow" p14:dur="1000" advTm="15000">
        <p:cover dir="d"/>
      </p:transition>
    </mc:Choice>
    <mc:Fallback>
      <p:transition spd="slow" advTm="15000">
        <p:cover dir="d"/>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5"/>
          <p:cNvSpPr/>
          <p:nvPr/>
        </p:nvSpPr>
        <p:spPr>
          <a:xfrm>
            <a:off x="492208" y="426058"/>
            <a:ext cx="324679" cy="324679"/>
          </a:xfrm>
          <a:prstGeom prst="ellipse">
            <a:avLst/>
          </a:prstGeom>
          <a:gradFill flip="none" rotWithShape="1">
            <a:gsLst>
              <a:gs pos="0">
                <a:schemeClr val="accent1"/>
              </a:gs>
              <a:gs pos="100000">
                <a:schemeClr val="accent2"/>
              </a:gs>
            </a:gsLst>
            <a:lin ang="10800000" scaled="1"/>
            <a:tileRect/>
          </a:gradFill>
          <a:ln>
            <a:noFill/>
          </a:ln>
          <a:effectLst>
            <a:outerShdw blurRad="762000" dist="254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360000" bIns="45720" numCol="1" spcCol="0" rtlCol="0" fromWordArt="0" anchor="ctr" anchorCtr="0" forceAA="0" compatLnSpc="1">
            <a:noAutofit/>
          </a:bodyPr>
          <a:p>
            <a:pPr algn="r" defTabSz="914400"/>
            <a:endParaRPr lang="zh-CN" altLang="en-US" sz="1400" b="1">
              <a:latin typeface="微软雅黑" panose="020B0503020204020204" charset="-122"/>
              <a:ea typeface="微软雅黑" panose="020B0503020204020204" charset="-122"/>
              <a:cs typeface="Open Sans" panose="020B0606030504020204" pitchFamily="34" charset="0"/>
              <a:sym typeface="微软雅黑" panose="020B0503020204020204" charset="-122"/>
            </a:endParaRPr>
          </a:p>
        </p:txBody>
      </p:sp>
      <p:sp>
        <p:nvSpPr>
          <p:cNvPr id="12" name="文本框 17"/>
          <p:cNvSpPr txBox="1"/>
          <p:nvPr/>
        </p:nvSpPr>
        <p:spPr>
          <a:xfrm>
            <a:off x="920115" y="381635"/>
            <a:ext cx="5474335" cy="460375"/>
          </a:xfrm>
          <a:prstGeom prst="rect">
            <a:avLst/>
          </a:prstGeom>
          <a:noFill/>
        </p:spPr>
        <p:txBody>
          <a:bodyPr wrap="square" rtlCol="0">
            <a:spAutoFit/>
          </a:bodyPr>
          <a:p>
            <a:pPr algn="just" fontAlgn="auto"/>
            <a:r>
              <a:rPr lang="en-US" sz="2400" spc="600" dirty="0">
                <a:solidFill>
                  <a:schemeClr val="tx1">
                    <a:lumMod val="75000"/>
                    <a:lumOff val="25000"/>
                  </a:schemeClr>
                </a:solidFill>
                <a:latin typeface="微软雅黑" panose="020B0503020204020204" charset="-122"/>
                <a:ea typeface="微软雅黑" panose="020B0503020204020204" charset="-122"/>
                <a:sym typeface="微软雅黑" panose="020B0503020204020204" charset="-122"/>
              </a:rPr>
              <a:t>1.1</a:t>
            </a:r>
            <a:r>
              <a:rPr lang="zh-CN" altLang="en-US" sz="2400" spc="600" dirty="0">
                <a:solidFill>
                  <a:schemeClr val="tx1">
                    <a:lumMod val="75000"/>
                    <a:lumOff val="25000"/>
                  </a:schemeClr>
                </a:solidFill>
                <a:latin typeface="微软雅黑" panose="020B0503020204020204" charset="-122"/>
                <a:ea typeface="微软雅黑" panose="020B0503020204020204" charset="-122"/>
                <a:sym typeface="微软雅黑" panose="020B0503020204020204" charset="-122"/>
              </a:rPr>
              <a:t>基本概念</a:t>
            </a:r>
            <a:endParaRPr lang="zh-CN" altLang="en-US" sz="2400" spc="600" dirty="0">
              <a:solidFill>
                <a:schemeClr val="tx1">
                  <a:lumMod val="75000"/>
                  <a:lumOff val="25000"/>
                </a:schemeClr>
              </a:solidFill>
              <a:latin typeface="微软雅黑" panose="020B0503020204020204" charset="-122"/>
              <a:ea typeface="微软雅黑" panose="020B0503020204020204" charset="-122"/>
              <a:sym typeface="微软雅黑" panose="020B0503020204020204" charset="-122"/>
            </a:endParaRPr>
          </a:p>
        </p:txBody>
      </p:sp>
      <p:sp>
        <p:nvSpPr>
          <p:cNvPr id="5" name="文本框 4"/>
          <p:cNvSpPr txBox="1"/>
          <p:nvPr/>
        </p:nvSpPr>
        <p:spPr>
          <a:xfrm>
            <a:off x="1057910" y="842010"/>
            <a:ext cx="10322560" cy="1226185"/>
          </a:xfrm>
          <a:prstGeom prst="rect">
            <a:avLst/>
          </a:prstGeom>
          <a:noFill/>
        </p:spPr>
        <p:txBody>
          <a:bodyPr wrap="square" rtlCol="0" anchor="t">
            <a:spAutoFit/>
          </a:bodyPr>
          <a:p>
            <a:pPr indent="0" algn="ctr">
              <a:lnSpc>
                <a:spcPct val="120000"/>
              </a:lnSpc>
              <a:buFont typeface="Arial" panose="020B0604020202020204" pitchFamily="34" charset="0"/>
              <a:buNone/>
            </a:pPr>
            <a:r>
              <a:rPr lang="zh-CN" altLang="en-US" sz="3600"/>
              <a:t>机器学习的一般过程</a:t>
            </a:r>
            <a:endParaRPr lang="zh-CN" altLang="en-US" sz="3600"/>
          </a:p>
          <a:p>
            <a:pPr indent="0">
              <a:lnSpc>
                <a:spcPct val="170000"/>
              </a:lnSpc>
              <a:buFont typeface="Arial" panose="020B0604020202020204" pitchFamily="34" charset="0"/>
              <a:buNone/>
            </a:pPr>
            <a:endParaRPr lang="zh-CN" altLang="en-US"/>
          </a:p>
        </p:txBody>
      </p:sp>
      <p:graphicFrame>
        <p:nvGraphicFramePr>
          <p:cNvPr id="2" name="内容占位符 3"/>
          <p:cNvGraphicFramePr>
            <a:graphicFrameLocks noGrp="1"/>
          </p:cNvGraphicFramePr>
          <p:nvPr/>
        </p:nvGraphicFramePr>
        <p:xfrm>
          <a:off x="838200" y="1692751"/>
          <a:ext cx="10515600" cy="4351338"/>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mc:AlternateContent xmlns:mc="http://schemas.openxmlformats.org/markup-compatibility/2006">
    <mc:Choice xmlns:p14="http://schemas.microsoft.com/office/powerpoint/2010/main" Requires="p14">
      <p:transition spd="slow" p14:dur="1000" advTm="15000">
        <p:cover dir="d"/>
      </p:transition>
    </mc:Choice>
    <mc:Fallback>
      <p:transition spd="slow" advTm="15000">
        <p:cover dir="d"/>
      </p:transition>
    </mc:Fallback>
  </mc:AlternateContent>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5"/>
          <p:cNvSpPr/>
          <p:nvPr/>
        </p:nvSpPr>
        <p:spPr>
          <a:xfrm>
            <a:off x="492208" y="426058"/>
            <a:ext cx="324679" cy="324679"/>
          </a:xfrm>
          <a:prstGeom prst="ellipse">
            <a:avLst/>
          </a:prstGeom>
          <a:gradFill flip="none" rotWithShape="1">
            <a:gsLst>
              <a:gs pos="0">
                <a:schemeClr val="accent1"/>
              </a:gs>
              <a:gs pos="100000">
                <a:schemeClr val="accent2"/>
              </a:gs>
            </a:gsLst>
            <a:lin ang="10800000" scaled="1"/>
            <a:tileRect/>
          </a:gradFill>
          <a:ln>
            <a:noFill/>
          </a:ln>
          <a:effectLst>
            <a:outerShdw blurRad="762000" dist="254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360000" bIns="45720" numCol="1" spcCol="0" rtlCol="0" fromWordArt="0" anchor="ctr" anchorCtr="0" forceAA="0" compatLnSpc="1">
            <a:noAutofit/>
          </a:bodyPr>
          <a:p>
            <a:pPr algn="r" defTabSz="914400"/>
            <a:endParaRPr lang="zh-CN" altLang="en-US" sz="1400" b="1">
              <a:latin typeface="微软雅黑" panose="020B0503020204020204" charset="-122"/>
              <a:ea typeface="微软雅黑" panose="020B0503020204020204" charset="-122"/>
              <a:cs typeface="Open Sans" panose="020B0606030504020204" pitchFamily="34" charset="0"/>
              <a:sym typeface="微软雅黑" panose="020B0503020204020204" charset="-122"/>
            </a:endParaRPr>
          </a:p>
        </p:txBody>
      </p:sp>
      <p:sp>
        <p:nvSpPr>
          <p:cNvPr id="12" name="文本框 17"/>
          <p:cNvSpPr txBox="1"/>
          <p:nvPr/>
        </p:nvSpPr>
        <p:spPr>
          <a:xfrm>
            <a:off x="920115" y="381635"/>
            <a:ext cx="6823075" cy="460375"/>
          </a:xfrm>
          <a:prstGeom prst="rect">
            <a:avLst/>
          </a:prstGeom>
          <a:noFill/>
        </p:spPr>
        <p:txBody>
          <a:bodyPr wrap="square" rtlCol="0">
            <a:spAutoFit/>
          </a:bodyPr>
          <a:p>
            <a:pPr algn="just" fontAlgn="auto"/>
            <a:r>
              <a:rPr lang="en-US" sz="2400" spc="600" dirty="0">
                <a:solidFill>
                  <a:schemeClr val="tx1">
                    <a:lumMod val="75000"/>
                    <a:lumOff val="25000"/>
                  </a:schemeClr>
                </a:solidFill>
                <a:latin typeface="微软雅黑" panose="020B0503020204020204" charset="-122"/>
                <a:ea typeface="微软雅黑" panose="020B0503020204020204" charset="-122"/>
                <a:sym typeface="微软雅黑" panose="020B0503020204020204" charset="-122"/>
              </a:rPr>
              <a:t>2.3</a:t>
            </a:r>
            <a:r>
              <a:rPr lang="zh-CN" altLang="en-US" sz="2400" spc="600" dirty="0">
                <a:solidFill>
                  <a:schemeClr val="tx1">
                    <a:lumMod val="75000"/>
                    <a:lumOff val="25000"/>
                  </a:schemeClr>
                </a:solidFill>
                <a:latin typeface="微软雅黑" panose="020B0503020204020204" charset="-122"/>
                <a:ea typeface="微软雅黑" panose="020B0503020204020204" charset="-122"/>
                <a:sym typeface="微软雅黑" panose="020B0503020204020204" charset="-122"/>
              </a:rPr>
              <a:t>聚类分析</a:t>
            </a:r>
            <a:endParaRPr lang="zh-CN" altLang="en-US" sz="2400" spc="600" dirty="0">
              <a:solidFill>
                <a:schemeClr val="tx1">
                  <a:lumMod val="75000"/>
                  <a:lumOff val="25000"/>
                </a:schemeClr>
              </a:solidFill>
              <a:latin typeface="微软雅黑" panose="020B0503020204020204" charset="-122"/>
              <a:ea typeface="微软雅黑" panose="020B0503020204020204" charset="-122"/>
              <a:sym typeface="微软雅黑" panose="020B0503020204020204" charset="-122"/>
            </a:endParaRPr>
          </a:p>
        </p:txBody>
      </p:sp>
      <p:sp>
        <p:nvSpPr>
          <p:cNvPr id="2" name="文本框 1"/>
          <p:cNvSpPr txBox="1"/>
          <p:nvPr/>
        </p:nvSpPr>
        <p:spPr>
          <a:xfrm>
            <a:off x="1405890" y="1483995"/>
            <a:ext cx="8587740" cy="2584450"/>
          </a:xfrm>
          <a:prstGeom prst="rect">
            <a:avLst/>
          </a:prstGeom>
          <a:noFill/>
        </p:spPr>
        <p:txBody>
          <a:bodyPr wrap="square" rtlCol="0" anchor="t">
            <a:spAutoFit/>
          </a:bodyPr>
          <a:p>
            <a:pPr marL="285750" indent="-285750">
              <a:buFont typeface="Arial" panose="020B0604020202020204" pitchFamily="34" charset="0"/>
              <a:buChar char="•"/>
            </a:pPr>
            <a:r>
              <a:rPr lang="zh-CN" altLang="en-US" dirty="0">
                <a:latin typeface="微软雅黑" panose="020B0503020204020204" charset="-122"/>
                <a:ea typeface="微软雅黑" panose="020B0503020204020204" charset="-122"/>
                <a:cs typeface="微软雅黑" panose="020B0503020204020204" charset="-122"/>
                <a:sym typeface="+mn-ea"/>
              </a:rPr>
              <a:t>因此，如何高效、准确地识别</a:t>
            </a:r>
            <a:r>
              <a:rPr lang="en-US" altLang="zh-CN" dirty="0">
                <a:latin typeface="微软雅黑" panose="020B0503020204020204" charset="-122"/>
                <a:ea typeface="微软雅黑" panose="020B0503020204020204" charset="-122"/>
                <a:cs typeface="微软雅黑" panose="020B0503020204020204" charset="-122"/>
                <a:sym typeface="+mn-ea"/>
              </a:rPr>
              <a:t>“</a:t>
            </a:r>
            <a:r>
              <a:rPr lang="zh-CN" altLang="en-US" dirty="0">
                <a:latin typeface="微软雅黑" panose="020B0503020204020204" charset="-122"/>
                <a:ea typeface="微软雅黑" panose="020B0503020204020204" charset="-122"/>
                <a:cs typeface="微软雅黑" panose="020B0503020204020204" charset="-122"/>
                <a:sym typeface="+mn-ea"/>
              </a:rPr>
              <a:t>水军</a:t>
            </a:r>
            <a:r>
              <a:rPr lang="en-US" altLang="zh-CN" dirty="0">
                <a:latin typeface="微软雅黑" panose="020B0503020204020204" charset="-122"/>
                <a:ea typeface="微软雅黑" panose="020B0503020204020204" charset="-122"/>
                <a:cs typeface="微软雅黑" panose="020B0503020204020204" charset="-122"/>
                <a:sym typeface="+mn-ea"/>
              </a:rPr>
              <a:t>”</a:t>
            </a:r>
            <a:r>
              <a:rPr lang="zh-CN" altLang="en-US" dirty="0">
                <a:latin typeface="微软雅黑" panose="020B0503020204020204" charset="-122"/>
                <a:ea typeface="微软雅黑" panose="020B0503020204020204" charset="-122"/>
                <a:cs typeface="微软雅黑" panose="020B0503020204020204" charset="-122"/>
                <a:sym typeface="+mn-ea"/>
              </a:rPr>
              <a:t>，对于网络、经济、社会秩序都具有重要意义。</a:t>
            </a:r>
            <a:endParaRPr lang="zh-CN" altLang="en-US" dirty="0">
              <a:latin typeface="微软雅黑" panose="020B0503020204020204" charset="-122"/>
              <a:ea typeface="微软雅黑" panose="020B0503020204020204" charset="-122"/>
              <a:cs typeface="微软雅黑" panose="020B0503020204020204" charset="-122"/>
              <a:sym typeface="+mn-ea"/>
            </a:endParaRPr>
          </a:p>
          <a:p>
            <a:endParaRPr lang="zh-CN" altLang="en-US" dirty="0">
              <a:latin typeface="微软雅黑" panose="020B0503020204020204" charset="-122"/>
              <a:ea typeface="微软雅黑" panose="020B0503020204020204" charset="-122"/>
              <a:cs typeface="微软雅黑" panose="020B0503020204020204" charset="-122"/>
            </a:endParaRPr>
          </a:p>
          <a:p>
            <a:pPr marL="285750" indent="-285750">
              <a:buFont typeface="Arial" panose="020B0604020202020204" pitchFamily="34" charset="0"/>
              <a:buChar char="•"/>
            </a:pPr>
            <a:r>
              <a:rPr lang="zh-CN" altLang="en-US" dirty="0">
                <a:latin typeface="微软雅黑" panose="020B0503020204020204" charset="-122"/>
                <a:ea typeface="微软雅黑" panose="020B0503020204020204" charset="-122"/>
                <a:cs typeface="微软雅黑" panose="020B0503020204020204" charset="-122"/>
                <a:sym typeface="+mn-ea"/>
              </a:rPr>
              <a:t>幸而</a:t>
            </a:r>
            <a:r>
              <a:rPr lang="en-US" altLang="zh-CN" dirty="0">
                <a:latin typeface="微软雅黑" panose="020B0503020204020204" charset="-122"/>
                <a:ea typeface="微软雅黑" panose="020B0503020204020204" charset="-122"/>
                <a:cs typeface="微软雅黑" panose="020B0503020204020204" charset="-122"/>
                <a:sym typeface="+mn-ea"/>
              </a:rPr>
              <a:t>“</a:t>
            </a:r>
            <a:r>
              <a:rPr lang="zh-CN" altLang="en-US" dirty="0">
                <a:latin typeface="微软雅黑" panose="020B0503020204020204" charset="-122"/>
                <a:ea typeface="微软雅黑" panose="020B0503020204020204" charset="-122"/>
                <a:cs typeface="微软雅黑" panose="020B0503020204020204" charset="-122"/>
                <a:sym typeface="+mn-ea"/>
              </a:rPr>
              <a:t>水军</a:t>
            </a:r>
            <a:r>
              <a:rPr lang="en-US" altLang="zh-CN" dirty="0">
                <a:latin typeface="微软雅黑" panose="020B0503020204020204" charset="-122"/>
                <a:ea typeface="微软雅黑" panose="020B0503020204020204" charset="-122"/>
                <a:cs typeface="微软雅黑" panose="020B0503020204020204" charset="-122"/>
                <a:sym typeface="+mn-ea"/>
              </a:rPr>
              <a:t>”</a:t>
            </a:r>
            <a:r>
              <a:rPr lang="zh-CN" altLang="en-US" dirty="0">
                <a:latin typeface="微软雅黑" panose="020B0503020204020204" charset="-122"/>
                <a:ea typeface="微软雅黑" panose="020B0503020204020204" charset="-122"/>
                <a:cs typeface="微软雅黑" panose="020B0503020204020204" charset="-122"/>
                <a:sym typeface="+mn-ea"/>
              </a:rPr>
              <a:t>们往往又有类似的</a:t>
            </a:r>
            <a:r>
              <a:rPr lang="en-US" altLang="zh-CN" dirty="0">
                <a:latin typeface="微软雅黑" panose="020B0503020204020204" charset="-122"/>
                <a:ea typeface="微软雅黑" panose="020B0503020204020204" charset="-122"/>
                <a:cs typeface="微软雅黑" panose="020B0503020204020204" charset="-122"/>
                <a:sym typeface="+mn-ea"/>
              </a:rPr>
              <a:t>“</a:t>
            </a:r>
            <a:r>
              <a:rPr lang="zh-CN" altLang="en-US" dirty="0">
                <a:latin typeface="微软雅黑" panose="020B0503020204020204" charset="-122"/>
                <a:ea typeface="微软雅黑" panose="020B0503020204020204" charset="-122"/>
                <a:cs typeface="微软雅黑" panose="020B0503020204020204" charset="-122"/>
                <a:sym typeface="+mn-ea"/>
              </a:rPr>
              <a:t>行为特征</a:t>
            </a:r>
            <a:r>
              <a:rPr lang="en-US" altLang="zh-CN" dirty="0">
                <a:latin typeface="微软雅黑" panose="020B0503020204020204" charset="-122"/>
                <a:ea typeface="微软雅黑" panose="020B0503020204020204" charset="-122"/>
                <a:cs typeface="微软雅黑" panose="020B0503020204020204" charset="-122"/>
                <a:sym typeface="+mn-ea"/>
              </a:rPr>
              <a:t>”</a:t>
            </a:r>
            <a:r>
              <a:rPr lang="zh-CN" altLang="en-US" dirty="0">
                <a:latin typeface="微软雅黑" panose="020B0503020204020204" charset="-122"/>
                <a:ea typeface="微软雅黑" panose="020B0503020204020204" charset="-122"/>
                <a:cs typeface="微软雅黑" panose="020B0503020204020204" charset="-122"/>
                <a:sym typeface="+mn-ea"/>
              </a:rPr>
              <a:t>，随着计算机和机器学习的发展，我们可以通过一些方法，教计算机找出</a:t>
            </a:r>
            <a:r>
              <a:rPr lang="en-US" altLang="zh-CN" dirty="0">
                <a:latin typeface="微软雅黑" panose="020B0503020204020204" charset="-122"/>
                <a:ea typeface="微软雅黑" panose="020B0503020204020204" charset="-122"/>
                <a:cs typeface="微软雅黑" panose="020B0503020204020204" charset="-122"/>
                <a:sym typeface="+mn-ea"/>
              </a:rPr>
              <a:t>“</a:t>
            </a:r>
            <a:r>
              <a:rPr lang="zh-CN" altLang="en-US" dirty="0">
                <a:latin typeface="微软雅黑" panose="020B0503020204020204" charset="-122"/>
                <a:ea typeface="微软雅黑" panose="020B0503020204020204" charset="-122"/>
                <a:cs typeface="微软雅黑" panose="020B0503020204020204" charset="-122"/>
                <a:sym typeface="+mn-ea"/>
              </a:rPr>
              <a:t>水军</a:t>
            </a:r>
            <a:r>
              <a:rPr lang="en-US" altLang="zh-CN" dirty="0">
                <a:latin typeface="微软雅黑" panose="020B0503020204020204" charset="-122"/>
                <a:ea typeface="微软雅黑" panose="020B0503020204020204" charset="-122"/>
                <a:cs typeface="微软雅黑" panose="020B0503020204020204" charset="-122"/>
                <a:sym typeface="+mn-ea"/>
              </a:rPr>
              <a:t>”</a:t>
            </a:r>
            <a:r>
              <a:rPr lang="zh-CN" altLang="en-US" dirty="0">
                <a:latin typeface="微软雅黑" panose="020B0503020204020204" charset="-122"/>
                <a:ea typeface="微软雅黑" panose="020B0503020204020204" charset="-122"/>
                <a:cs typeface="微软雅黑" panose="020B0503020204020204" charset="-122"/>
                <a:sym typeface="+mn-ea"/>
              </a:rPr>
              <a:t>的共性，从而快速、大量地对隐藏的</a:t>
            </a:r>
            <a:r>
              <a:rPr lang="en-US" altLang="zh-CN" dirty="0">
                <a:latin typeface="微软雅黑" panose="020B0503020204020204" charset="-122"/>
                <a:ea typeface="微软雅黑" panose="020B0503020204020204" charset="-122"/>
                <a:cs typeface="微软雅黑" panose="020B0503020204020204" charset="-122"/>
                <a:sym typeface="+mn-ea"/>
              </a:rPr>
              <a:t>“</a:t>
            </a:r>
            <a:r>
              <a:rPr lang="zh-CN" altLang="en-US" dirty="0">
                <a:latin typeface="微软雅黑" panose="020B0503020204020204" charset="-122"/>
                <a:ea typeface="微软雅黑" panose="020B0503020204020204" charset="-122"/>
                <a:cs typeface="微软雅黑" panose="020B0503020204020204" charset="-122"/>
                <a:sym typeface="+mn-ea"/>
              </a:rPr>
              <a:t>水军</a:t>
            </a:r>
            <a:r>
              <a:rPr lang="en-US" altLang="zh-CN" dirty="0">
                <a:latin typeface="微软雅黑" panose="020B0503020204020204" charset="-122"/>
                <a:ea typeface="微软雅黑" panose="020B0503020204020204" charset="-122"/>
                <a:cs typeface="微软雅黑" panose="020B0503020204020204" charset="-122"/>
                <a:sym typeface="+mn-ea"/>
              </a:rPr>
              <a:t>”</a:t>
            </a:r>
            <a:r>
              <a:rPr lang="zh-CN" altLang="en-US" dirty="0">
                <a:latin typeface="微软雅黑" panose="020B0503020204020204" charset="-122"/>
                <a:ea typeface="微软雅黑" panose="020B0503020204020204" charset="-122"/>
                <a:cs typeface="微软雅黑" panose="020B0503020204020204" charset="-122"/>
                <a:sym typeface="+mn-ea"/>
              </a:rPr>
              <a:t>进行</a:t>
            </a:r>
            <a:r>
              <a:rPr lang="en-US" altLang="zh-CN" dirty="0">
                <a:latin typeface="微软雅黑" panose="020B0503020204020204" charset="-122"/>
                <a:ea typeface="微软雅黑" panose="020B0503020204020204" charset="-122"/>
                <a:cs typeface="微软雅黑" panose="020B0503020204020204" charset="-122"/>
                <a:sym typeface="+mn-ea"/>
              </a:rPr>
              <a:t>“</a:t>
            </a:r>
            <a:r>
              <a:rPr lang="zh-CN" altLang="en-US" dirty="0">
                <a:latin typeface="微软雅黑" panose="020B0503020204020204" charset="-122"/>
                <a:ea typeface="微软雅黑" panose="020B0503020204020204" charset="-122"/>
                <a:cs typeface="微软雅黑" panose="020B0503020204020204" charset="-122"/>
                <a:sym typeface="+mn-ea"/>
              </a:rPr>
              <a:t>精准抓捕</a:t>
            </a:r>
            <a:r>
              <a:rPr lang="en-US" altLang="zh-CN" dirty="0">
                <a:latin typeface="微软雅黑" panose="020B0503020204020204" charset="-122"/>
                <a:ea typeface="微软雅黑" panose="020B0503020204020204" charset="-122"/>
                <a:cs typeface="微软雅黑" panose="020B0503020204020204" charset="-122"/>
                <a:sym typeface="+mn-ea"/>
              </a:rPr>
              <a:t>”</a:t>
            </a:r>
            <a:r>
              <a:rPr lang="zh-CN" altLang="en-US" dirty="0">
                <a:latin typeface="微软雅黑" panose="020B0503020204020204" charset="-122"/>
                <a:ea typeface="微软雅黑" panose="020B0503020204020204" charset="-122"/>
                <a:cs typeface="微软雅黑" panose="020B0503020204020204" charset="-122"/>
                <a:sym typeface="+mn-ea"/>
              </a:rPr>
              <a:t>，将这些破坏分子扼杀在襁褓之中，维护网络环境的健康与安全</a:t>
            </a:r>
            <a:endParaRPr lang="zh-CN" altLang="en-US" dirty="0">
              <a:latin typeface="微软雅黑" panose="020B0503020204020204" charset="-122"/>
              <a:ea typeface="微软雅黑" panose="020B0503020204020204" charset="-122"/>
              <a:cs typeface="微软雅黑" panose="020B0503020204020204" charset="-122"/>
              <a:sym typeface="+mn-ea"/>
            </a:endParaRPr>
          </a:p>
          <a:p>
            <a:pPr marL="285750" indent="-285750">
              <a:buFont typeface="Arial" panose="020B0604020202020204" pitchFamily="34" charset="0"/>
              <a:buChar char="•"/>
            </a:pPr>
            <a:r>
              <a:rPr lang="zh-CN" altLang="en-US" b="1" dirty="0">
                <a:latin typeface="微软雅黑" panose="020B0503020204020204" charset="-122"/>
                <a:ea typeface="微软雅黑" panose="020B0503020204020204" charset="-122"/>
                <a:cs typeface="微软雅黑" panose="020B0503020204020204" charset="-122"/>
                <a:sym typeface="+mn-ea"/>
              </a:rPr>
              <a:t>聚类分析</a:t>
            </a:r>
            <a:r>
              <a:rPr lang="zh-CN" altLang="en-US" dirty="0">
                <a:latin typeface="微软雅黑" panose="020B0503020204020204" charset="-122"/>
                <a:ea typeface="微软雅黑" panose="020B0503020204020204" charset="-122"/>
                <a:cs typeface="微软雅黑" panose="020B0503020204020204" charset="-122"/>
                <a:sym typeface="+mn-ea"/>
              </a:rPr>
              <a:t>就是其中一种方法</a:t>
            </a:r>
            <a:r>
              <a:rPr lang="en-US" altLang="zh-CN" dirty="0">
                <a:latin typeface="微软雅黑" panose="020B0503020204020204" charset="-122"/>
                <a:ea typeface="微软雅黑" panose="020B0503020204020204" charset="-122"/>
                <a:cs typeface="微软雅黑" panose="020B0503020204020204" charset="-122"/>
                <a:sym typeface="+mn-ea"/>
              </a:rPr>
              <a:t>——</a:t>
            </a:r>
            <a:r>
              <a:rPr lang="zh-CN" altLang="en-US" dirty="0">
                <a:latin typeface="微软雅黑" panose="020B0503020204020204" charset="-122"/>
                <a:ea typeface="微软雅黑" panose="020B0503020204020204" charset="-122"/>
                <a:cs typeface="微软雅黑" panose="020B0503020204020204" charset="-122"/>
                <a:sym typeface="+mn-ea"/>
              </a:rPr>
              <a:t>计算机通过</a:t>
            </a:r>
            <a:r>
              <a:rPr lang="en-US" altLang="zh-CN" dirty="0">
                <a:latin typeface="微软雅黑" panose="020B0503020204020204" charset="-122"/>
                <a:ea typeface="微软雅黑" panose="020B0503020204020204" charset="-122"/>
                <a:cs typeface="微软雅黑" panose="020B0503020204020204" charset="-122"/>
                <a:sym typeface="+mn-ea"/>
              </a:rPr>
              <a:t>“</a:t>
            </a:r>
            <a:r>
              <a:rPr lang="zh-CN" altLang="en-US" dirty="0">
                <a:latin typeface="微软雅黑" panose="020B0503020204020204" charset="-122"/>
                <a:ea typeface="微软雅黑" panose="020B0503020204020204" charset="-122"/>
                <a:cs typeface="微软雅黑" panose="020B0503020204020204" charset="-122"/>
                <a:sym typeface="+mn-ea"/>
              </a:rPr>
              <a:t>自主学习</a:t>
            </a:r>
            <a:r>
              <a:rPr lang="en-US" altLang="zh-CN" dirty="0">
                <a:latin typeface="微软雅黑" panose="020B0503020204020204" charset="-122"/>
                <a:ea typeface="微软雅黑" panose="020B0503020204020204" charset="-122"/>
                <a:cs typeface="微软雅黑" panose="020B0503020204020204" charset="-122"/>
                <a:sym typeface="+mn-ea"/>
              </a:rPr>
              <a:t>”</a:t>
            </a:r>
            <a:r>
              <a:rPr lang="zh-CN" altLang="en-US" dirty="0">
                <a:latin typeface="微软雅黑" panose="020B0503020204020204" charset="-122"/>
                <a:ea typeface="微软雅黑" panose="020B0503020204020204" charset="-122"/>
                <a:cs typeface="微软雅黑" panose="020B0503020204020204" charset="-122"/>
                <a:sym typeface="+mn-ea"/>
              </a:rPr>
              <a:t>（非监督学习），发现总结出网络</a:t>
            </a:r>
            <a:r>
              <a:rPr lang="en-US" altLang="zh-CN" dirty="0">
                <a:latin typeface="微软雅黑" panose="020B0503020204020204" charset="-122"/>
                <a:ea typeface="微软雅黑" panose="020B0503020204020204" charset="-122"/>
                <a:cs typeface="微软雅黑" panose="020B0503020204020204" charset="-122"/>
                <a:sym typeface="+mn-ea"/>
              </a:rPr>
              <a:t>“</a:t>
            </a:r>
            <a:r>
              <a:rPr lang="zh-CN" altLang="en-US" dirty="0">
                <a:latin typeface="微软雅黑" panose="020B0503020204020204" charset="-122"/>
                <a:ea typeface="微软雅黑" panose="020B0503020204020204" charset="-122"/>
                <a:cs typeface="微软雅黑" panose="020B0503020204020204" charset="-122"/>
                <a:sym typeface="+mn-ea"/>
              </a:rPr>
              <a:t>水军</a:t>
            </a:r>
            <a:r>
              <a:rPr lang="en-US" altLang="zh-CN" dirty="0">
                <a:latin typeface="微软雅黑" panose="020B0503020204020204" charset="-122"/>
                <a:ea typeface="微软雅黑" panose="020B0503020204020204" charset="-122"/>
                <a:cs typeface="微软雅黑" panose="020B0503020204020204" charset="-122"/>
                <a:sym typeface="+mn-ea"/>
              </a:rPr>
              <a:t>”</a:t>
            </a:r>
            <a:r>
              <a:rPr lang="zh-CN" altLang="en-US" dirty="0">
                <a:latin typeface="微软雅黑" panose="020B0503020204020204" charset="-122"/>
                <a:ea typeface="微软雅黑" panose="020B0503020204020204" charset="-122"/>
                <a:cs typeface="微软雅黑" panose="020B0503020204020204" charset="-122"/>
                <a:sym typeface="+mn-ea"/>
              </a:rPr>
              <a:t>的特点，从而建立起以这些特点作为锚点的识别模型</a:t>
            </a:r>
            <a:endParaRPr lang="zh-CN" altLang="en-US">
              <a:latin typeface="微软雅黑" panose="020B0503020204020204" charset="-122"/>
              <a:ea typeface="微软雅黑" panose="020B0503020204020204" charset="-122"/>
              <a:cs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slow" p14:dur="1000" advTm="15000">
        <p:cover dir="d"/>
      </p:transition>
    </mc:Choice>
    <mc:Fallback>
      <p:transition spd="slow" advTm="15000">
        <p:cover dir="d"/>
      </p:transition>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zh-CN" altLang="en-US" sz="1800" noProof="1">
                <a:latin typeface="微软雅黑" panose="020B0503020204020204" charset="-122"/>
                <a:ea typeface="微软雅黑" panose="020B0503020204020204" charset="-122"/>
                <a:cs typeface="微软雅黑" panose="020B0503020204020204" charset="-122"/>
              </a:rPr>
              <a:t>聚类 </a:t>
            </a:r>
            <a:r>
              <a:rPr lang="en-US" altLang="zh-CN" sz="1800" noProof="1">
                <a:latin typeface="微软雅黑" panose="020B0503020204020204" charset="-122"/>
                <a:ea typeface="微软雅黑" panose="020B0503020204020204" charset="-122"/>
                <a:cs typeface="微软雅黑" panose="020B0503020204020204" charset="-122"/>
              </a:rPr>
              <a:t>vs </a:t>
            </a:r>
            <a:r>
              <a:rPr lang="zh-CN" altLang="en-US" sz="1800" noProof="1">
                <a:latin typeface="微软雅黑" panose="020B0503020204020204" charset="-122"/>
                <a:ea typeface="微软雅黑" panose="020B0503020204020204" charset="-122"/>
                <a:cs typeface="微软雅黑" panose="020B0503020204020204" charset="-122"/>
              </a:rPr>
              <a:t>分类 → 无监督学习 </a:t>
            </a:r>
            <a:r>
              <a:rPr lang="en-US" altLang="zh-CN" sz="1800" noProof="1">
                <a:latin typeface="微软雅黑" panose="020B0503020204020204" charset="-122"/>
                <a:ea typeface="微软雅黑" panose="020B0503020204020204" charset="-122"/>
                <a:cs typeface="微软雅黑" panose="020B0503020204020204" charset="-122"/>
              </a:rPr>
              <a:t>vs </a:t>
            </a:r>
            <a:r>
              <a:rPr lang="zh-CN" altLang="en-US" sz="1800" noProof="1">
                <a:latin typeface="微软雅黑" panose="020B0503020204020204" charset="-122"/>
                <a:ea typeface="微软雅黑" panose="020B0503020204020204" charset="-122"/>
                <a:cs typeface="微软雅黑" panose="020B0503020204020204" charset="-122"/>
              </a:rPr>
              <a:t>监督学习</a:t>
            </a:r>
            <a:endParaRPr lang="zh-CN" altLang="en-US" sz="1800" noProof="1">
              <a:latin typeface="微软雅黑" panose="020B0503020204020204" charset="-122"/>
              <a:ea typeface="微软雅黑" panose="020B0503020204020204" charset="-122"/>
              <a:cs typeface="微软雅黑" panose="020B0503020204020204" charset="-122"/>
            </a:endParaRPr>
          </a:p>
          <a:p>
            <a:pPr marL="0" indent="0">
              <a:buFontTx/>
              <a:buNone/>
            </a:pPr>
            <a:r>
              <a:rPr lang="zh-CN" altLang="en-US" sz="1800" noProof="1">
                <a:latin typeface="微软雅黑" panose="020B0503020204020204" charset="-122"/>
                <a:ea typeface="微软雅黑" panose="020B0503020204020204" charset="-122"/>
                <a:cs typeface="微软雅黑" panose="020B0503020204020204" charset="-122"/>
              </a:rPr>
              <a:t>为什么要聚类 ↔为什么要无监督学习</a:t>
            </a:r>
            <a:endParaRPr lang="zh-CN" altLang="en-US" sz="1800" noProof="1">
              <a:latin typeface="微软雅黑" panose="020B0503020204020204" charset="-122"/>
              <a:ea typeface="微软雅黑" panose="020B0503020204020204" charset="-122"/>
              <a:cs typeface="微软雅黑" panose="020B0503020204020204" charset="-122"/>
            </a:endParaRPr>
          </a:p>
          <a:p>
            <a:pPr marL="0" indent="0">
              <a:buFontTx/>
              <a:buNone/>
            </a:pPr>
            <a:r>
              <a:rPr lang="zh-CN" altLang="en-US" sz="1800" noProof="1">
                <a:latin typeface="微软雅黑" panose="020B0503020204020204" charset="-122"/>
                <a:ea typeface="微软雅黑" panose="020B0503020204020204" charset="-122"/>
                <a:cs typeface="微软雅黑" panose="020B0503020204020204" charset="-122"/>
              </a:rPr>
              <a:t>答：没标签呀！</a:t>
            </a:r>
            <a:endParaRPr lang="zh-CN" altLang="en-US" sz="1800" noProof="1">
              <a:latin typeface="微软雅黑" panose="020B0503020204020204" charset="-122"/>
              <a:ea typeface="微软雅黑" panose="020B0503020204020204" charset="-122"/>
              <a:cs typeface="微软雅黑" panose="020B0503020204020204" charset="-122"/>
            </a:endParaRPr>
          </a:p>
          <a:p>
            <a:r>
              <a:rPr lang="zh-CN" altLang="en-US" sz="1800" noProof="1">
                <a:latin typeface="微软雅黑" panose="020B0503020204020204" charset="-122"/>
                <a:ea typeface="微软雅黑" panose="020B0503020204020204" charset="-122"/>
                <a:cs typeface="微软雅黑" panose="020B0503020204020204" charset="-122"/>
              </a:rPr>
              <a:t>目的：机器利用</a:t>
            </a:r>
            <a:r>
              <a:rPr lang="en-US" altLang="zh-CN" sz="1800" noProof="1">
                <a:latin typeface="微软雅黑" panose="020B0503020204020204" charset="-122"/>
                <a:ea typeface="微软雅黑" panose="020B0503020204020204" charset="-122"/>
                <a:cs typeface="微软雅黑" panose="020B0503020204020204" charset="-122"/>
              </a:rPr>
              <a:t>“</a:t>
            </a:r>
            <a:r>
              <a:rPr lang="zh-CN" altLang="en-US" sz="1800" noProof="1">
                <a:latin typeface="微软雅黑" panose="020B0503020204020204" charset="-122"/>
                <a:ea typeface="微软雅黑" panose="020B0503020204020204" charset="-122"/>
                <a:cs typeface="微软雅黑" panose="020B0503020204020204" charset="-122"/>
              </a:rPr>
              <a:t>数据直觉</a:t>
            </a:r>
            <a:r>
              <a:rPr lang="en-US" altLang="zh-CN" sz="1800" noProof="1">
                <a:latin typeface="微软雅黑" panose="020B0503020204020204" charset="-122"/>
                <a:ea typeface="微软雅黑" panose="020B0503020204020204" charset="-122"/>
                <a:cs typeface="微软雅黑" panose="020B0503020204020204" charset="-122"/>
              </a:rPr>
              <a:t>”</a:t>
            </a:r>
            <a:r>
              <a:rPr lang="zh-CN" altLang="en-US" sz="1800" noProof="1">
                <a:latin typeface="微软雅黑" panose="020B0503020204020204" charset="-122"/>
                <a:ea typeface="微软雅黑" panose="020B0503020204020204" charset="-122"/>
                <a:cs typeface="微软雅黑" panose="020B0503020204020204" charset="-122"/>
              </a:rPr>
              <a:t>，自主发掘</a:t>
            </a:r>
            <a:r>
              <a:rPr lang="en-US" altLang="zh-CN" sz="1800" noProof="1">
                <a:latin typeface="微软雅黑" panose="020B0503020204020204" charset="-122"/>
                <a:ea typeface="微软雅黑" panose="020B0503020204020204" charset="-122"/>
                <a:cs typeface="微软雅黑" panose="020B0503020204020204" charset="-122"/>
              </a:rPr>
              <a:t>“</a:t>
            </a:r>
            <a:r>
              <a:rPr lang="zh-CN" altLang="en-US" sz="1800" noProof="1">
                <a:latin typeface="微软雅黑" panose="020B0503020204020204" charset="-122"/>
                <a:ea typeface="微软雅黑" panose="020B0503020204020204" charset="-122"/>
                <a:cs typeface="微软雅黑" panose="020B0503020204020204" charset="-122"/>
              </a:rPr>
              <a:t>潜在</a:t>
            </a:r>
            <a:r>
              <a:rPr lang="en-US" altLang="zh-CN" sz="1800" noProof="1">
                <a:latin typeface="微软雅黑" panose="020B0503020204020204" charset="-122"/>
                <a:ea typeface="微软雅黑" panose="020B0503020204020204" charset="-122"/>
                <a:cs typeface="微软雅黑" panose="020B0503020204020204" charset="-122"/>
              </a:rPr>
              <a:t>”</a:t>
            </a:r>
            <a:r>
              <a:rPr lang="zh-CN" altLang="en-US" sz="1800" noProof="1">
                <a:latin typeface="微软雅黑" panose="020B0503020204020204" charset="-122"/>
                <a:ea typeface="微软雅黑" panose="020B0503020204020204" charset="-122"/>
                <a:cs typeface="微软雅黑" panose="020B0503020204020204" charset="-122"/>
              </a:rPr>
              <a:t>规律，从而归类</a:t>
            </a:r>
            <a:endParaRPr lang="zh-CN" altLang="en-US" sz="1800" noProof="1">
              <a:latin typeface="微软雅黑" panose="020B0503020204020204" charset="-122"/>
              <a:ea typeface="微软雅黑" panose="020B0503020204020204" charset="-122"/>
              <a:cs typeface="微软雅黑" panose="020B0503020204020204" charset="-122"/>
            </a:endParaRPr>
          </a:p>
          <a:p>
            <a:r>
              <a:rPr lang="zh-CN" altLang="en-US" sz="1800" noProof="1">
                <a:latin typeface="微软雅黑" panose="020B0503020204020204" charset="-122"/>
                <a:ea typeface="微软雅黑" panose="020B0503020204020204" charset="-122"/>
                <a:cs typeface="微软雅黑" panose="020B0503020204020204" charset="-122"/>
              </a:rPr>
              <a:t>聚类标准：</a:t>
            </a:r>
            <a:endParaRPr lang="zh-CN" altLang="en-US" sz="1800" noProof="1">
              <a:latin typeface="微软雅黑" panose="020B0503020204020204" charset="-122"/>
              <a:ea typeface="微软雅黑" panose="020B0503020204020204" charset="-122"/>
              <a:cs typeface="微软雅黑" panose="020B0503020204020204" charset="-122"/>
            </a:endParaRPr>
          </a:p>
          <a:p>
            <a:pPr marL="0" indent="0">
              <a:buFontTx/>
              <a:buNone/>
            </a:pPr>
            <a:r>
              <a:rPr lang="zh-CN" altLang="en-US" sz="1800" noProof="1">
                <a:latin typeface="微软雅黑" panose="020B0503020204020204" charset="-122"/>
                <a:ea typeface="微软雅黑" panose="020B0503020204020204" charset="-122"/>
                <a:cs typeface="微软雅黑" panose="020B0503020204020204" charset="-122"/>
              </a:rPr>
              <a:t>相似的尽量相似，不同的尽量不同</a:t>
            </a:r>
            <a:endParaRPr lang="zh-CN" altLang="en-US" sz="1800" noProof="1">
              <a:latin typeface="微软雅黑" panose="020B0503020204020204" charset="-122"/>
              <a:ea typeface="微软雅黑" panose="020B0503020204020204" charset="-122"/>
              <a:cs typeface="微软雅黑" panose="020B0503020204020204" charset="-122"/>
            </a:endParaRPr>
          </a:p>
          <a:p>
            <a:pPr marL="0" indent="0">
              <a:buFontTx/>
              <a:buNone/>
            </a:pPr>
            <a:r>
              <a:rPr lang="zh-CN" altLang="en-US" sz="1800" noProof="1">
                <a:latin typeface="微软雅黑" panose="020B0503020204020204" charset="-122"/>
                <a:ea typeface="微软雅黑" panose="020B0503020204020204" charset="-122"/>
                <a:cs typeface="微软雅黑" panose="020B0503020204020204" charset="-122"/>
              </a:rPr>
              <a:t>衡量的指标就是样本间的</a:t>
            </a:r>
            <a:r>
              <a:rPr lang="en-US" altLang="zh-CN" sz="1800" noProof="1">
                <a:latin typeface="微软雅黑" panose="020B0503020204020204" charset="-122"/>
                <a:ea typeface="微软雅黑" panose="020B0503020204020204" charset="-122"/>
                <a:cs typeface="微软雅黑" panose="020B0503020204020204" charset="-122"/>
              </a:rPr>
              <a:t>“</a:t>
            </a:r>
            <a:r>
              <a:rPr lang="zh-CN" altLang="en-US" sz="1800" noProof="1">
                <a:latin typeface="微软雅黑" panose="020B0503020204020204" charset="-122"/>
                <a:ea typeface="微软雅黑" panose="020B0503020204020204" charset="-122"/>
                <a:cs typeface="微软雅黑" panose="020B0503020204020204" charset="-122"/>
              </a:rPr>
              <a:t>距离</a:t>
            </a:r>
            <a:r>
              <a:rPr lang="en-US" altLang="zh-CN" sz="1800" noProof="1">
                <a:latin typeface="微软雅黑" panose="020B0503020204020204" charset="-122"/>
                <a:ea typeface="微软雅黑" panose="020B0503020204020204" charset="-122"/>
                <a:cs typeface="微软雅黑" panose="020B0503020204020204" charset="-122"/>
              </a:rPr>
              <a:t>”</a:t>
            </a:r>
            <a:endParaRPr lang="zh-CN" altLang="en-US" sz="1800" noProof="1">
              <a:latin typeface="微软雅黑" panose="020B0503020204020204" charset="-122"/>
              <a:ea typeface="微软雅黑" panose="020B0503020204020204" charset="-122"/>
              <a:cs typeface="微软雅黑" panose="020B0503020204020204" charset="-122"/>
            </a:endParaRPr>
          </a:p>
          <a:p>
            <a:pPr marL="0" indent="0">
              <a:buFontTx/>
              <a:buNone/>
            </a:pPr>
            <a:endParaRPr lang="zh-CN" altLang="en-US" sz="1800" noProof="1">
              <a:latin typeface="微软雅黑" panose="020B0503020204020204" charset="-122"/>
              <a:ea typeface="微软雅黑" panose="020B0503020204020204" charset="-122"/>
              <a:cs typeface="微软雅黑" panose="020B0503020204020204" charset="-122"/>
            </a:endParaRPr>
          </a:p>
          <a:p>
            <a:pPr marL="0" indent="0">
              <a:buFontTx/>
              <a:buNone/>
            </a:pPr>
            <a:endParaRPr lang="zh-CN" altLang="en-US" sz="1800" noProof="1">
              <a:latin typeface="微软雅黑" panose="020B0503020204020204" charset="-122"/>
              <a:ea typeface="微软雅黑" panose="020B0503020204020204" charset="-122"/>
              <a:cs typeface="微软雅黑" panose="020B0503020204020204" charset="-122"/>
            </a:endParaRPr>
          </a:p>
        </p:txBody>
      </p:sp>
      <p:sp>
        <p:nvSpPr>
          <p:cNvPr id="5" name="椭圆 5"/>
          <p:cNvSpPr/>
          <p:nvPr/>
        </p:nvSpPr>
        <p:spPr>
          <a:xfrm>
            <a:off x="492208" y="426058"/>
            <a:ext cx="324679" cy="324679"/>
          </a:xfrm>
          <a:prstGeom prst="ellipse">
            <a:avLst/>
          </a:prstGeom>
          <a:gradFill flip="none" rotWithShape="1">
            <a:gsLst>
              <a:gs pos="0">
                <a:schemeClr val="accent1"/>
              </a:gs>
              <a:gs pos="100000">
                <a:schemeClr val="accent2"/>
              </a:gs>
            </a:gsLst>
            <a:lin ang="10800000" scaled="1"/>
            <a:tileRect/>
          </a:gradFill>
          <a:ln>
            <a:noFill/>
          </a:ln>
          <a:effectLst>
            <a:outerShdw blurRad="762000" dist="254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360000" bIns="45720" numCol="1" spcCol="0" rtlCol="0" fromWordArt="0" anchor="ctr" anchorCtr="0" forceAA="0" compatLnSpc="1">
            <a:noAutofit/>
          </a:bodyPr>
          <a:p>
            <a:pPr algn="r" defTabSz="914400"/>
            <a:endParaRPr lang="zh-CN" altLang="en-US" sz="1400" b="1">
              <a:latin typeface="微软雅黑" panose="020B0503020204020204" charset="-122"/>
              <a:ea typeface="微软雅黑" panose="020B0503020204020204" charset="-122"/>
              <a:cs typeface="Open Sans" panose="020B0606030504020204" pitchFamily="34" charset="0"/>
              <a:sym typeface="微软雅黑" panose="020B0503020204020204" charset="-122"/>
            </a:endParaRPr>
          </a:p>
        </p:txBody>
      </p:sp>
      <p:sp>
        <p:nvSpPr>
          <p:cNvPr id="6" name="文本框 17"/>
          <p:cNvSpPr txBox="1"/>
          <p:nvPr/>
        </p:nvSpPr>
        <p:spPr>
          <a:xfrm>
            <a:off x="920115" y="381635"/>
            <a:ext cx="5474335" cy="460375"/>
          </a:xfrm>
          <a:prstGeom prst="rect">
            <a:avLst/>
          </a:prstGeom>
          <a:noFill/>
        </p:spPr>
        <p:txBody>
          <a:bodyPr wrap="square" rtlCol="0">
            <a:spAutoFit/>
          </a:bodyPr>
          <a:p>
            <a:pPr algn="just" fontAlgn="auto"/>
            <a:r>
              <a:rPr lang="en-US" sz="2400" spc="600" dirty="0">
                <a:solidFill>
                  <a:schemeClr val="tx1">
                    <a:lumMod val="75000"/>
                    <a:lumOff val="25000"/>
                  </a:schemeClr>
                </a:solidFill>
                <a:latin typeface="微软雅黑" panose="020B0503020204020204" charset="-122"/>
                <a:ea typeface="微软雅黑" panose="020B0503020204020204" charset="-122"/>
                <a:sym typeface="微软雅黑" panose="020B0503020204020204" charset="-122"/>
              </a:rPr>
              <a:t>2.3</a:t>
            </a:r>
            <a:r>
              <a:rPr lang="zh-CN" altLang="en-US" sz="2400" spc="600" dirty="0">
                <a:solidFill>
                  <a:schemeClr val="tx1">
                    <a:lumMod val="75000"/>
                    <a:lumOff val="25000"/>
                  </a:schemeClr>
                </a:solidFill>
                <a:latin typeface="微软雅黑" panose="020B0503020204020204" charset="-122"/>
                <a:ea typeface="微软雅黑" panose="020B0503020204020204" charset="-122"/>
                <a:sym typeface="微软雅黑" panose="020B0503020204020204" charset="-122"/>
              </a:rPr>
              <a:t>聚类</a:t>
            </a:r>
            <a:r>
              <a:rPr lang="zh-CN" altLang="en-US" sz="2400" spc="600" dirty="0">
                <a:solidFill>
                  <a:schemeClr val="tx1">
                    <a:lumMod val="75000"/>
                    <a:lumOff val="25000"/>
                  </a:schemeClr>
                </a:solidFill>
                <a:latin typeface="微软雅黑" panose="020B0503020204020204" charset="-122"/>
                <a:ea typeface="微软雅黑" panose="020B0503020204020204" charset="-122"/>
                <a:sym typeface="微软雅黑" panose="020B0503020204020204" charset="-122"/>
              </a:rPr>
              <a:t>分析</a:t>
            </a:r>
            <a:endParaRPr lang="zh-CN" altLang="en-US" sz="2400" spc="600" dirty="0">
              <a:solidFill>
                <a:schemeClr val="tx1">
                  <a:lumMod val="75000"/>
                  <a:lumOff val="25000"/>
                </a:schemeClr>
              </a:solidFill>
              <a:latin typeface="微软雅黑" panose="020B0503020204020204" charset="-122"/>
              <a:ea typeface="微软雅黑" panose="020B0503020204020204" charset="-122"/>
              <a:sym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slow" p14:dur="1000" advTm="15000">
        <p:cover dir="d"/>
      </p:transition>
    </mc:Choice>
    <mc:Fallback>
      <p:transition spd="slow" advTm="15000">
        <p:cover dir="d"/>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内容占位符 2"/>
          <p:cNvSpPr>
            <a:spLocks noGrp="1" noChangeArrowheads="1"/>
          </p:cNvSpPr>
          <p:nvPr>
            <p:ph idx="1"/>
          </p:nvPr>
        </p:nvSpPr>
        <p:spPr>
          <a:xfrm>
            <a:off x="1981200" y="1559878"/>
            <a:ext cx="8229600" cy="4852987"/>
          </a:xfrm>
        </p:spPr>
        <p:txBody>
          <a:bodyPr/>
          <a:lstStyle/>
          <a:p>
            <a:r>
              <a:rPr lang="zh-CN" altLang="en-US" sz="1800">
                <a:latin typeface="微软雅黑" panose="020B0503020204020204" charset="-122"/>
                <a:ea typeface="微软雅黑" panose="020B0503020204020204" charset="-122"/>
                <a:cs typeface="微软雅黑" panose="020B0503020204020204" charset="-122"/>
              </a:rPr>
              <a:t>优点：</a:t>
            </a:r>
            <a:endParaRPr lang="zh-CN" altLang="en-US" sz="1800">
              <a:latin typeface="微软雅黑" panose="020B0503020204020204" charset="-122"/>
              <a:ea typeface="微软雅黑" panose="020B0503020204020204" charset="-122"/>
              <a:cs typeface="微软雅黑" panose="020B0503020204020204" charset="-122"/>
            </a:endParaRPr>
          </a:p>
          <a:p>
            <a:pPr marL="800100" lvl="1" indent="-342900">
              <a:buFontTx/>
              <a:buChar char="•"/>
            </a:pPr>
            <a:r>
              <a:rPr lang="zh-CN" altLang="en-US" sz="1800">
                <a:latin typeface="微软雅黑" panose="020B0503020204020204" charset="-122"/>
                <a:ea typeface="微软雅黑" panose="020B0503020204020204" charset="-122"/>
                <a:cs typeface="微软雅黑" panose="020B0503020204020204" charset="-122"/>
              </a:rPr>
              <a:t>不需要标签数据，方便便宜</a:t>
            </a:r>
            <a:endParaRPr lang="zh-CN" altLang="en-US" sz="1800">
              <a:latin typeface="微软雅黑" panose="020B0503020204020204" charset="-122"/>
              <a:ea typeface="微软雅黑" panose="020B0503020204020204" charset="-122"/>
              <a:cs typeface="微软雅黑" panose="020B0503020204020204" charset="-122"/>
            </a:endParaRPr>
          </a:p>
          <a:p>
            <a:pPr marL="800100" lvl="1" indent="-342900">
              <a:buFontTx/>
              <a:buChar char="•"/>
            </a:pPr>
            <a:r>
              <a:rPr lang="zh-CN" altLang="en-US" sz="1800">
                <a:latin typeface="微软雅黑" panose="020B0503020204020204" charset="-122"/>
                <a:ea typeface="微软雅黑" panose="020B0503020204020204" charset="-122"/>
                <a:cs typeface="微软雅黑" panose="020B0503020204020204" charset="-122"/>
              </a:rPr>
              <a:t>输出结果可解释性强</a:t>
            </a:r>
            <a:endParaRPr lang="zh-CN" altLang="en-US" sz="1800">
              <a:latin typeface="微软雅黑" panose="020B0503020204020204" charset="-122"/>
              <a:ea typeface="微软雅黑" panose="020B0503020204020204" charset="-122"/>
              <a:cs typeface="微软雅黑" panose="020B0503020204020204" charset="-122"/>
            </a:endParaRPr>
          </a:p>
          <a:p>
            <a:r>
              <a:rPr lang="zh-CN" altLang="en-US" sz="1800">
                <a:latin typeface="微软雅黑" panose="020B0503020204020204" charset="-122"/>
                <a:ea typeface="微软雅黑" panose="020B0503020204020204" charset="-122"/>
                <a:cs typeface="微软雅黑" panose="020B0503020204020204" charset="-122"/>
              </a:rPr>
              <a:t>缺点：</a:t>
            </a:r>
            <a:endParaRPr lang="zh-CN" altLang="en-US" sz="1800">
              <a:latin typeface="微软雅黑" panose="020B0503020204020204" charset="-122"/>
              <a:ea typeface="微软雅黑" panose="020B0503020204020204" charset="-122"/>
              <a:cs typeface="微软雅黑" panose="020B0503020204020204" charset="-122"/>
            </a:endParaRPr>
          </a:p>
          <a:p>
            <a:pPr marL="800100" lvl="1" indent="-342900">
              <a:buFontTx/>
              <a:buChar char="•"/>
            </a:pPr>
            <a:r>
              <a:rPr lang="zh-CN" altLang="en-US" sz="1800">
                <a:latin typeface="微软雅黑" panose="020B0503020204020204" charset="-122"/>
                <a:ea typeface="微软雅黑" panose="020B0503020204020204" charset="-122"/>
                <a:cs typeface="微软雅黑" panose="020B0503020204020204" charset="-122"/>
              </a:rPr>
              <a:t>没有规定分几类→结果不稳定（初始状态变一点，最终变化就很大）</a:t>
            </a:r>
            <a:endParaRPr lang="zh-CN" altLang="en-US" sz="1800">
              <a:latin typeface="微软雅黑" panose="020B0503020204020204" charset="-122"/>
              <a:ea typeface="微软雅黑" panose="020B0503020204020204" charset="-122"/>
              <a:cs typeface="微软雅黑" panose="020B0503020204020204" charset="-122"/>
            </a:endParaRPr>
          </a:p>
          <a:p>
            <a:pPr marL="800100" lvl="1" indent="-342900">
              <a:buFontTx/>
              <a:buChar char="•"/>
            </a:pPr>
            <a:r>
              <a:rPr lang="zh-CN" altLang="en-US" sz="1800">
                <a:latin typeface="微软雅黑" panose="020B0503020204020204" charset="-122"/>
                <a:ea typeface="微软雅黑" panose="020B0503020204020204" charset="-122"/>
                <a:cs typeface="微软雅黑" panose="020B0503020204020204" charset="-122"/>
              </a:rPr>
              <a:t>准确性有限</a:t>
            </a:r>
            <a:endParaRPr lang="zh-CN" altLang="en-US" sz="1800">
              <a:latin typeface="微软雅黑" panose="020B0503020204020204" charset="-122"/>
              <a:ea typeface="微软雅黑" panose="020B0503020204020204" charset="-122"/>
              <a:cs typeface="微软雅黑" panose="020B0503020204020204" charset="-122"/>
            </a:endParaRPr>
          </a:p>
          <a:p>
            <a:r>
              <a:rPr lang="zh-CN" altLang="en-US" sz="1800">
                <a:latin typeface="微软雅黑" panose="020B0503020204020204" charset="-122"/>
                <a:ea typeface="微软雅黑" panose="020B0503020204020204" charset="-122"/>
                <a:cs typeface="微软雅黑" panose="020B0503020204020204" charset="-122"/>
              </a:rPr>
              <a:t>应用：在数据分析中打前阵，为后续更细节的分析做准备；发现潜藏规律，获得研究</a:t>
            </a:r>
            <a:r>
              <a:rPr lang="en-US" altLang="zh-CN" sz="1800">
                <a:latin typeface="微软雅黑" panose="020B0503020204020204" charset="-122"/>
                <a:ea typeface="微软雅黑" panose="020B0503020204020204" charset="-122"/>
                <a:cs typeface="微软雅黑" panose="020B0503020204020204" charset="-122"/>
              </a:rPr>
              <a:t>spark</a:t>
            </a:r>
            <a:r>
              <a:rPr lang="zh-CN" altLang="en-US" sz="1800">
                <a:latin typeface="微软雅黑" panose="020B0503020204020204" charset="-122"/>
                <a:ea typeface="微软雅黑" panose="020B0503020204020204" charset="-122"/>
                <a:cs typeface="微软雅黑" panose="020B0503020204020204" charset="-122"/>
              </a:rPr>
              <a:t>（灵感）</a:t>
            </a:r>
            <a:endParaRPr lang="zh-CN" altLang="en-US" sz="1800">
              <a:latin typeface="微软雅黑" panose="020B0503020204020204" charset="-122"/>
              <a:ea typeface="微软雅黑" panose="020B0503020204020204" charset="-122"/>
              <a:cs typeface="微软雅黑" panose="020B0503020204020204" charset="-122"/>
            </a:endParaRPr>
          </a:p>
        </p:txBody>
      </p:sp>
      <p:sp>
        <p:nvSpPr>
          <p:cNvPr id="5" name="椭圆 5"/>
          <p:cNvSpPr/>
          <p:nvPr/>
        </p:nvSpPr>
        <p:spPr>
          <a:xfrm>
            <a:off x="492208" y="426058"/>
            <a:ext cx="324679" cy="324679"/>
          </a:xfrm>
          <a:prstGeom prst="ellipse">
            <a:avLst/>
          </a:prstGeom>
          <a:gradFill flip="none" rotWithShape="1">
            <a:gsLst>
              <a:gs pos="0">
                <a:schemeClr val="accent1"/>
              </a:gs>
              <a:gs pos="100000">
                <a:schemeClr val="accent2"/>
              </a:gs>
            </a:gsLst>
            <a:lin ang="10800000" scaled="1"/>
            <a:tileRect/>
          </a:gradFill>
          <a:ln>
            <a:noFill/>
          </a:ln>
          <a:effectLst>
            <a:outerShdw blurRad="762000" dist="254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360000" bIns="45720" numCol="1" spcCol="0" rtlCol="0" fromWordArt="0" anchor="ctr" anchorCtr="0" forceAA="0" compatLnSpc="1">
            <a:noAutofit/>
          </a:bodyPr>
          <a:p>
            <a:pPr algn="r" defTabSz="914400"/>
            <a:endParaRPr lang="zh-CN" altLang="en-US" sz="1400" b="1">
              <a:latin typeface="微软雅黑" panose="020B0503020204020204" charset="-122"/>
              <a:ea typeface="微软雅黑" panose="020B0503020204020204" charset="-122"/>
              <a:cs typeface="Open Sans" panose="020B0606030504020204" pitchFamily="34" charset="0"/>
              <a:sym typeface="微软雅黑" panose="020B0503020204020204" charset="-122"/>
            </a:endParaRPr>
          </a:p>
        </p:txBody>
      </p:sp>
      <p:sp>
        <p:nvSpPr>
          <p:cNvPr id="6" name="文本框 17"/>
          <p:cNvSpPr txBox="1"/>
          <p:nvPr/>
        </p:nvSpPr>
        <p:spPr>
          <a:xfrm>
            <a:off x="920115" y="381635"/>
            <a:ext cx="5474335" cy="460375"/>
          </a:xfrm>
          <a:prstGeom prst="rect">
            <a:avLst/>
          </a:prstGeom>
          <a:noFill/>
        </p:spPr>
        <p:txBody>
          <a:bodyPr wrap="square" rtlCol="0">
            <a:spAutoFit/>
          </a:bodyPr>
          <a:p>
            <a:pPr algn="just" fontAlgn="auto"/>
            <a:r>
              <a:rPr lang="en-US" sz="2400" spc="600" dirty="0">
                <a:solidFill>
                  <a:schemeClr val="tx1">
                    <a:lumMod val="75000"/>
                    <a:lumOff val="25000"/>
                  </a:schemeClr>
                </a:solidFill>
                <a:latin typeface="微软雅黑" panose="020B0503020204020204" charset="-122"/>
                <a:ea typeface="微软雅黑" panose="020B0503020204020204" charset="-122"/>
                <a:sym typeface="微软雅黑" panose="020B0503020204020204" charset="-122"/>
              </a:rPr>
              <a:t>2.3</a:t>
            </a:r>
            <a:r>
              <a:rPr lang="zh-CN" altLang="en-US" sz="2400" spc="600" dirty="0">
                <a:solidFill>
                  <a:schemeClr val="tx1">
                    <a:lumMod val="75000"/>
                    <a:lumOff val="25000"/>
                  </a:schemeClr>
                </a:solidFill>
                <a:latin typeface="微软雅黑" panose="020B0503020204020204" charset="-122"/>
                <a:ea typeface="微软雅黑" panose="020B0503020204020204" charset="-122"/>
                <a:sym typeface="微软雅黑" panose="020B0503020204020204" charset="-122"/>
              </a:rPr>
              <a:t>聚类</a:t>
            </a:r>
            <a:r>
              <a:rPr lang="zh-CN" altLang="en-US" sz="2400" spc="600" dirty="0">
                <a:solidFill>
                  <a:schemeClr val="tx1">
                    <a:lumMod val="75000"/>
                    <a:lumOff val="25000"/>
                  </a:schemeClr>
                </a:solidFill>
                <a:latin typeface="微软雅黑" panose="020B0503020204020204" charset="-122"/>
                <a:ea typeface="微软雅黑" panose="020B0503020204020204" charset="-122"/>
                <a:sym typeface="微软雅黑" panose="020B0503020204020204" charset="-122"/>
              </a:rPr>
              <a:t>分析</a:t>
            </a:r>
            <a:endParaRPr lang="zh-CN" altLang="en-US" sz="2400" spc="600" dirty="0">
              <a:solidFill>
                <a:schemeClr val="tx1">
                  <a:lumMod val="75000"/>
                  <a:lumOff val="25000"/>
                </a:schemeClr>
              </a:solidFill>
              <a:latin typeface="微软雅黑" panose="020B0503020204020204" charset="-122"/>
              <a:ea typeface="微软雅黑" panose="020B0503020204020204" charset="-122"/>
              <a:sym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slow" p14:dur="1000" advTm="15000">
        <p:cover dir="d"/>
      </p:transition>
    </mc:Choice>
    <mc:Fallback>
      <p:transition spd="slow" advTm="15000">
        <p:cover dir="d"/>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377315" y="1631950"/>
            <a:ext cx="10515600" cy="4351338"/>
          </a:xfrm>
        </p:spPr>
        <p:txBody>
          <a:bodyPr/>
          <a:lstStyle/>
          <a:p>
            <a:r>
              <a:rPr lang="zh-CN" altLang="en-US" sz="1800" noProof="1">
                <a:latin typeface="微软雅黑" panose="020B0503020204020204" charset="-122"/>
                <a:ea typeface="微软雅黑" panose="020B0503020204020204" charset="-122"/>
                <a:cs typeface="微软雅黑" panose="020B0503020204020204" charset="-122"/>
              </a:rPr>
              <a:t>回归模型：</a:t>
            </a:r>
            <a:endParaRPr lang="zh-CN" altLang="en-US" sz="1800" noProof="1">
              <a:latin typeface="微软雅黑" panose="020B0503020204020204" charset="-122"/>
              <a:ea typeface="微软雅黑" panose="020B0503020204020204" charset="-122"/>
              <a:cs typeface="微软雅黑" panose="020B0503020204020204" charset="-122"/>
            </a:endParaRPr>
          </a:p>
          <a:p>
            <a:pPr marL="0" indent="0">
              <a:buFontTx/>
              <a:buNone/>
            </a:pPr>
            <a:r>
              <a:rPr lang="zh-CN" altLang="en-US" sz="1800" noProof="1">
                <a:latin typeface="微软雅黑" panose="020B0503020204020204" charset="-122"/>
                <a:ea typeface="微软雅黑" panose="020B0503020204020204" charset="-122"/>
                <a:cs typeface="微软雅黑" panose="020B0503020204020204" charset="-122"/>
              </a:rPr>
              <a:t>输出是连续型</a:t>
            </a:r>
            <a:r>
              <a:rPr lang="en-US" altLang="zh-CN" sz="1800" noProof="1">
                <a:latin typeface="微软雅黑" panose="020B0503020204020204" charset="-122"/>
                <a:ea typeface="微软雅黑" panose="020B0503020204020204" charset="-122"/>
                <a:cs typeface="微软雅黑" panose="020B0503020204020204" charset="-122"/>
              </a:rPr>
              <a:t>---&gt;</a:t>
            </a:r>
            <a:r>
              <a:rPr lang="zh-CN" altLang="en-US" sz="1800" noProof="1">
                <a:latin typeface="微软雅黑" panose="020B0503020204020204" charset="-122"/>
                <a:ea typeface="微软雅黑" panose="020B0503020204020204" charset="-122"/>
                <a:cs typeface="微软雅黑" panose="020B0503020204020204" charset="-122"/>
              </a:rPr>
              <a:t>比较差值绝对值</a:t>
            </a:r>
            <a:endParaRPr lang="zh-CN" altLang="en-US" sz="1800" noProof="1">
              <a:latin typeface="微软雅黑" panose="020B0503020204020204" charset="-122"/>
              <a:ea typeface="微软雅黑" panose="020B0503020204020204" charset="-122"/>
              <a:cs typeface="微软雅黑" panose="020B0503020204020204" charset="-122"/>
            </a:endParaRPr>
          </a:p>
          <a:p>
            <a:pPr marL="0" indent="0">
              <a:buFontTx/>
              <a:buNone/>
            </a:pPr>
            <a:r>
              <a:rPr lang="en-US" altLang="zh-CN" sz="1800" noProof="1">
                <a:latin typeface="微软雅黑" panose="020B0503020204020204" charset="-122"/>
                <a:ea typeface="微软雅黑" panose="020B0503020204020204" charset="-122"/>
                <a:cs typeface="微软雅黑" panose="020B0503020204020204" charset="-122"/>
              </a:rPr>
              <a:t>1、平均绝对误差（MAE）</a:t>
            </a:r>
            <a:endParaRPr lang="en-US" altLang="zh-CN" sz="1800" noProof="1">
              <a:latin typeface="微软雅黑" panose="020B0503020204020204" charset="-122"/>
              <a:ea typeface="微软雅黑" panose="020B0503020204020204" charset="-122"/>
              <a:cs typeface="微软雅黑" panose="020B0503020204020204" charset="-122"/>
            </a:endParaRPr>
          </a:p>
          <a:p>
            <a:pPr marL="0" indent="0">
              <a:buFontTx/>
              <a:buNone/>
            </a:pPr>
            <a:r>
              <a:rPr lang="en-US" altLang="zh-CN" sz="1800" u="sng" noProof="1">
                <a:latin typeface="微软雅黑" panose="020B0503020204020204" charset="-122"/>
                <a:ea typeface="微软雅黑" panose="020B0503020204020204" charset="-122"/>
                <a:cs typeface="微软雅黑" panose="020B0503020204020204" charset="-122"/>
              </a:rPr>
              <a:t>2、均方误差（MSE）</a:t>
            </a:r>
            <a:r>
              <a:rPr lang="zh-CN" altLang="en-US" sz="1800" u="sng" noProof="1">
                <a:latin typeface="微软雅黑" panose="020B0503020204020204" charset="-122"/>
                <a:ea typeface="微软雅黑" panose="020B0503020204020204" charset="-122"/>
                <a:cs typeface="微软雅黑" panose="020B0503020204020204" charset="-122"/>
              </a:rPr>
              <a:t>：最常见</a:t>
            </a:r>
            <a:endParaRPr lang="en-US" altLang="zh-CN" sz="1800" u="sng" noProof="1">
              <a:latin typeface="微软雅黑" panose="020B0503020204020204" charset="-122"/>
              <a:ea typeface="微软雅黑" panose="020B0503020204020204" charset="-122"/>
              <a:cs typeface="微软雅黑" panose="020B0503020204020204" charset="-122"/>
            </a:endParaRPr>
          </a:p>
          <a:p>
            <a:pPr marL="0" indent="0">
              <a:buFontTx/>
              <a:buNone/>
            </a:pPr>
            <a:r>
              <a:rPr lang="en-US" altLang="zh-CN" sz="1800" noProof="1">
                <a:latin typeface="微软雅黑" panose="020B0503020204020204" charset="-122"/>
                <a:ea typeface="微软雅黑" panose="020B0503020204020204" charset="-122"/>
                <a:cs typeface="微软雅黑" panose="020B0503020204020204" charset="-122"/>
              </a:rPr>
              <a:t>3、均方根误差（RMSE）</a:t>
            </a:r>
            <a:endParaRPr lang="en-US" altLang="zh-CN" sz="1800" noProof="1">
              <a:latin typeface="微软雅黑" panose="020B0503020204020204" charset="-122"/>
              <a:ea typeface="微软雅黑" panose="020B0503020204020204" charset="-122"/>
              <a:cs typeface="微软雅黑" panose="020B0503020204020204" charset="-122"/>
            </a:endParaRPr>
          </a:p>
          <a:p>
            <a:pPr marL="0" indent="0">
              <a:buFontTx/>
              <a:buNone/>
            </a:pPr>
            <a:r>
              <a:rPr lang="en-US" altLang="zh-CN" sz="1800" noProof="1">
                <a:latin typeface="微软雅黑" panose="020B0503020204020204" charset="-122"/>
                <a:ea typeface="微软雅黑" panose="020B0503020204020204" charset="-122"/>
                <a:cs typeface="微软雅黑" panose="020B0503020204020204" charset="-122"/>
              </a:rPr>
              <a:t>4、归一化均方根误差（NRMSE）</a:t>
            </a:r>
            <a:endParaRPr lang="en-US" altLang="zh-CN" sz="1800" noProof="1">
              <a:latin typeface="微软雅黑" panose="020B0503020204020204" charset="-122"/>
              <a:ea typeface="微软雅黑" panose="020B0503020204020204" charset="-122"/>
              <a:cs typeface="微软雅黑" panose="020B0503020204020204" charset="-122"/>
            </a:endParaRPr>
          </a:p>
          <a:p>
            <a:pPr marL="0" indent="0">
              <a:buFontTx/>
              <a:buNone/>
            </a:pPr>
            <a:r>
              <a:rPr lang="en-US" altLang="zh-CN" sz="1800" u="sng" noProof="1">
                <a:latin typeface="微软雅黑" panose="020B0503020204020204" charset="-122"/>
                <a:ea typeface="微软雅黑" panose="020B0503020204020204" charset="-122"/>
                <a:cs typeface="微软雅黑" panose="020B0503020204020204" charset="-122"/>
              </a:rPr>
              <a:t>5、决定系数（R2）</a:t>
            </a:r>
            <a:r>
              <a:rPr lang="zh-CN" altLang="en-US" sz="1800" u="sng" noProof="1">
                <a:latin typeface="微软雅黑" panose="020B0503020204020204" charset="-122"/>
                <a:ea typeface="微软雅黑" panose="020B0503020204020204" charset="-122"/>
                <a:cs typeface="微软雅黑" panose="020B0503020204020204" charset="-122"/>
              </a:rPr>
              <a:t>：反映模型的解释能力</a:t>
            </a:r>
            <a:endParaRPr lang="zh-CN" altLang="en-US" sz="1800" u="sng" noProof="1">
              <a:latin typeface="微软雅黑" panose="020B0503020204020204" charset="-122"/>
              <a:ea typeface="微软雅黑" panose="020B0503020204020204" charset="-122"/>
              <a:cs typeface="微软雅黑" panose="020B0503020204020204" charset="-122"/>
            </a:endParaRPr>
          </a:p>
        </p:txBody>
      </p:sp>
      <p:sp>
        <p:nvSpPr>
          <p:cNvPr id="5" name="椭圆 5"/>
          <p:cNvSpPr/>
          <p:nvPr/>
        </p:nvSpPr>
        <p:spPr>
          <a:xfrm>
            <a:off x="492208" y="426058"/>
            <a:ext cx="324679" cy="324679"/>
          </a:xfrm>
          <a:prstGeom prst="ellipse">
            <a:avLst/>
          </a:prstGeom>
          <a:gradFill flip="none" rotWithShape="1">
            <a:gsLst>
              <a:gs pos="0">
                <a:schemeClr val="accent1"/>
              </a:gs>
              <a:gs pos="100000">
                <a:schemeClr val="accent2"/>
              </a:gs>
            </a:gsLst>
            <a:lin ang="10800000" scaled="1"/>
            <a:tileRect/>
          </a:gradFill>
          <a:ln>
            <a:noFill/>
          </a:ln>
          <a:effectLst>
            <a:outerShdw blurRad="762000" dist="254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360000" bIns="45720" numCol="1" spcCol="0" rtlCol="0" fromWordArt="0" anchor="ctr" anchorCtr="0" forceAA="0" compatLnSpc="1">
            <a:noAutofit/>
          </a:bodyPr>
          <a:p>
            <a:pPr algn="r" defTabSz="914400"/>
            <a:endParaRPr lang="zh-CN" altLang="en-US" sz="1400" b="1">
              <a:latin typeface="微软雅黑" panose="020B0503020204020204" charset="-122"/>
              <a:ea typeface="微软雅黑" panose="020B0503020204020204" charset="-122"/>
              <a:cs typeface="Open Sans" panose="020B0606030504020204" pitchFamily="34" charset="0"/>
              <a:sym typeface="微软雅黑" panose="020B0503020204020204" charset="-122"/>
            </a:endParaRPr>
          </a:p>
        </p:txBody>
      </p:sp>
      <p:sp>
        <p:nvSpPr>
          <p:cNvPr id="6" name="文本框 17"/>
          <p:cNvSpPr txBox="1"/>
          <p:nvPr/>
        </p:nvSpPr>
        <p:spPr>
          <a:xfrm>
            <a:off x="920115" y="381635"/>
            <a:ext cx="5474335" cy="460375"/>
          </a:xfrm>
          <a:prstGeom prst="rect">
            <a:avLst/>
          </a:prstGeom>
          <a:noFill/>
        </p:spPr>
        <p:txBody>
          <a:bodyPr wrap="square" rtlCol="0">
            <a:spAutoFit/>
          </a:bodyPr>
          <a:p>
            <a:pPr algn="just" fontAlgn="auto"/>
            <a:r>
              <a:rPr lang="en-US" sz="2400" spc="600" dirty="0">
                <a:solidFill>
                  <a:schemeClr val="tx1">
                    <a:lumMod val="75000"/>
                    <a:lumOff val="25000"/>
                  </a:schemeClr>
                </a:solidFill>
                <a:latin typeface="微软雅黑" panose="020B0503020204020204" charset="-122"/>
                <a:ea typeface="微软雅黑" panose="020B0503020204020204" charset="-122"/>
                <a:sym typeface="微软雅黑" panose="020B0503020204020204" charset="-122"/>
              </a:rPr>
              <a:t>2.4.1</a:t>
            </a:r>
            <a:r>
              <a:rPr lang="zh-CN" altLang="en-US" sz="2400" spc="600" dirty="0">
                <a:solidFill>
                  <a:schemeClr val="tx1">
                    <a:lumMod val="75000"/>
                    <a:lumOff val="25000"/>
                  </a:schemeClr>
                </a:solidFill>
                <a:latin typeface="微软雅黑" panose="020B0503020204020204" charset="-122"/>
                <a:ea typeface="微软雅黑" panose="020B0503020204020204" charset="-122"/>
                <a:sym typeface="微软雅黑" panose="020B0503020204020204" charset="-122"/>
              </a:rPr>
              <a:t>模型评估</a:t>
            </a:r>
            <a:r>
              <a:rPr lang="en-US" altLang="zh-CN" sz="2400" spc="600" dirty="0">
                <a:solidFill>
                  <a:schemeClr val="tx1">
                    <a:lumMod val="75000"/>
                    <a:lumOff val="25000"/>
                  </a:schemeClr>
                </a:solidFill>
                <a:latin typeface="微软雅黑" panose="020B0503020204020204" charset="-122"/>
                <a:ea typeface="微软雅黑" panose="020B0503020204020204" charset="-122"/>
                <a:sym typeface="微软雅黑" panose="020B0503020204020204" charset="-122"/>
              </a:rPr>
              <a:t>·</a:t>
            </a:r>
            <a:r>
              <a:rPr lang="zh-CN" altLang="en-US" sz="2400" spc="600" dirty="0">
                <a:solidFill>
                  <a:schemeClr val="tx1">
                    <a:lumMod val="75000"/>
                    <a:lumOff val="25000"/>
                  </a:schemeClr>
                </a:solidFill>
                <a:latin typeface="微软雅黑" panose="020B0503020204020204" charset="-122"/>
                <a:ea typeface="微软雅黑" panose="020B0503020204020204" charset="-122"/>
                <a:sym typeface="微软雅黑" panose="020B0503020204020204" charset="-122"/>
              </a:rPr>
              <a:t>监督</a:t>
            </a:r>
            <a:r>
              <a:rPr lang="en-US" altLang="zh-CN" sz="2400" spc="600" dirty="0">
                <a:solidFill>
                  <a:schemeClr val="tx1">
                    <a:lumMod val="75000"/>
                    <a:lumOff val="25000"/>
                  </a:schemeClr>
                </a:solidFill>
                <a:latin typeface="微软雅黑" panose="020B0503020204020204" charset="-122"/>
                <a:ea typeface="微软雅黑" panose="020B0503020204020204" charset="-122"/>
                <a:sym typeface="微软雅黑" panose="020B0503020204020204" charset="-122"/>
              </a:rPr>
              <a:t>·</a:t>
            </a:r>
            <a:r>
              <a:rPr lang="zh-CN" altLang="en-US" sz="2400" spc="600" dirty="0">
                <a:solidFill>
                  <a:schemeClr val="tx1">
                    <a:lumMod val="75000"/>
                    <a:lumOff val="25000"/>
                  </a:schemeClr>
                </a:solidFill>
                <a:latin typeface="微软雅黑" panose="020B0503020204020204" charset="-122"/>
                <a:ea typeface="微软雅黑" panose="020B0503020204020204" charset="-122"/>
                <a:sym typeface="微软雅黑" panose="020B0503020204020204" charset="-122"/>
              </a:rPr>
              <a:t>回归</a:t>
            </a:r>
            <a:endParaRPr lang="zh-CN" altLang="en-US" sz="2400" spc="600" dirty="0">
              <a:solidFill>
                <a:schemeClr val="tx1">
                  <a:lumMod val="75000"/>
                  <a:lumOff val="25000"/>
                </a:schemeClr>
              </a:solidFill>
              <a:latin typeface="微软雅黑" panose="020B0503020204020204" charset="-122"/>
              <a:ea typeface="微软雅黑" panose="020B0503020204020204" charset="-122"/>
              <a:sym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slow" p14:dur="1000" advTm="15000">
        <p:cover dir="d"/>
      </p:transition>
    </mc:Choice>
    <mc:Fallback>
      <p:transition spd="slow" advTm="15000">
        <p:cover dir="d"/>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内容占位符 2"/>
          <p:cNvSpPr>
            <a:spLocks noGrp="1" noChangeArrowheads="1"/>
          </p:cNvSpPr>
          <p:nvPr>
            <p:ph idx="1"/>
          </p:nvPr>
        </p:nvSpPr>
        <p:spPr/>
        <p:txBody>
          <a:bodyPr/>
          <a:lstStyle/>
          <a:p>
            <a:r>
              <a:rPr lang="zh-CN" altLang="en-US"/>
              <a:t>混淆矩阵：</a:t>
            </a:r>
            <a:endParaRPr lang="zh-CN" altLang="en-US"/>
          </a:p>
        </p:txBody>
      </p:sp>
      <p:pic>
        <p:nvPicPr>
          <p:cNvPr id="51204" name="图片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609725" y="2617788"/>
            <a:ext cx="4748213" cy="3508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05" name="图片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91288" y="3052763"/>
            <a:ext cx="3871912" cy="290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椭圆 5"/>
          <p:cNvSpPr/>
          <p:nvPr/>
        </p:nvSpPr>
        <p:spPr>
          <a:xfrm>
            <a:off x="492208" y="426058"/>
            <a:ext cx="324679" cy="324679"/>
          </a:xfrm>
          <a:prstGeom prst="ellipse">
            <a:avLst/>
          </a:prstGeom>
          <a:gradFill flip="none" rotWithShape="1">
            <a:gsLst>
              <a:gs pos="0">
                <a:schemeClr val="accent1"/>
              </a:gs>
              <a:gs pos="100000">
                <a:schemeClr val="accent2"/>
              </a:gs>
            </a:gsLst>
            <a:lin ang="10800000" scaled="1"/>
            <a:tileRect/>
          </a:gradFill>
          <a:ln>
            <a:noFill/>
          </a:ln>
          <a:effectLst>
            <a:outerShdw blurRad="762000" dist="254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360000" bIns="45720" numCol="1" spcCol="0" rtlCol="0" fromWordArt="0" anchor="ctr" anchorCtr="0" forceAA="0" compatLnSpc="1">
            <a:noAutofit/>
          </a:bodyPr>
          <a:p>
            <a:pPr algn="r" defTabSz="914400"/>
            <a:endParaRPr lang="zh-CN" altLang="en-US" sz="1400" b="1">
              <a:latin typeface="微软雅黑" panose="020B0503020204020204" charset="-122"/>
              <a:ea typeface="微软雅黑" panose="020B0503020204020204" charset="-122"/>
              <a:cs typeface="Open Sans" panose="020B0606030504020204" pitchFamily="34" charset="0"/>
              <a:sym typeface="微软雅黑" panose="020B0503020204020204" charset="-122"/>
            </a:endParaRPr>
          </a:p>
        </p:txBody>
      </p:sp>
      <p:sp>
        <p:nvSpPr>
          <p:cNvPr id="6" name="文本框 17"/>
          <p:cNvSpPr txBox="1"/>
          <p:nvPr/>
        </p:nvSpPr>
        <p:spPr>
          <a:xfrm>
            <a:off x="920115" y="381635"/>
            <a:ext cx="5474335" cy="460375"/>
          </a:xfrm>
          <a:prstGeom prst="rect">
            <a:avLst/>
          </a:prstGeom>
          <a:noFill/>
        </p:spPr>
        <p:txBody>
          <a:bodyPr wrap="square" rtlCol="0">
            <a:spAutoFit/>
          </a:bodyPr>
          <a:p>
            <a:pPr algn="just" fontAlgn="auto"/>
            <a:r>
              <a:rPr lang="en-US" sz="2400" spc="600" dirty="0">
                <a:solidFill>
                  <a:schemeClr val="tx1">
                    <a:lumMod val="75000"/>
                    <a:lumOff val="25000"/>
                  </a:schemeClr>
                </a:solidFill>
                <a:latin typeface="微软雅黑" panose="020B0503020204020204" charset="-122"/>
                <a:ea typeface="微软雅黑" panose="020B0503020204020204" charset="-122"/>
                <a:sym typeface="微软雅黑" panose="020B0503020204020204" charset="-122"/>
              </a:rPr>
              <a:t>2.4.2</a:t>
            </a:r>
            <a:r>
              <a:rPr lang="zh-CN" altLang="en-US" sz="2400" spc="600" dirty="0">
                <a:solidFill>
                  <a:schemeClr val="tx1">
                    <a:lumMod val="75000"/>
                    <a:lumOff val="25000"/>
                  </a:schemeClr>
                </a:solidFill>
                <a:latin typeface="微软雅黑" panose="020B0503020204020204" charset="-122"/>
                <a:ea typeface="微软雅黑" panose="020B0503020204020204" charset="-122"/>
                <a:sym typeface="微软雅黑" panose="020B0503020204020204" charset="-122"/>
              </a:rPr>
              <a:t>模型评估</a:t>
            </a:r>
            <a:r>
              <a:rPr lang="en-US" altLang="zh-CN" sz="2400" spc="600" dirty="0">
                <a:solidFill>
                  <a:schemeClr val="tx1">
                    <a:lumMod val="75000"/>
                    <a:lumOff val="25000"/>
                  </a:schemeClr>
                </a:solidFill>
                <a:latin typeface="微软雅黑" panose="020B0503020204020204" charset="-122"/>
                <a:ea typeface="微软雅黑" panose="020B0503020204020204" charset="-122"/>
                <a:sym typeface="微软雅黑" panose="020B0503020204020204" charset="-122"/>
              </a:rPr>
              <a:t>·</a:t>
            </a:r>
            <a:r>
              <a:rPr lang="zh-CN" altLang="en-US" sz="2400" spc="600" dirty="0">
                <a:solidFill>
                  <a:schemeClr val="tx1">
                    <a:lumMod val="75000"/>
                    <a:lumOff val="25000"/>
                  </a:schemeClr>
                </a:solidFill>
                <a:latin typeface="微软雅黑" panose="020B0503020204020204" charset="-122"/>
                <a:ea typeface="微软雅黑" panose="020B0503020204020204" charset="-122"/>
                <a:sym typeface="微软雅黑" panose="020B0503020204020204" charset="-122"/>
              </a:rPr>
              <a:t>监督</a:t>
            </a:r>
            <a:r>
              <a:rPr lang="en-US" altLang="zh-CN" sz="2400" spc="600" dirty="0">
                <a:solidFill>
                  <a:schemeClr val="tx1">
                    <a:lumMod val="75000"/>
                    <a:lumOff val="25000"/>
                  </a:schemeClr>
                </a:solidFill>
                <a:latin typeface="微软雅黑" panose="020B0503020204020204" charset="-122"/>
                <a:ea typeface="微软雅黑" panose="020B0503020204020204" charset="-122"/>
                <a:sym typeface="微软雅黑" panose="020B0503020204020204" charset="-122"/>
              </a:rPr>
              <a:t>·</a:t>
            </a:r>
            <a:r>
              <a:rPr lang="zh-CN" altLang="en-US" sz="2400" spc="600" dirty="0">
                <a:solidFill>
                  <a:schemeClr val="tx1">
                    <a:lumMod val="75000"/>
                    <a:lumOff val="25000"/>
                  </a:schemeClr>
                </a:solidFill>
                <a:latin typeface="微软雅黑" panose="020B0503020204020204" charset="-122"/>
                <a:ea typeface="微软雅黑" panose="020B0503020204020204" charset="-122"/>
                <a:sym typeface="微软雅黑" panose="020B0503020204020204" charset="-122"/>
              </a:rPr>
              <a:t>分类</a:t>
            </a:r>
            <a:endParaRPr lang="zh-CN" altLang="en-US" sz="2400" spc="600" dirty="0">
              <a:solidFill>
                <a:schemeClr val="tx1">
                  <a:lumMod val="75000"/>
                  <a:lumOff val="25000"/>
                </a:schemeClr>
              </a:solidFill>
              <a:latin typeface="微软雅黑" panose="020B0503020204020204" charset="-122"/>
              <a:ea typeface="微软雅黑" panose="020B0503020204020204" charset="-122"/>
              <a:sym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slow" p14:dur="1000" advTm="15000">
        <p:cover dir="d"/>
      </p:transition>
    </mc:Choice>
    <mc:Fallback>
      <p:transition spd="slow" advTm="15000">
        <p:cover dir="d"/>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内容占位符 2"/>
          <p:cNvSpPr>
            <a:spLocks noGrp="1" noChangeArrowheads="1"/>
          </p:cNvSpPr>
          <p:nvPr>
            <p:ph idx="1"/>
          </p:nvPr>
        </p:nvSpPr>
        <p:spPr>
          <a:xfrm>
            <a:off x="838200" y="3005455"/>
            <a:ext cx="10515600" cy="4351338"/>
          </a:xfrm>
        </p:spPr>
        <p:txBody>
          <a:bodyPr/>
          <a:lstStyle/>
          <a:p>
            <a:pPr marL="0" indent="0">
              <a:buFontTx/>
              <a:buNone/>
            </a:pPr>
            <a:endParaRPr lang="zh-CN" altLang="en-US"/>
          </a:p>
          <a:p>
            <a:pPr marL="0" indent="0">
              <a:buFontTx/>
              <a:buNone/>
            </a:pPr>
            <a:endParaRPr lang="zh-CN" altLang="en-US"/>
          </a:p>
          <a:p>
            <a:pPr marL="0" indent="0">
              <a:buFontTx/>
              <a:buNone/>
            </a:pPr>
            <a:endParaRPr lang="zh-CN" altLang="en-US"/>
          </a:p>
          <a:p>
            <a:pPr marL="0" indent="0">
              <a:buFontTx/>
              <a:buNone/>
            </a:pPr>
            <a:endParaRPr lang="zh-CN" altLang="en-US"/>
          </a:p>
          <a:p>
            <a:pPr marL="0" indent="0">
              <a:buFontTx/>
              <a:buNone/>
            </a:pPr>
            <a:r>
              <a:rPr lang="zh-CN" altLang="en-US" sz="1800">
                <a:latin typeface="+mn-ea"/>
                <a:cs typeface="+mn-ea"/>
              </a:rPr>
              <a:t>准确率不够用！</a:t>
            </a:r>
            <a:endParaRPr lang="zh-CN" altLang="en-US" sz="1800">
              <a:latin typeface="+mn-ea"/>
              <a:cs typeface="+mn-ea"/>
            </a:endParaRPr>
          </a:p>
          <a:p>
            <a:pPr marL="0" indent="0">
              <a:buFontTx/>
              <a:buNone/>
            </a:pPr>
            <a:r>
              <a:rPr lang="zh-CN" altLang="en-US" sz="1800">
                <a:latin typeface="+mn-ea"/>
                <a:cs typeface="+mn-ea"/>
              </a:rPr>
              <a:t>疾病监测：最怕有病当没病（假负</a:t>
            </a:r>
            <a:r>
              <a:rPr lang="en-US" altLang="zh-CN" sz="1800">
                <a:latin typeface="+mn-ea"/>
                <a:cs typeface="+mn-ea"/>
              </a:rPr>
              <a:t>FN</a:t>
            </a:r>
            <a:r>
              <a:rPr lang="zh-CN" altLang="en-US" sz="1800">
                <a:latin typeface="+mn-ea"/>
                <a:cs typeface="+mn-ea"/>
              </a:rPr>
              <a:t>），最关心真正得病的人是否能被检测出来（灵敏度</a:t>
            </a:r>
            <a:r>
              <a:rPr lang="en-US" altLang="zh-CN" sz="1800">
                <a:latin typeface="+mn-ea"/>
                <a:cs typeface="+mn-ea"/>
              </a:rPr>
              <a:t>TPR</a:t>
            </a:r>
            <a:r>
              <a:rPr lang="zh-CN" altLang="en-US" sz="1800">
                <a:latin typeface="+mn-ea"/>
                <a:cs typeface="+mn-ea"/>
              </a:rPr>
              <a:t>）</a:t>
            </a:r>
            <a:endParaRPr lang="zh-CN" altLang="en-US" sz="1800">
              <a:latin typeface="+mn-ea"/>
              <a:cs typeface="+mn-ea"/>
            </a:endParaRPr>
          </a:p>
          <a:p>
            <a:pPr marL="0" indent="0">
              <a:buFontTx/>
              <a:buNone/>
            </a:pPr>
            <a:r>
              <a:rPr lang="zh-CN" altLang="en-US" sz="1800">
                <a:latin typeface="+mn-ea"/>
                <a:cs typeface="+mn-ea"/>
              </a:rPr>
              <a:t>垃圾邮件：最怕有用的邮件被错过（假正</a:t>
            </a:r>
            <a:r>
              <a:rPr lang="en-US" altLang="zh-CN" sz="1800">
                <a:latin typeface="+mn-ea"/>
                <a:cs typeface="+mn-ea"/>
              </a:rPr>
              <a:t>FP</a:t>
            </a:r>
            <a:r>
              <a:rPr lang="zh-CN" altLang="en-US" sz="1800">
                <a:latin typeface="+mn-ea"/>
                <a:cs typeface="+mn-ea"/>
              </a:rPr>
              <a:t>），最关心到手的邮件里有多少是有用的（精确率</a:t>
            </a:r>
            <a:r>
              <a:rPr lang="en-US" altLang="zh-CN" sz="1800">
                <a:latin typeface="+mn-ea"/>
                <a:cs typeface="+mn-ea"/>
              </a:rPr>
              <a:t>PPV</a:t>
            </a:r>
            <a:r>
              <a:rPr lang="zh-CN" altLang="en-US" sz="1800">
                <a:latin typeface="+mn-ea"/>
                <a:cs typeface="+mn-ea"/>
              </a:rPr>
              <a:t>）</a:t>
            </a:r>
            <a:endParaRPr lang="zh-CN" altLang="en-US" sz="1800">
              <a:latin typeface="+mn-ea"/>
              <a:cs typeface="+mn-ea"/>
            </a:endParaRPr>
          </a:p>
        </p:txBody>
      </p:sp>
      <p:pic>
        <p:nvPicPr>
          <p:cNvPr id="52227" name="Picture" descr="im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028825" y="1175703"/>
            <a:ext cx="8134350" cy="3395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椭圆 5"/>
          <p:cNvSpPr/>
          <p:nvPr/>
        </p:nvSpPr>
        <p:spPr>
          <a:xfrm>
            <a:off x="492208" y="426058"/>
            <a:ext cx="324679" cy="324679"/>
          </a:xfrm>
          <a:prstGeom prst="ellipse">
            <a:avLst/>
          </a:prstGeom>
          <a:gradFill flip="none" rotWithShape="1">
            <a:gsLst>
              <a:gs pos="0">
                <a:schemeClr val="accent1"/>
              </a:gs>
              <a:gs pos="100000">
                <a:schemeClr val="accent2"/>
              </a:gs>
            </a:gsLst>
            <a:lin ang="10800000" scaled="1"/>
            <a:tileRect/>
          </a:gradFill>
          <a:ln>
            <a:noFill/>
          </a:ln>
          <a:effectLst>
            <a:outerShdw blurRad="762000" dist="254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360000" bIns="45720" numCol="1" spcCol="0" rtlCol="0" fromWordArt="0" anchor="ctr" anchorCtr="0" forceAA="0" compatLnSpc="1">
            <a:noAutofit/>
          </a:bodyPr>
          <a:p>
            <a:pPr algn="r" defTabSz="914400"/>
            <a:endParaRPr lang="zh-CN" altLang="en-US" sz="1400" b="1">
              <a:latin typeface="微软雅黑" panose="020B0503020204020204" charset="-122"/>
              <a:ea typeface="微软雅黑" panose="020B0503020204020204" charset="-122"/>
              <a:cs typeface="Open Sans" panose="020B0606030504020204" pitchFamily="34" charset="0"/>
              <a:sym typeface="微软雅黑" panose="020B0503020204020204" charset="-122"/>
            </a:endParaRPr>
          </a:p>
        </p:txBody>
      </p:sp>
      <p:sp>
        <p:nvSpPr>
          <p:cNvPr id="6" name="文本框 17"/>
          <p:cNvSpPr txBox="1"/>
          <p:nvPr/>
        </p:nvSpPr>
        <p:spPr>
          <a:xfrm>
            <a:off x="920115" y="381635"/>
            <a:ext cx="5474335" cy="460375"/>
          </a:xfrm>
          <a:prstGeom prst="rect">
            <a:avLst/>
          </a:prstGeom>
          <a:noFill/>
        </p:spPr>
        <p:txBody>
          <a:bodyPr wrap="square" rtlCol="0">
            <a:spAutoFit/>
          </a:bodyPr>
          <a:p>
            <a:pPr algn="just" fontAlgn="auto"/>
            <a:r>
              <a:rPr lang="en-US" sz="2400" spc="600" dirty="0">
                <a:solidFill>
                  <a:schemeClr val="tx1">
                    <a:lumMod val="75000"/>
                    <a:lumOff val="25000"/>
                  </a:schemeClr>
                </a:solidFill>
                <a:latin typeface="微软雅黑" panose="020B0503020204020204" charset="-122"/>
                <a:ea typeface="微软雅黑" panose="020B0503020204020204" charset="-122"/>
                <a:sym typeface="微软雅黑" panose="020B0503020204020204" charset="-122"/>
              </a:rPr>
              <a:t>2.4.1</a:t>
            </a:r>
            <a:r>
              <a:rPr lang="zh-CN" altLang="en-US" sz="2400" spc="600" dirty="0">
                <a:solidFill>
                  <a:schemeClr val="tx1">
                    <a:lumMod val="75000"/>
                    <a:lumOff val="25000"/>
                  </a:schemeClr>
                </a:solidFill>
                <a:latin typeface="微软雅黑" panose="020B0503020204020204" charset="-122"/>
                <a:ea typeface="微软雅黑" panose="020B0503020204020204" charset="-122"/>
                <a:sym typeface="微软雅黑" panose="020B0503020204020204" charset="-122"/>
              </a:rPr>
              <a:t>模型评估</a:t>
            </a:r>
            <a:r>
              <a:rPr lang="en-US" altLang="zh-CN" sz="2400" spc="600" dirty="0">
                <a:solidFill>
                  <a:schemeClr val="tx1">
                    <a:lumMod val="75000"/>
                    <a:lumOff val="25000"/>
                  </a:schemeClr>
                </a:solidFill>
                <a:latin typeface="微软雅黑" panose="020B0503020204020204" charset="-122"/>
                <a:ea typeface="微软雅黑" panose="020B0503020204020204" charset="-122"/>
                <a:sym typeface="微软雅黑" panose="020B0503020204020204" charset="-122"/>
              </a:rPr>
              <a:t>·</a:t>
            </a:r>
            <a:r>
              <a:rPr lang="zh-CN" altLang="en-US" sz="2400" spc="600" dirty="0">
                <a:solidFill>
                  <a:schemeClr val="tx1">
                    <a:lumMod val="75000"/>
                    <a:lumOff val="25000"/>
                  </a:schemeClr>
                </a:solidFill>
                <a:latin typeface="微软雅黑" panose="020B0503020204020204" charset="-122"/>
                <a:ea typeface="微软雅黑" panose="020B0503020204020204" charset="-122"/>
                <a:sym typeface="微软雅黑" panose="020B0503020204020204" charset="-122"/>
              </a:rPr>
              <a:t>监督</a:t>
            </a:r>
            <a:r>
              <a:rPr lang="en-US" altLang="zh-CN" sz="2400" spc="600" dirty="0">
                <a:solidFill>
                  <a:schemeClr val="tx1">
                    <a:lumMod val="75000"/>
                    <a:lumOff val="25000"/>
                  </a:schemeClr>
                </a:solidFill>
                <a:latin typeface="微软雅黑" panose="020B0503020204020204" charset="-122"/>
                <a:ea typeface="微软雅黑" panose="020B0503020204020204" charset="-122"/>
                <a:sym typeface="微软雅黑" panose="020B0503020204020204" charset="-122"/>
              </a:rPr>
              <a:t>·</a:t>
            </a:r>
            <a:r>
              <a:rPr lang="zh-CN" altLang="en-US" sz="2400" spc="600" dirty="0">
                <a:solidFill>
                  <a:schemeClr val="tx1">
                    <a:lumMod val="75000"/>
                    <a:lumOff val="25000"/>
                  </a:schemeClr>
                </a:solidFill>
                <a:latin typeface="微软雅黑" panose="020B0503020204020204" charset="-122"/>
                <a:ea typeface="微软雅黑" panose="020B0503020204020204" charset="-122"/>
                <a:sym typeface="微软雅黑" panose="020B0503020204020204" charset="-122"/>
              </a:rPr>
              <a:t>分类</a:t>
            </a:r>
            <a:endParaRPr lang="zh-CN" altLang="en-US" sz="2400" spc="600" dirty="0">
              <a:solidFill>
                <a:schemeClr val="tx1">
                  <a:lumMod val="75000"/>
                  <a:lumOff val="25000"/>
                </a:schemeClr>
              </a:solidFill>
              <a:latin typeface="微软雅黑" panose="020B0503020204020204" charset="-122"/>
              <a:ea typeface="微软雅黑" panose="020B0503020204020204" charset="-122"/>
              <a:sym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slow" p14:dur="1000" advTm="15000">
        <p:cover dir="d"/>
      </p:transition>
    </mc:Choice>
    <mc:Fallback>
      <p:transition spd="slow" advTm="15000">
        <p:cover dir="d"/>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标题 1"/>
          <p:cNvSpPr>
            <a:spLocks noGrp="1" noChangeArrowheads="1"/>
          </p:cNvSpPr>
          <p:nvPr>
            <p:ph type="title"/>
          </p:nvPr>
        </p:nvSpPr>
        <p:spPr>
          <a:xfrm>
            <a:off x="816610" y="842010"/>
            <a:ext cx="10537190" cy="848995"/>
          </a:xfrm>
        </p:spPr>
        <p:txBody>
          <a:bodyPr/>
          <a:lstStyle/>
          <a:p>
            <a:r>
              <a:rPr lang="en-US" altLang="zh-CN" sz="2400">
                <a:latin typeface="微软雅黑" panose="020B0503020204020204" charset="-122"/>
                <a:ea typeface="微软雅黑" panose="020B0503020204020204" charset="-122"/>
                <a:cs typeface="微软雅黑" panose="020B0503020204020204" charset="-122"/>
              </a:rPr>
              <a:t>ROC</a:t>
            </a:r>
            <a:r>
              <a:rPr lang="zh-CN" altLang="en-US" sz="2400">
                <a:latin typeface="微软雅黑" panose="020B0503020204020204" charset="-122"/>
                <a:ea typeface="微软雅黑" panose="020B0503020204020204" charset="-122"/>
                <a:cs typeface="微软雅黑" panose="020B0503020204020204" charset="-122"/>
              </a:rPr>
              <a:t>曲线</a:t>
            </a:r>
            <a:endParaRPr lang="zh-CN" altLang="en-US" sz="2400">
              <a:latin typeface="微软雅黑" panose="020B0503020204020204" charset="-122"/>
              <a:ea typeface="微软雅黑" panose="020B0503020204020204" charset="-122"/>
              <a:cs typeface="微软雅黑" panose="020B0503020204020204" charset="-122"/>
            </a:endParaRPr>
          </a:p>
        </p:txBody>
      </p:sp>
      <p:sp>
        <p:nvSpPr>
          <p:cNvPr id="5" name="椭圆 5"/>
          <p:cNvSpPr/>
          <p:nvPr/>
        </p:nvSpPr>
        <p:spPr>
          <a:xfrm>
            <a:off x="492208" y="426058"/>
            <a:ext cx="324679" cy="324679"/>
          </a:xfrm>
          <a:prstGeom prst="ellipse">
            <a:avLst/>
          </a:prstGeom>
          <a:gradFill flip="none" rotWithShape="1">
            <a:gsLst>
              <a:gs pos="0">
                <a:schemeClr val="accent1"/>
              </a:gs>
              <a:gs pos="100000">
                <a:schemeClr val="accent2"/>
              </a:gs>
            </a:gsLst>
            <a:lin ang="10800000" scaled="1"/>
            <a:tileRect/>
          </a:gradFill>
          <a:ln>
            <a:noFill/>
          </a:ln>
          <a:effectLst>
            <a:outerShdw blurRad="762000" dist="254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360000" bIns="45720" numCol="1" spcCol="0" rtlCol="0" fromWordArt="0" anchor="ctr" anchorCtr="0" forceAA="0" compatLnSpc="1">
            <a:noAutofit/>
          </a:bodyPr>
          <a:p>
            <a:pPr algn="r" defTabSz="914400"/>
            <a:endParaRPr lang="zh-CN" altLang="en-US" sz="1400" b="1">
              <a:latin typeface="微软雅黑" panose="020B0503020204020204" charset="-122"/>
              <a:ea typeface="微软雅黑" panose="020B0503020204020204" charset="-122"/>
              <a:cs typeface="Open Sans" panose="020B0606030504020204" pitchFamily="34" charset="0"/>
              <a:sym typeface="微软雅黑" panose="020B0503020204020204" charset="-122"/>
            </a:endParaRPr>
          </a:p>
        </p:txBody>
      </p:sp>
      <p:sp>
        <p:nvSpPr>
          <p:cNvPr id="6" name="文本框 17"/>
          <p:cNvSpPr txBox="1"/>
          <p:nvPr/>
        </p:nvSpPr>
        <p:spPr>
          <a:xfrm>
            <a:off x="920115" y="381635"/>
            <a:ext cx="5474335" cy="460375"/>
          </a:xfrm>
          <a:prstGeom prst="rect">
            <a:avLst/>
          </a:prstGeom>
          <a:noFill/>
        </p:spPr>
        <p:txBody>
          <a:bodyPr wrap="square" rtlCol="0">
            <a:spAutoFit/>
          </a:bodyPr>
          <a:p>
            <a:pPr algn="just" fontAlgn="auto"/>
            <a:r>
              <a:rPr lang="en-US" sz="2400" spc="600" dirty="0">
                <a:solidFill>
                  <a:schemeClr val="tx1">
                    <a:lumMod val="75000"/>
                    <a:lumOff val="25000"/>
                  </a:schemeClr>
                </a:solidFill>
                <a:latin typeface="微软雅黑" panose="020B0503020204020204" charset="-122"/>
                <a:ea typeface="微软雅黑" panose="020B0503020204020204" charset="-122"/>
                <a:sym typeface="微软雅黑" panose="020B0503020204020204" charset="-122"/>
              </a:rPr>
              <a:t>2.4.1</a:t>
            </a:r>
            <a:r>
              <a:rPr lang="zh-CN" altLang="en-US" sz="2400" spc="600" dirty="0">
                <a:solidFill>
                  <a:schemeClr val="tx1">
                    <a:lumMod val="75000"/>
                    <a:lumOff val="25000"/>
                  </a:schemeClr>
                </a:solidFill>
                <a:latin typeface="微软雅黑" panose="020B0503020204020204" charset="-122"/>
                <a:ea typeface="微软雅黑" panose="020B0503020204020204" charset="-122"/>
                <a:sym typeface="微软雅黑" panose="020B0503020204020204" charset="-122"/>
              </a:rPr>
              <a:t>模型评估</a:t>
            </a:r>
            <a:r>
              <a:rPr lang="en-US" altLang="zh-CN" sz="2400" spc="600" dirty="0">
                <a:solidFill>
                  <a:schemeClr val="tx1">
                    <a:lumMod val="75000"/>
                    <a:lumOff val="25000"/>
                  </a:schemeClr>
                </a:solidFill>
                <a:latin typeface="微软雅黑" panose="020B0503020204020204" charset="-122"/>
                <a:ea typeface="微软雅黑" panose="020B0503020204020204" charset="-122"/>
                <a:sym typeface="微软雅黑" panose="020B0503020204020204" charset="-122"/>
              </a:rPr>
              <a:t>·</a:t>
            </a:r>
            <a:r>
              <a:rPr lang="zh-CN" altLang="en-US" sz="2400" spc="600" dirty="0">
                <a:solidFill>
                  <a:schemeClr val="tx1">
                    <a:lumMod val="75000"/>
                    <a:lumOff val="25000"/>
                  </a:schemeClr>
                </a:solidFill>
                <a:latin typeface="微软雅黑" panose="020B0503020204020204" charset="-122"/>
                <a:ea typeface="微软雅黑" panose="020B0503020204020204" charset="-122"/>
                <a:sym typeface="微软雅黑" panose="020B0503020204020204" charset="-122"/>
              </a:rPr>
              <a:t>监督</a:t>
            </a:r>
            <a:r>
              <a:rPr lang="en-US" altLang="zh-CN" sz="2400" spc="600" dirty="0">
                <a:solidFill>
                  <a:schemeClr val="tx1">
                    <a:lumMod val="75000"/>
                    <a:lumOff val="25000"/>
                  </a:schemeClr>
                </a:solidFill>
                <a:latin typeface="微软雅黑" panose="020B0503020204020204" charset="-122"/>
                <a:ea typeface="微软雅黑" panose="020B0503020204020204" charset="-122"/>
                <a:sym typeface="微软雅黑" panose="020B0503020204020204" charset="-122"/>
              </a:rPr>
              <a:t>·</a:t>
            </a:r>
            <a:r>
              <a:rPr lang="zh-CN" altLang="en-US" sz="2400" spc="600" dirty="0">
                <a:solidFill>
                  <a:schemeClr val="tx1">
                    <a:lumMod val="75000"/>
                    <a:lumOff val="25000"/>
                  </a:schemeClr>
                </a:solidFill>
                <a:latin typeface="微软雅黑" panose="020B0503020204020204" charset="-122"/>
                <a:ea typeface="微软雅黑" panose="020B0503020204020204" charset="-122"/>
                <a:sym typeface="微软雅黑" panose="020B0503020204020204" charset="-122"/>
              </a:rPr>
              <a:t>分类</a:t>
            </a:r>
            <a:endParaRPr lang="zh-CN" altLang="en-US" sz="2400" spc="600" dirty="0">
              <a:solidFill>
                <a:schemeClr val="tx1">
                  <a:lumMod val="75000"/>
                  <a:lumOff val="25000"/>
                </a:schemeClr>
              </a:solidFill>
              <a:latin typeface="微软雅黑" panose="020B0503020204020204" charset="-122"/>
              <a:ea typeface="微软雅黑" panose="020B0503020204020204" charset="-122"/>
              <a:sym typeface="微软雅黑" panose="020B0503020204020204" charset="-122"/>
            </a:endParaRPr>
          </a:p>
        </p:txBody>
      </p:sp>
      <p:sp>
        <p:nvSpPr>
          <p:cNvPr id="4" name="内容占位符 2"/>
          <p:cNvSpPr>
            <a:spLocks noGrp="1"/>
          </p:cNvSpPr>
          <p:nvPr/>
        </p:nvSpPr>
        <p:spPr>
          <a:xfrm>
            <a:off x="1698625" y="1691164"/>
            <a:ext cx="8229600" cy="45259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400" noProof="1"/>
              <a:t>分类器的功效（直观）</a:t>
            </a:r>
            <a:endParaRPr lang="zh-CN" altLang="en-US" sz="2400" noProof="1"/>
          </a:p>
          <a:p>
            <a:endParaRPr lang="zh-CN" altLang="en-US" noProof="1"/>
          </a:p>
          <a:p>
            <a:endParaRPr lang="zh-CN" altLang="en-US" noProof="1"/>
          </a:p>
          <a:p>
            <a:endParaRPr lang="zh-CN" altLang="en-US" noProof="1"/>
          </a:p>
          <a:p>
            <a:endParaRPr lang="zh-CN" altLang="en-US" noProof="1"/>
          </a:p>
          <a:p>
            <a:endParaRPr lang="zh-CN" altLang="en-US" noProof="1"/>
          </a:p>
          <a:p>
            <a:pPr marL="0" indent="0">
              <a:buNone/>
            </a:pPr>
            <a:endParaRPr lang="zh-CN" altLang="en-US" sz="2000" noProof="1"/>
          </a:p>
        </p:txBody>
      </p:sp>
      <p:pic>
        <p:nvPicPr>
          <p:cNvPr id="7" name="图片 5"/>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823720" y="2501900"/>
            <a:ext cx="2999740" cy="2376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图片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94450" y="2288699"/>
            <a:ext cx="3175000" cy="2589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文本框 8"/>
          <p:cNvSpPr txBox="1"/>
          <p:nvPr/>
        </p:nvSpPr>
        <p:spPr>
          <a:xfrm>
            <a:off x="2088515" y="5135880"/>
            <a:ext cx="9441815" cy="1476375"/>
          </a:xfrm>
          <a:prstGeom prst="rect">
            <a:avLst/>
          </a:prstGeom>
          <a:noFill/>
        </p:spPr>
        <p:txBody>
          <a:bodyPr wrap="square" rtlCol="0">
            <a:spAutoFit/>
          </a:bodyPr>
          <a:p>
            <a:pPr marL="0" indent="0">
              <a:buFontTx/>
              <a:buNone/>
            </a:pPr>
            <a:r>
              <a:rPr lang="zh-CN" altLang="en-US">
                <a:sym typeface="+mn-ea"/>
              </a:rPr>
              <a:t>不论真实值是</a:t>
            </a:r>
            <a:r>
              <a:rPr lang="en-US" altLang="zh-CN">
                <a:sym typeface="+mn-ea"/>
              </a:rPr>
              <a:t>0 or 1                                                         </a:t>
            </a:r>
            <a:r>
              <a:rPr lang="zh-CN" altLang="en-US">
                <a:sym typeface="+mn-ea"/>
              </a:rPr>
              <a:t>一般情况</a:t>
            </a:r>
            <a:endParaRPr lang="en-US" altLang="zh-CN" noProof="1"/>
          </a:p>
          <a:p>
            <a:pPr marL="0" indent="0">
              <a:buFontTx/>
              <a:buNone/>
            </a:pPr>
            <a:r>
              <a:rPr lang="zh-CN" altLang="en-US">
                <a:sym typeface="+mn-ea"/>
              </a:rPr>
              <a:t>分类正确的概率都为</a:t>
            </a:r>
            <a:r>
              <a:rPr lang="en-US" altLang="zh-CN">
                <a:sym typeface="+mn-ea"/>
              </a:rPr>
              <a:t>0.5                                         </a:t>
            </a:r>
            <a:r>
              <a:rPr lang="zh-CN" altLang="en-US">
                <a:sym typeface="+mn-ea"/>
              </a:rPr>
              <a:t>如果分类器正确率</a:t>
            </a:r>
            <a:r>
              <a:rPr lang="en-US" altLang="zh-CN">
                <a:sym typeface="+mn-ea"/>
              </a:rPr>
              <a:t>100%</a:t>
            </a:r>
            <a:endParaRPr lang="zh-CN" altLang="en-US" noProof="1"/>
          </a:p>
          <a:p>
            <a:pPr marL="0" indent="0">
              <a:buFontTx/>
              <a:buNone/>
            </a:pPr>
            <a:r>
              <a:rPr lang="en-US" altLang="zh-CN">
                <a:sym typeface="+mn-ea"/>
              </a:rPr>
              <a:t>&gt;&gt;&gt; </a:t>
            </a:r>
            <a:r>
              <a:rPr lang="zh-CN" altLang="en-US">
                <a:sym typeface="+mn-ea"/>
              </a:rPr>
              <a:t>要你何用？不如抛硬币！                          </a:t>
            </a:r>
            <a:r>
              <a:rPr lang="en-US" altLang="zh-CN">
                <a:sym typeface="+mn-ea"/>
              </a:rPr>
              <a:t>      &gt;&gt; </a:t>
            </a:r>
            <a:r>
              <a:rPr lang="zh-CN" altLang="en-US">
                <a:sym typeface="+mn-ea"/>
              </a:rPr>
              <a:t>阴影覆盖整个正方形</a:t>
            </a:r>
            <a:endParaRPr lang="zh-CN" altLang="en-US">
              <a:sym typeface="+mn-ea"/>
            </a:endParaRPr>
          </a:p>
          <a:p>
            <a:pPr marL="0" indent="0">
              <a:buFontTx/>
              <a:buNone/>
            </a:pPr>
            <a:r>
              <a:rPr lang="zh-CN" altLang="en-US">
                <a:sym typeface="+mn-ea"/>
              </a:rPr>
              <a:t>                                                                        </a:t>
            </a:r>
            <a:r>
              <a:rPr lang="en-US" altLang="zh-CN">
                <a:sym typeface="+mn-ea"/>
              </a:rPr>
              <a:t>     </a:t>
            </a:r>
            <a:r>
              <a:rPr lang="zh-CN" altLang="en-US">
                <a:sym typeface="+mn-ea"/>
              </a:rPr>
              <a:t>  </a:t>
            </a:r>
            <a:r>
              <a:rPr lang="en-US" altLang="zh-CN">
                <a:sym typeface="+mn-ea"/>
              </a:rPr>
              <a:t>&gt;&gt; AUC</a:t>
            </a:r>
            <a:r>
              <a:rPr lang="zh-CN" altLang="en-US">
                <a:sym typeface="+mn-ea"/>
              </a:rPr>
              <a:t>：曲线下阴影面积</a:t>
            </a:r>
            <a:endParaRPr lang="zh-CN" altLang="en-US">
              <a:sym typeface="+mn-ea"/>
            </a:endParaRPr>
          </a:p>
          <a:p>
            <a:pPr marL="0" indent="0">
              <a:buFontTx/>
              <a:buNone/>
            </a:pPr>
            <a:r>
              <a:rPr lang="zh-CN" altLang="en-US">
                <a:sym typeface="+mn-ea"/>
              </a:rPr>
              <a:t>                                                                      </a:t>
            </a:r>
            <a:r>
              <a:rPr lang="en-US" altLang="zh-CN">
                <a:sym typeface="+mn-ea"/>
              </a:rPr>
              <a:t>     </a:t>
            </a:r>
            <a:r>
              <a:rPr lang="zh-CN" altLang="en-US">
                <a:sym typeface="+mn-ea"/>
              </a:rPr>
              <a:t>（</a:t>
            </a:r>
            <a:r>
              <a:rPr lang="en-US" altLang="zh-CN">
                <a:sym typeface="+mn-ea"/>
              </a:rPr>
              <a:t>100%</a:t>
            </a:r>
            <a:r>
              <a:rPr lang="zh-CN" altLang="en-US">
                <a:sym typeface="+mn-ea"/>
              </a:rPr>
              <a:t>正确分类器 </a:t>
            </a:r>
            <a:r>
              <a:rPr lang="en-US" altLang="zh-CN">
                <a:sym typeface="+mn-ea"/>
              </a:rPr>
              <a:t>AUC=1</a:t>
            </a:r>
            <a:r>
              <a:rPr lang="zh-CN" altLang="en-US">
                <a:sym typeface="+mn-ea"/>
              </a:rPr>
              <a:t>）</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000" advTm="15000">
        <p:cover dir="d"/>
      </p:transition>
    </mc:Choice>
    <mc:Fallback>
      <p:transition spd="slow" advTm="15000">
        <p:cover dir="d"/>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标题 1"/>
          <p:cNvSpPr>
            <a:spLocks noGrp="1" noChangeArrowheads="1"/>
          </p:cNvSpPr>
          <p:nvPr>
            <p:ph type="title"/>
          </p:nvPr>
        </p:nvSpPr>
        <p:spPr>
          <a:xfrm>
            <a:off x="919480" y="842645"/>
            <a:ext cx="10434320" cy="848360"/>
          </a:xfrm>
        </p:spPr>
        <p:txBody>
          <a:bodyPr/>
          <a:lstStyle/>
          <a:p>
            <a:r>
              <a:rPr lang="en-US" altLang="zh-CN" sz="2400">
                <a:latin typeface="微软雅黑" panose="020B0503020204020204" charset="-122"/>
                <a:ea typeface="微软雅黑" panose="020B0503020204020204" charset="-122"/>
                <a:cs typeface="微软雅黑" panose="020B0503020204020204" charset="-122"/>
              </a:rPr>
              <a:t>ROC·</a:t>
            </a:r>
            <a:r>
              <a:rPr lang="zh-CN" altLang="en-US" sz="2400">
                <a:latin typeface="微软雅黑" panose="020B0503020204020204" charset="-122"/>
                <a:ea typeface="微软雅黑" panose="020B0503020204020204" charset="-122"/>
                <a:cs typeface="微软雅黑" panose="020B0503020204020204" charset="-122"/>
              </a:rPr>
              <a:t>例子</a:t>
            </a:r>
            <a:endParaRPr lang="zh-CN" altLang="en-US" sz="2400">
              <a:latin typeface="微软雅黑" panose="020B0503020204020204" charset="-122"/>
              <a:ea typeface="微软雅黑" panose="020B0503020204020204" charset="-122"/>
              <a:cs typeface="微软雅黑" panose="020B0503020204020204" charset="-122"/>
            </a:endParaRPr>
          </a:p>
        </p:txBody>
      </p:sp>
      <p:sp>
        <p:nvSpPr>
          <p:cNvPr id="3" name="内容占位符 2"/>
          <p:cNvSpPr>
            <a:spLocks noGrp="1"/>
          </p:cNvSpPr>
          <p:nvPr>
            <p:ph idx="1"/>
          </p:nvPr>
        </p:nvSpPr>
        <p:spPr/>
        <p:txBody>
          <a:bodyPr/>
          <a:lstStyle/>
          <a:p>
            <a:r>
              <a:rPr lang="zh-CN" altLang="en-US" noProof="1"/>
              <a:t>预测结果：</a:t>
            </a:r>
            <a:endParaRPr lang="zh-CN" altLang="en-US" noProof="1"/>
          </a:p>
          <a:p>
            <a:r>
              <a:rPr lang="zh-CN" altLang="en-US" noProof="1"/>
              <a:t>混淆矩阵：</a:t>
            </a:r>
            <a:endParaRPr lang="zh-CN" altLang="en-US" noProof="1"/>
          </a:p>
          <a:p>
            <a:endParaRPr lang="zh-CN" altLang="en-US" noProof="1"/>
          </a:p>
          <a:p>
            <a:endParaRPr lang="zh-CN" altLang="en-US" noProof="1"/>
          </a:p>
          <a:p>
            <a:r>
              <a:rPr lang="zh-CN" altLang="en-US" noProof="1"/>
              <a:t>计算</a:t>
            </a:r>
            <a:r>
              <a:rPr lang="en-US" altLang="zh-CN" noProof="1"/>
              <a:t>: TP=0.75，FP=0.5</a:t>
            </a:r>
            <a:endParaRPr lang="en-US" altLang="zh-CN" noProof="1"/>
          </a:p>
          <a:p>
            <a:pPr marL="0" indent="0">
              <a:buFontTx/>
              <a:buNone/>
            </a:pPr>
            <a:r>
              <a:rPr lang="en-US" altLang="zh-CN" noProof="1"/>
              <a:t>             AUC=0.625</a:t>
            </a:r>
            <a:endParaRPr lang="en-US" altLang="zh-CN" noProof="1"/>
          </a:p>
        </p:txBody>
      </p:sp>
      <p:pic>
        <p:nvPicPr>
          <p:cNvPr id="54276" name="图片 5"/>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430713" y="1508125"/>
            <a:ext cx="53721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277" name="图片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30713" y="2239963"/>
            <a:ext cx="2849562" cy="154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278" name="图片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67500" y="3994150"/>
            <a:ext cx="3194050" cy="2400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279" name="文本框 8"/>
          <p:cNvSpPr txBox="1">
            <a:spLocks noChangeArrowheads="1"/>
          </p:cNvSpPr>
          <p:nvPr/>
        </p:nvSpPr>
        <p:spPr bwMode="auto">
          <a:xfrm>
            <a:off x="7772400" y="4667250"/>
            <a:ext cx="4127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b="1">
                <a:solidFill>
                  <a:srgbClr val="FF0000"/>
                </a:solidFill>
              </a:rPr>
              <a:t>×</a:t>
            </a:r>
            <a:endParaRPr lang="zh-CN" altLang="en-US" b="1">
              <a:solidFill>
                <a:srgbClr val="FF0000"/>
              </a:solidFill>
            </a:endParaRPr>
          </a:p>
        </p:txBody>
      </p:sp>
      <p:sp>
        <p:nvSpPr>
          <p:cNvPr id="5" name="椭圆 5"/>
          <p:cNvSpPr/>
          <p:nvPr/>
        </p:nvSpPr>
        <p:spPr>
          <a:xfrm>
            <a:off x="492208" y="426058"/>
            <a:ext cx="324679" cy="324679"/>
          </a:xfrm>
          <a:prstGeom prst="ellipse">
            <a:avLst/>
          </a:prstGeom>
          <a:gradFill flip="none" rotWithShape="1">
            <a:gsLst>
              <a:gs pos="0">
                <a:schemeClr val="accent1"/>
              </a:gs>
              <a:gs pos="100000">
                <a:schemeClr val="accent2"/>
              </a:gs>
            </a:gsLst>
            <a:lin ang="10800000" scaled="1"/>
            <a:tileRect/>
          </a:gradFill>
          <a:ln>
            <a:noFill/>
          </a:ln>
          <a:effectLst>
            <a:outerShdw blurRad="762000" dist="254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360000" bIns="45720" numCol="1" spcCol="0" rtlCol="0" fromWordArt="0" anchor="ctr" anchorCtr="0" forceAA="0" compatLnSpc="1">
            <a:noAutofit/>
          </a:bodyPr>
          <a:p>
            <a:pPr algn="r" defTabSz="914400"/>
            <a:endParaRPr lang="zh-CN" altLang="en-US" sz="1400" b="1">
              <a:latin typeface="微软雅黑" panose="020B0503020204020204" charset="-122"/>
              <a:ea typeface="微软雅黑" panose="020B0503020204020204" charset="-122"/>
              <a:cs typeface="Open Sans" panose="020B0606030504020204" pitchFamily="34" charset="0"/>
              <a:sym typeface="微软雅黑" panose="020B0503020204020204" charset="-122"/>
            </a:endParaRPr>
          </a:p>
        </p:txBody>
      </p:sp>
      <p:sp>
        <p:nvSpPr>
          <p:cNvPr id="6" name="文本框 17"/>
          <p:cNvSpPr txBox="1"/>
          <p:nvPr/>
        </p:nvSpPr>
        <p:spPr>
          <a:xfrm>
            <a:off x="920115" y="381635"/>
            <a:ext cx="5474335" cy="460375"/>
          </a:xfrm>
          <a:prstGeom prst="rect">
            <a:avLst/>
          </a:prstGeom>
          <a:noFill/>
        </p:spPr>
        <p:txBody>
          <a:bodyPr wrap="square" rtlCol="0">
            <a:spAutoFit/>
          </a:bodyPr>
          <a:p>
            <a:pPr algn="just" fontAlgn="auto"/>
            <a:r>
              <a:rPr lang="en-US" sz="2400" spc="600" dirty="0">
                <a:solidFill>
                  <a:schemeClr val="tx1">
                    <a:lumMod val="75000"/>
                    <a:lumOff val="25000"/>
                  </a:schemeClr>
                </a:solidFill>
                <a:latin typeface="微软雅黑" panose="020B0503020204020204" charset="-122"/>
                <a:ea typeface="微软雅黑" panose="020B0503020204020204" charset="-122"/>
                <a:sym typeface="微软雅黑" panose="020B0503020204020204" charset="-122"/>
              </a:rPr>
              <a:t>2.4.1</a:t>
            </a:r>
            <a:r>
              <a:rPr lang="zh-CN" altLang="en-US" sz="2400" spc="600" dirty="0">
                <a:solidFill>
                  <a:schemeClr val="tx1">
                    <a:lumMod val="75000"/>
                    <a:lumOff val="25000"/>
                  </a:schemeClr>
                </a:solidFill>
                <a:latin typeface="微软雅黑" panose="020B0503020204020204" charset="-122"/>
                <a:ea typeface="微软雅黑" panose="020B0503020204020204" charset="-122"/>
                <a:sym typeface="微软雅黑" panose="020B0503020204020204" charset="-122"/>
              </a:rPr>
              <a:t>模型评估</a:t>
            </a:r>
            <a:r>
              <a:rPr lang="en-US" altLang="zh-CN" sz="2400" spc="600" dirty="0">
                <a:solidFill>
                  <a:schemeClr val="tx1">
                    <a:lumMod val="75000"/>
                    <a:lumOff val="25000"/>
                  </a:schemeClr>
                </a:solidFill>
                <a:latin typeface="微软雅黑" panose="020B0503020204020204" charset="-122"/>
                <a:ea typeface="微软雅黑" panose="020B0503020204020204" charset="-122"/>
                <a:sym typeface="微软雅黑" panose="020B0503020204020204" charset="-122"/>
              </a:rPr>
              <a:t>·</a:t>
            </a:r>
            <a:r>
              <a:rPr lang="zh-CN" altLang="en-US" sz="2400" spc="600" dirty="0">
                <a:solidFill>
                  <a:schemeClr val="tx1">
                    <a:lumMod val="75000"/>
                    <a:lumOff val="25000"/>
                  </a:schemeClr>
                </a:solidFill>
                <a:latin typeface="微软雅黑" panose="020B0503020204020204" charset="-122"/>
                <a:ea typeface="微软雅黑" panose="020B0503020204020204" charset="-122"/>
                <a:sym typeface="微软雅黑" panose="020B0503020204020204" charset="-122"/>
              </a:rPr>
              <a:t>监督</a:t>
            </a:r>
            <a:r>
              <a:rPr lang="en-US" altLang="zh-CN" sz="2400" spc="600" dirty="0">
                <a:solidFill>
                  <a:schemeClr val="tx1">
                    <a:lumMod val="75000"/>
                    <a:lumOff val="25000"/>
                  </a:schemeClr>
                </a:solidFill>
                <a:latin typeface="微软雅黑" panose="020B0503020204020204" charset="-122"/>
                <a:ea typeface="微软雅黑" panose="020B0503020204020204" charset="-122"/>
                <a:sym typeface="微软雅黑" panose="020B0503020204020204" charset="-122"/>
              </a:rPr>
              <a:t>·</a:t>
            </a:r>
            <a:r>
              <a:rPr lang="zh-CN" altLang="en-US" sz="2400" spc="600" dirty="0">
                <a:solidFill>
                  <a:schemeClr val="tx1">
                    <a:lumMod val="75000"/>
                    <a:lumOff val="25000"/>
                  </a:schemeClr>
                </a:solidFill>
                <a:latin typeface="微软雅黑" panose="020B0503020204020204" charset="-122"/>
                <a:ea typeface="微软雅黑" panose="020B0503020204020204" charset="-122"/>
                <a:sym typeface="微软雅黑" panose="020B0503020204020204" charset="-122"/>
              </a:rPr>
              <a:t>分类</a:t>
            </a:r>
            <a:endParaRPr lang="zh-CN" altLang="en-US" sz="2400" spc="600" dirty="0">
              <a:solidFill>
                <a:schemeClr val="tx1">
                  <a:lumMod val="75000"/>
                  <a:lumOff val="25000"/>
                </a:schemeClr>
              </a:solidFill>
              <a:latin typeface="微软雅黑" panose="020B0503020204020204" charset="-122"/>
              <a:ea typeface="微软雅黑" panose="020B0503020204020204" charset="-122"/>
              <a:sym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slow" p14:dur="1000" advTm="15000">
        <p:cover dir="d"/>
      </p:transition>
    </mc:Choice>
    <mc:Fallback>
      <p:transition spd="slow" advTm="15000">
        <p:cover dir="d"/>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内容占位符 2"/>
          <p:cNvSpPr>
            <a:spLocks noGrp="1" noChangeArrowheads="1"/>
          </p:cNvSpPr>
          <p:nvPr>
            <p:ph idx="1"/>
          </p:nvPr>
        </p:nvSpPr>
        <p:spPr/>
        <p:txBody>
          <a:bodyPr/>
          <a:lstStyle/>
          <a:p>
            <a:r>
              <a:rPr lang="zh-CN" altLang="en-US" sz="1800">
                <a:latin typeface="微软雅黑" panose="020B0503020204020204" charset="-122"/>
                <a:ea typeface="微软雅黑" panose="020B0503020204020204" charset="-122"/>
                <a:cs typeface="微软雅黑" panose="020B0503020204020204" charset="-122"/>
              </a:rPr>
              <a:t>基本思想：</a:t>
            </a:r>
            <a:r>
              <a:rPr lang="en-US" altLang="zh-CN" sz="1800">
                <a:latin typeface="微软雅黑" panose="020B0503020204020204" charset="-122"/>
                <a:ea typeface="微软雅黑" panose="020B0503020204020204" charset="-122"/>
                <a:cs typeface="微软雅黑" panose="020B0503020204020204" charset="-122"/>
              </a:rPr>
              <a:t>(</a:t>
            </a:r>
            <a:r>
              <a:rPr lang="zh-CN" altLang="en-US" sz="1800">
                <a:latin typeface="微软雅黑" panose="020B0503020204020204" charset="-122"/>
                <a:ea typeface="微软雅黑" panose="020B0503020204020204" charset="-122"/>
                <a:cs typeface="微软雅黑" panose="020B0503020204020204" charset="-122"/>
              </a:rPr>
              <a:t>也是当初建模时的目标</a:t>
            </a:r>
            <a:r>
              <a:rPr lang="en-US" altLang="zh-CN" sz="1800">
                <a:latin typeface="微软雅黑" panose="020B0503020204020204" charset="-122"/>
                <a:ea typeface="微软雅黑" panose="020B0503020204020204" charset="-122"/>
                <a:cs typeface="微软雅黑" panose="020B0503020204020204" charset="-122"/>
              </a:rPr>
              <a:t>)</a:t>
            </a:r>
            <a:r>
              <a:rPr lang="zh-CN" altLang="en-US" sz="1800">
                <a:latin typeface="微软雅黑" panose="020B0503020204020204" charset="-122"/>
                <a:ea typeface="微软雅黑" panose="020B0503020204020204" charset="-122"/>
                <a:cs typeface="微软雅黑" panose="020B0503020204020204" charset="-122"/>
              </a:rPr>
              <a:t>组内差异越小越好，组间差异越大越好</a:t>
            </a:r>
            <a:endParaRPr lang="zh-CN" altLang="en-US" sz="1800">
              <a:latin typeface="微软雅黑" panose="020B0503020204020204" charset="-122"/>
              <a:ea typeface="微软雅黑" panose="020B0503020204020204" charset="-122"/>
              <a:cs typeface="微软雅黑" panose="020B0503020204020204" charset="-122"/>
            </a:endParaRPr>
          </a:p>
          <a:p>
            <a:r>
              <a:rPr lang="zh-CN" altLang="en-US" sz="1800">
                <a:latin typeface="微软雅黑" panose="020B0503020204020204" charset="-122"/>
                <a:ea typeface="微软雅黑" panose="020B0503020204020204" charset="-122"/>
                <a:cs typeface="微软雅黑" panose="020B0503020204020204" charset="-122"/>
              </a:rPr>
              <a:t>常用指标：</a:t>
            </a:r>
            <a:endParaRPr lang="zh-CN" altLang="en-US" sz="1800">
              <a:latin typeface="微软雅黑" panose="020B0503020204020204" charset="-122"/>
              <a:ea typeface="微软雅黑" panose="020B0503020204020204" charset="-122"/>
              <a:cs typeface="微软雅黑" panose="020B0503020204020204" charset="-122"/>
            </a:endParaRPr>
          </a:p>
          <a:p>
            <a:pPr marL="800100" lvl="1" indent="-342900">
              <a:buFontTx/>
              <a:buChar char="•"/>
            </a:pPr>
            <a:r>
              <a:rPr lang="zh-CN" altLang="en-US" sz="1800">
                <a:latin typeface="微软雅黑" panose="020B0503020204020204" charset="-122"/>
                <a:ea typeface="微软雅黑" panose="020B0503020204020204" charset="-122"/>
                <a:cs typeface="微软雅黑" panose="020B0503020204020204" charset="-122"/>
              </a:rPr>
              <a:t> 轮廓系数</a:t>
            </a:r>
            <a:endParaRPr lang="zh-CN" altLang="en-US" sz="1800">
              <a:latin typeface="微软雅黑" panose="020B0503020204020204" charset="-122"/>
              <a:ea typeface="微软雅黑" panose="020B0503020204020204" charset="-122"/>
              <a:cs typeface="微软雅黑" panose="020B0503020204020204" charset="-122"/>
            </a:endParaRPr>
          </a:p>
          <a:p>
            <a:pPr marL="800100" lvl="1" indent="-342900">
              <a:buFontTx/>
              <a:buChar char="•"/>
            </a:pPr>
            <a:r>
              <a:rPr lang="zh-CN" altLang="en-US" sz="1800">
                <a:latin typeface="微软雅黑" panose="020B0503020204020204" charset="-122"/>
                <a:ea typeface="微软雅黑" panose="020B0503020204020204" charset="-122"/>
                <a:cs typeface="微软雅黑" panose="020B0503020204020204" charset="-122"/>
              </a:rPr>
              <a:t> 调整兰德指数</a:t>
            </a:r>
            <a:endParaRPr lang="zh-CN" altLang="en-US" sz="1800">
              <a:latin typeface="微软雅黑" panose="020B0503020204020204" charset="-122"/>
              <a:ea typeface="微软雅黑" panose="020B0503020204020204" charset="-122"/>
              <a:cs typeface="微软雅黑" panose="020B0503020204020204" charset="-122"/>
            </a:endParaRPr>
          </a:p>
          <a:p>
            <a:pPr marL="800100" lvl="1" indent="-342900">
              <a:buFontTx/>
              <a:buChar char="•"/>
            </a:pPr>
            <a:r>
              <a:rPr lang="zh-CN" altLang="en-US" sz="1800">
                <a:latin typeface="微软雅黑" panose="020B0503020204020204" charset="-122"/>
                <a:ea typeface="微软雅黑" panose="020B0503020204020204" charset="-122"/>
                <a:cs typeface="微软雅黑" panose="020B0503020204020204" charset="-122"/>
              </a:rPr>
              <a:t> 互信息</a:t>
            </a:r>
            <a:endParaRPr lang="zh-CN" altLang="en-US" sz="1800">
              <a:latin typeface="微软雅黑" panose="020B0503020204020204" charset="-122"/>
              <a:ea typeface="微软雅黑" panose="020B0503020204020204" charset="-122"/>
              <a:cs typeface="微软雅黑" panose="020B0503020204020204" charset="-122"/>
            </a:endParaRPr>
          </a:p>
          <a:p>
            <a:pPr marL="800100" lvl="1" indent="-342900">
              <a:buFontTx/>
              <a:buChar char="•"/>
            </a:pPr>
            <a:r>
              <a:rPr lang="zh-CN" altLang="en-US" sz="1800">
                <a:latin typeface="微软雅黑" panose="020B0503020204020204" charset="-122"/>
                <a:ea typeface="微软雅黑" panose="020B0503020204020204" charset="-122"/>
                <a:cs typeface="微软雅黑" panose="020B0503020204020204" charset="-122"/>
              </a:rPr>
              <a:t> 同质性，完整性和二者的调和平均</a:t>
            </a:r>
            <a:endParaRPr lang="zh-CN" altLang="en-US" sz="1800">
              <a:latin typeface="微软雅黑" panose="020B0503020204020204" charset="-122"/>
              <a:ea typeface="微软雅黑" panose="020B0503020204020204" charset="-122"/>
              <a:cs typeface="微软雅黑" panose="020B0503020204020204" charset="-122"/>
            </a:endParaRPr>
          </a:p>
          <a:p>
            <a:pPr marL="800100" lvl="1" indent="-342900">
              <a:buFontTx/>
              <a:buChar char="•"/>
            </a:pPr>
            <a:r>
              <a:rPr lang="zh-CN" altLang="en-US" sz="1800">
                <a:latin typeface="微软雅黑" panose="020B0503020204020204" charset="-122"/>
                <a:ea typeface="微软雅黑" panose="020B0503020204020204" charset="-122"/>
                <a:cs typeface="微软雅黑" panose="020B0503020204020204" charset="-122"/>
              </a:rPr>
              <a:t> Calinski-Harabaz index</a:t>
            </a:r>
            <a:endParaRPr lang="zh-CN" altLang="en-US" sz="1800">
              <a:latin typeface="微软雅黑" panose="020B0503020204020204" charset="-122"/>
              <a:ea typeface="微软雅黑" panose="020B0503020204020204" charset="-122"/>
              <a:cs typeface="微软雅黑" panose="020B0503020204020204" charset="-122"/>
            </a:endParaRPr>
          </a:p>
        </p:txBody>
      </p:sp>
      <p:sp>
        <p:nvSpPr>
          <p:cNvPr id="5" name="椭圆 5"/>
          <p:cNvSpPr/>
          <p:nvPr/>
        </p:nvSpPr>
        <p:spPr>
          <a:xfrm>
            <a:off x="492208" y="426058"/>
            <a:ext cx="324679" cy="324679"/>
          </a:xfrm>
          <a:prstGeom prst="ellipse">
            <a:avLst/>
          </a:prstGeom>
          <a:gradFill flip="none" rotWithShape="1">
            <a:gsLst>
              <a:gs pos="0">
                <a:schemeClr val="accent1"/>
              </a:gs>
              <a:gs pos="100000">
                <a:schemeClr val="accent2"/>
              </a:gs>
            </a:gsLst>
            <a:lin ang="10800000" scaled="1"/>
            <a:tileRect/>
          </a:gradFill>
          <a:ln>
            <a:noFill/>
          </a:ln>
          <a:effectLst>
            <a:outerShdw blurRad="762000" dist="254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360000" bIns="45720" numCol="1" spcCol="0" rtlCol="0" fromWordArt="0" anchor="ctr" anchorCtr="0" forceAA="0" compatLnSpc="1">
            <a:noAutofit/>
          </a:bodyPr>
          <a:p>
            <a:pPr algn="r" defTabSz="914400"/>
            <a:endParaRPr lang="zh-CN" altLang="en-US" sz="1400" b="1">
              <a:latin typeface="微软雅黑" panose="020B0503020204020204" charset="-122"/>
              <a:ea typeface="微软雅黑" panose="020B0503020204020204" charset="-122"/>
              <a:cs typeface="Open Sans" panose="020B0606030504020204" pitchFamily="34" charset="0"/>
              <a:sym typeface="微软雅黑" panose="020B0503020204020204" charset="-122"/>
            </a:endParaRPr>
          </a:p>
        </p:txBody>
      </p:sp>
      <p:sp>
        <p:nvSpPr>
          <p:cNvPr id="6" name="文本框 17"/>
          <p:cNvSpPr txBox="1"/>
          <p:nvPr/>
        </p:nvSpPr>
        <p:spPr>
          <a:xfrm>
            <a:off x="920115" y="381635"/>
            <a:ext cx="5474335" cy="460375"/>
          </a:xfrm>
          <a:prstGeom prst="rect">
            <a:avLst/>
          </a:prstGeom>
          <a:noFill/>
        </p:spPr>
        <p:txBody>
          <a:bodyPr wrap="square" rtlCol="0">
            <a:spAutoFit/>
          </a:bodyPr>
          <a:p>
            <a:pPr algn="just" fontAlgn="auto"/>
            <a:r>
              <a:rPr lang="en-US" sz="2400" spc="600" dirty="0">
                <a:solidFill>
                  <a:schemeClr val="tx1">
                    <a:lumMod val="75000"/>
                    <a:lumOff val="25000"/>
                  </a:schemeClr>
                </a:solidFill>
                <a:latin typeface="微软雅黑" panose="020B0503020204020204" charset="-122"/>
                <a:ea typeface="微软雅黑" panose="020B0503020204020204" charset="-122"/>
                <a:sym typeface="微软雅黑" panose="020B0503020204020204" charset="-122"/>
              </a:rPr>
              <a:t>2.4.3</a:t>
            </a:r>
            <a:r>
              <a:rPr lang="zh-CN" altLang="en-US" sz="2400" spc="600" dirty="0">
                <a:solidFill>
                  <a:schemeClr val="tx1">
                    <a:lumMod val="75000"/>
                    <a:lumOff val="25000"/>
                  </a:schemeClr>
                </a:solidFill>
                <a:latin typeface="微软雅黑" panose="020B0503020204020204" charset="-122"/>
                <a:ea typeface="微软雅黑" panose="020B0503020204020204" charset="-122"/>
                <a:sym typeface="微软雅黑" panose="020B0503020204020204" charset="-122"/>
              </a:rPr>
              <a:t>模型评估</a:t>
            </a:r>
            <a:r>
              <a:rPr lang="en-US" altLang="zh-CN" sz="2400" spc="600" dirty="0">
                <a:solidFill>
                  <a:schemeClr val="tx1">
                    <a:lumMod val="75000"/>
                    <a:lumOff val="25000"/>
                  </a:schemeClr>
                </a:solidFill>
                <a:latin typeface="微软雅黑" panose="020B0503020204020204" charset="-122"/>
                <a:ea typeface="微软雅黑" panose="020B0503020204020204" charset="-122"/>
                <a:sym typeface="微软雅黑" panose="020B0503020204020204" charset="-122"/>
              </a:rPr>
              <a:t>·</a:t>
            </a:r>
            <a:r>
              <a:rPr lang="zh-CN" altLang="en-US" sz="2400" spc="600" dirty="0">
                <a:solidFill>
                  <a:schemeClr val="tx1">
                    <a:lumMod val="75000"/>
                    <a:lumOff val="25000"/>
                  </a:schemeClr>
                </a:solidFill>
                <a:latin typeface="微软雅黑" panose="020B0503020204020204" charset="-122"/>
                <a:ea typeface="微软雅黑" panose="020B0503020204020204" charset="-122"/>
                <a:sym typeface="微软雅黑" panose="020B0503020204020204" charset="-122"/>
              </a:rPr>
              <a:t>无监督</a:t>
            </a:r>
            <a:endParaRPr lang="zh-CN" altLang="en-US" sz="2400" spc="600" dirty="0">
              <a:solidFill>
                <a:schemeClr val="tx1">
                  <a:lumMod val="75000"/>
                  <a:lumOff val="25000"/>
                </a:schemeClr>
              </a:solidFill>
              <a:latin typeface="微软雅黑" panose="020B0503020204020204" charset="-122"/>
              <a:ea typeface="微软雅黑" panose="020B0503020204020204" charset="-122"/>
              <a:sym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slow" p14:dur="1000" advTm="15000">
        <p:cover dir="d"/>
      </p:transition>
    </mc:Choice>
    <mc:Fallback>
      <p:transition spd="slow" advTm="15000">
        <p:cover dir="d"/>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8" name="图片 7" descr="资源 1"/>
          <p:cNvPicPr>
            <a:picLocks noChangeAspect="1"/>
          </p:cNvPicPr>
          <p:nvPr/>
        </p:nvPicPr>
        <p:blipFill>
          <a:blip r:embed="rId1"/>
          <a:stretch>
            <a:fillRect/>
          </a:stretch>
        </p:blipFill>
        <p:spPr>
          <a:xfrm>
            <a:off x="5518785" y="0"/>
            <a:ext cx="6673215" cy="5852160"/>
          </a:xfrm>
          <a:prstGeom prst="rect">
            <a:avLst/>
          </a:prstGeom>
        </p:spPr>
      </p:pic>
      <p:pic>
        <p:nvPicPr>
          <p:cNvPr id="10" name="图片 9"/>
          <p:cNvPicPr>
            <a:picLocks noChangeAspect="1"/>
          </p:cNvPicPr>
          <p:nvPr/>
        </p:nvPicPr>
        <p:blipFill>
          <a:blip r:embed="rId2"/>
          <a:stretch>
            <a:fillRect/>
          </a:stretch>
        </p:blipFill>
        <p:spPr>
          <a:xfrm>
            <a:off x="6062980" y="452120"/>
            <a:ext cx="5067935" cy="5954395"/>
          </a:xfrm>
          <a:prstGeom prst="rect">
            <a:avLst/>
          </a:prstGeom>
        </p:spPr>
      </p:pic>
      <p:sp>
        <p:nvSpPr>
          <p:cNvPr id="11" name="文本框 10"/>
          <p:cNvSpPr txBox="1"/>
          <p:nvPr/>
        </p:nvSpPr>
        <p:spPr>
          <a:xfrm>
            <a:off x="630555" y="1570990"/>
            <a:ext cx="4887595" cy="903605"/>
          </a:xfrm>
          <a:prstGeom prst="rect">
            <a:avLst/>
          </a:prstGeom>
          <a:noFill/>
        </p:spPr>
        <p:txBody>
          <a:bodyPr wrap="square" rtlCol="0">
            <a:spAutoFit/>
          </a:bodyPr>
          <a:p>
            <a:pPr>
              <a:lnSpc>
                <a:spcPct val="120000"/>
              </a:lnSpc>
            </a:pPr>
            <a:r>
              <a:rPr lang="zh-CN" altLang="en-US" sz="4400">
                <a:latin typeface="微软雅黑" panose="020B0503020204020204" charset="-122"/>
                <a:ea typeface="微软雅黑" panose="020B0503020204020204" charset="-122"/>
                <a:cs typeface="微软雅黑" panose="020B0503020204020204" charset="-122"/>
              </a:rPr>
              <a:t>谢谢！</a:t>
            </a:r>
            <a:endParaRPr lang="zh-CN" altLang="en-US" sz="4400">
              <a:latin typeface="微软雅黑" panose="020B0503020204020204" charset="-122"/>
              <a:ea typeface="微软雅黑" panose="020B0503020204020204" charset="-122"/>
              <a:cs typeface="微软雅黑" panose="020B0503020204020204" charset="-122"/>
            </a:endParaRPr>
          </a:p>
        </p:txBody>
      </p:sp>
      <p:sp>
        <p:nvSpPr>
          <p:cNvPr id="17" name="PA_矩形 28"/>
          <p:cNvSpPr/>
          <p:nvPr>
            <p:custDataLst>
              <p:tags r:id="rId3"/>
            </p:custDataLst>
          </p:nvPr>
        </p:nvSpPr>
        <p:spPr>
          <a:xfrm>
            <a:off x="630555" y="2727325"/>
            <a:ext cx="5574030" cy="2245360"/>
          </a:xfrm>
          <a:prstGeom prst="rect">
            <a:avLst/>
          </a:prstGeom>
          <a:ln>
            <a:noFill/>
          </a:ln>
        </p:spPr>
        <p:txBody>
          <a:bodyPr wrap="square">
            <a:spAutoFit/>
          </a:bodyPr>
          <a:p>
            <a:pPr algn="l"/>
            <a:r>
              <a:rPr lang="zh-CN" altLang="pt-BR" sz="1400" dirty="0">
                <a:solidFill>
                  <a:schemeClr val="tx1">
                    <a:lumMod val="65000"/>
                    <a:lumOff val="35000"/>
                    <a:alpha val="80000"/>
                  </a:schemeClr>
                </a:solidFill>
                <a:latin typeface="微软雅黑" panose="020B0503020204020204" charset="-122"/>
                <a:ea typeface="微软雅黑" panose="020B0503020204020204" charset="-122"/>
                <a:cs typeface="Open Sans" panose="020B0606030504020204" pitchFamily="34" charset="0"/>
              </a:rPr>
              <a:t>知识产权说明：本课件由百度公司委托</a:t>
            </a:r>
            <a:r>
              <a:rPr lang="en-US" altLang="zh-CN" sz="1400" dirty="0">
                <a:solidFill>
                  <a:schemeClr val="tx1">
                    <a:lumMod val="65000"/>
                    <a:lumOff val="35000"/>
                    <a:alpha val="80000"/>
                  </a:schemeClr>
                </a:solidFill>
                <a:latin typeface="微软雅黑" panose="020B0503020204020204" charset="-122"/>
                <a:ea typeface="微软雅黑" panose="020B0503020204020204" charset="-122"/>
                <a:cs typeface="Open Sans" panose="020B0606030504020204" pitchFamily="34" charset="0"/>
              </a:rPr>
              <a:t>“</a:t>
            </a:r>
            <a:r>
              <a:rPr lang="zh-CN" altLang="en-US" sz="1400" b="1" dirty="0">
                <a:solidFill>
                  <a:schemeClr val="tx1">
                    <a:lumMod val="65000"/>
                    <a:lumOff val="35000"/>
                    <a:alpha val="80000"/>
                  </a:schemeClr>
                </a:solidFill>
                <a:latin typeface="微软雅黑" panose="020B0503020204020204" charset="-122"/>
                <a:ea typeface="微软雅黑" panose="020B0503020204020204" charset="-122"/>
                <a:cs typeface="Open Sans" panose="020B0606030504020204" pitchFamily="34" charset="0"/>
              </a:rPr>
              <a:t>社计师</a:t>
            </a:r>
            <a:r>
              <a:rPr lang="en-US" altLang="zh-CN" sz="1400" dirty="0">
                <a:solidFill>
                  <a:schemeClr val="tx1">
                    <a:lumMod val="65000"/>
                    <a:lumOff val="35000"/>
                    <a:alpha val="80000"/>
                  </a:schemeClr>
                </a:solidFill>
                <a:latin typeface="微软雅黑" panose="020B0503020204020204" charset="-122"/>
                <a:ea typeface="微软雅黑" panose="020B0503020204020204" charset="-122"/>
                <a:cs typeface="Open Sans" panose="020B0606030504020204" pitchFamily="34" charset="0"/>
              </a:rPr>
              <a:t>”</a:t>
            </a:r>
            <a:r>
              <a:rPr lang="zh-CN" altLang="en-US" sz="1400" dirty="0">
                <a:solidFill>
                  <a:schemeClr val="tx1">
                    <a:lumMod val="65000"/>
                    <a:lumOff val="35000"/>
                    <a:alpha val="80000"/>
                  </a:schemeClr>
                </a:solidFill>
                <a:latin typeface="微软雅黑" panose="020B0503020204020204" charset="-122"/>
                <a:ea typeface="微软雅黑" panose="020B0503020204020204" charset="-122"/>
                <a:cs typeface="Open Sans" panose="020B0606030504020204" pitchFamily="34" charset="0"/>
              </a:rPr>
              <a:t>团队开发</a:t>
            </a:r>
            <a:r>
              <a:rPr lang="pt-BR" altLang="zh-CN" sz="1400" dirty="0">
                <a:solidFill>
                  <a:schemeClr val="tx1">
                    <a:lumMod val="65000"/>
                    <a:lumOff val="35000"/>
                    <a:alpha val="80000"/>
                  </a:schemeClr>
                </a:solidFill>
                <a:latin typeface="微软雅黑" panose="020B0503020204020204" charset="-122"/>
                <a:ea typeface="微软雅黑" panose="020B0503020204020204" charset="-122"/>
                <a:cs typeface="Open Sans" panose="020B0606030504020204" pitchFamily="34" charset="0"/>
              </a:rPr>
              <a:t> </a:t>
            </a:r>
            <a:r>
              <a:rPr lang="zh-CN" altLang="pt-BR" sz="1400" dirty="0">
                <a:solidFill>
                  <a:schemeClr val="tx1">
                    <a:lumMod val="65000"/>
                    <a:lumOff val="35000"/>
                    <a:alpha val="80000"/>
                  </a:schemeClr>
                </a:solidFill>
                <a:latin typeface="微软雅黑" panose="020B0503020204020204" charset="-122"/>
                <a:ea typeface="微软雅黑" panose="020B0503020204020204" charset="-122"/>
                <a:cs typeface="Open Sans" panose="020B0606030504020204" pitchFamily="34" charset="0"/>
              </a:rPr>
              <a:t>。</a:t>
            </a:r>
            <a:endParaRPr lang="zh-CN" altLang="pt-BR" sz="1400" dirty="0">
              <a:solidFill>
                <a:schemeClr val="tx1">
                  <a:lumMod val="65000"/>
                  <a:lumOff val="35000"/>
                  <a:alpha val="80000"/>
                </a:schemeClr>
              </a:solidFill>
              <a:latin typeface="微软雅黑" panose="020B0503020204020204" charset="-122"/>
              <a:ea typeface="微软雅黑" panose="020B0503020204020204" charset="-122"/>
              <a:cs typeface="Open Sans" panose="020B0606030504020204" pitchFamily="34" charset="0"/>
            </a:endParaRPr>
          </a:p>
          <a:p>
            <a:pPr algn="l"/>
            <a:r>
              <a:rPr lang="zh-CN" altLang="pt-BR" sz="1400" dirty="0">
                <a:solidFill>
                  <a:schemeClr val="tx1">
                    <a:lumMod val="65000"/>
                    <a:lumOff val="35000"/>
                    <a:alpha val="80000"/>
                  </a:schemeClr>
                </a:solidFill>
                <a:latin typeface="微软雅黑" panose="020B0503020204020204" charset="-122"/>
                <a:ea typeface="微软雅黑" panose="020B0503020204020204" charset="-122"/>
                <a:cs typeface="Open Sans" panose="020B0606030504020204" pitchFamily="34" charset="0"/>
                <a:sym typeface="+mn-ea"/>
              </a:rPr>
              <a:t>社计师网站：</a:t>
            </a:r>
            <a:r>
              <a:rPr lang="zh-CN" altLang="pt-BR" sz="1400" u="sng" dirty="0">
                <a:solidFill>
                  <a:schemeClr val="tx1">
                    <a:lumMod val="65000"/>
                    <a:lumOff val="35000"/>
                    <a:alpha val="80000"/>
                  </a:schemeClr>
                </a:solidFill>
                <a:latin typeface="微软雅黑" panose="020B0503020204020204" charset="-122"/>
                <a:ea typeface="微软雅黑" panose="020B0503020204020204" charset="-122"/>
                <a:cs typeface="Open Sans" panose="020B0606030504020204" pitchFamily="34" charset="0"/>
                <a:sym typeface="+mn-ea"/>
              </a:rPr>
              <a:t>ai.baidu.org.cn</a:t>
            </a:r>
            <a:endParaRPr lang="zh-CN" altLang="pt-BR" sz="1400" dirty="0">
              <a:solidFill>
                <a:schemeClr val="tx1">
                  <a:lumMod val="65000"/>
                  <a:lumOff val="35000"/>
                  <a:alpha val="80000"/>
                </a:schemeClr>
              </a:solidFill>
              <a:latin typeface="微软雅黑" panose="020B0503020204020204" charset="-122"/>
              <a:ea typeface="微软雅黑" panose="020B0503020204020204" charset="-122"/>
              <a:cs typeface="Open Sans" panose="020B0606030504020204" pitchFamily="34" charset="0"/>
            </a:endParaRPr>
          </a:p>
          <a:p>
            <a:pPr algn="l"/>
            <a:endParaRPr lang="zh-CN" altLang="pt-BR" sz="1400" dirty="0">
              <a:solidFill>
                <a:schemeClr val="tx1">
                  <a:lumMod val="65000"/>
                  <a:lumOff val="35000"/>
                  <a:alpha val="80000"/>
                </a:schemeClr>
              </a:solidFill>
              <a:latin typeface="微软雅黑" panose="020B0503020204020204" charset="-122"/>
              <a:ea typeface="微软雅黑" panose="020B0503020204020204" charset="-122"/>
              <a:cs typeface="Open Sans" panose="020B0606030504020204" pitchFamily="34" charset="0"/>
            </a:endParaRPr>
          </a:p>
          <a:p>
            <a:pPr algn="l">
              <a:buClrTx/>
              <a:buSzTx/>
              <a:buFontTx/>
            </a:pPr>
            <a:r>
              <a:rPr lang="zh-CN" altLang="pt-BR" sz="1400" dirty="0">
                <a:solidFill>
                  <a:schemeClr val="tx1">
                    <a:lumMod val="65000"/>
                    <a:lumOff val="35000"/>
                    <a:alpha val="80000"/>
                  </a:schemeClr>
                </a:solidFill>
                <a:latin typeface="微软雅黑" panose="020B0503020204020204" charset="-122"/>
                <a:ea typeface="微软雅黑" panose="020B0503020204020204" charset="-122"/>
                <a:cs typeface="Open Sans" panose="020B0606030504020204" pitchFamily="34" charset="0"/>
              </a:rPr>
              <a:t>项目统筹：</a:t>
            </a:r>
            <a:r>
              <a:rPr lang="zh-CN" altLang="pt-BR" sz="1400" b="1" dirty="0">
                <a:solidFill>
                  <a:schemeClr val="tx1">
                    <a:lumMod val="65000"/>
                    <a:lumOff val="35000"/>
                    <a:alpha val="80000"/>
                  </a:schemeClr>
                </a:solidFill>
                <a:latin typeface="微软雅黑" panose="020B0503020204020204" charset="-122"/>
                <a:ea typeface="微软雅黑" panose="020B0503020204020204" charset="-122"/>
                <a:cs typeface="Open Sans" panose="020B0606030504020204" pitchFamily="34" charset="0"/>
              </a:rPr>
              <a:t>吕鹏</a:t>
            </a:r>
            <a:r>
              <a:rPr lang="zh-CN" altLang="pt-BR" sz="1400" dirty="0">
                <a:solidFill>
                  <a:schemeClr val="tx1">
                    <a:lumMod val="65000"/>
                    <a:lumOff val="35000"/>
                    <a:alpha val="80000"/>
                  </a:schemeClr>
                </a:solidFill>
                <a:latin typeface="微软雅黑" panose="020B0503020204020204" charset="-122"/>
                <a:ea typeface="微软雅黑" panose="020B0503020204020204" charset="-122"/>
                <a:cs typeface="Open Sans" panose="020B0606030504020204" pitchFamily="34" charset="0"/>
              </a:rPr>
              <a:t>（中国社会科学院社会学所）、</a:t>
            </a:r>
            <a:r>
              <a:rPr lang="zh-CN" altLang="pt-BR" sz="1400" b="1" dirty="0">
                <a:solidFill>
                  <a:schemeClr val="tx1">
                    <a:lumMod val="65000"/>
                    <a:lumOff val="35000"/>
                    <a:alpha val="80000"/>
                  </a:schemeClr>
                </a:solidFill>
                <a:latin typeface="微软雅黑" panose="020B0503020204020204" charset="-122"/>
                <a:ea typeface="微软雅黑" panose="020B0503020204020204" charset="-122"/>
                <a:cs typeface="Open Sans" panose="020B0606030504020204" pitchFamily="34" charset="0"/>
              </a:rPr>
              <a:t>周旅军</a:t>
            </a:r>
            <a:r>
              <a:rPr lang="zh-CN" altLang="pt-BR" sz="1400" dirty="0">
                <a:solidFill>
                  <a:schemeClr val="tx1">
                    <a:lumMod val="65000"/>
                    <a:lumOff val="35000"/>
                    <a:alpha val="80000"/>
                  </a:schemeClr>
                </a:solidFill>
                <a:latin typeface="微软雅黑" panose="020B0503020204020204" charset="-122"/>
                <a:ea typeface="微软雅黑" panose="020B0503020204020204" charset="-122"/>
                <a:cs typeface="Open Sans" panose="020B0606030504020204" pitchFamily="34" charset="0"/>
              </a:rPr>
              <a:t>（中华女子学院、中国社会科学院国情调查与大数据中心）、</a:t>
            </a:r>
            <a:r>
              <a:rPr lang="zh-CN" altLang="pt-BR" sz="1400" b="1" dirty="0">
                <a:solidFill>
                  <a:schemeClr val="tx1">
                    <a:lumMod val="65000"/>
                    <a:lumOff val="35000"/>
                    <a:alpha val="80000"/>
                  </a:schemeClr>
                </a:solidFill>
                <a:latin typeface="微软雅黑" panose="020B0503020204020204" charset="-122"/>
                <a:ea typeface="微软雅黑" panose="020B0503020204020204" charset="-122"/>
                <a:cs typeface="Open Sans" panose="020B0606030504020204" pitchFamily="34" charset="0"/>
              </a:rPr>
              <a:t>范晓光</a:t>
            </a:r>
            <a:r>
              <a:rPr lang="zh-CN" altLang="pt-BR" sz="1400" dirty="0">
                <a:solidFill>
                  <a:schemeClr val="tx1">
                    <a:lumMod val="65000"/>
                    <a:lumOff val="35000"/>
                    <a:alpha val="80000"/>
                  </a:schemeClr>
                </a:solidFill>
                <a:latin typeface="微软雅黑" panose="020B0503020204020204" charset="-122"/>
                <a:ea typeface="微软雅黑" panose="020B0503020204020204" charset="-122"/>
                <a:cs typeface="Open Sans" panose="020B0606030504020204" pitchFamily="34" charset="0"/>
              </a:rPr>
              <a:t>（浙江大学社会学系）</a:t>
            </a:r>
            <a:endParaRPr lang="zh-CN" altLang="pt-BR" sz="1400" dirty="0">
              <a:solidFill>
                <a:schemeClr val="tx1">
                  <a:lumMod val="65000"/>
                  <a:lumOff val="35000"/>
                  <a:alpha val="80000"/>
                </a:schemeClr>
              </a:solidFill>
              <a:latin typeface="微软雅黑" panose="020B0503020204020204" charset="-122"/>
              <a:ea typeface="微软雅黑" panose="020B0503020204020204" charset="-122"/>
              <a:cs typeface="Open Sans" panose="020B0606030504020204" pitchFamily="34" charset="0"/>
            </a:endParaRPr>
          </a:p>
          <a:p>
            <a:pPr algn="l">
              <a:buClrTx/>
              <a:buSzTx/>
              <a:buFontTx/>
            </a:pPr>
            <a:r>
              <a:rPr lang="zh-CN" altLang="pt-BR" sz="1400" dirty="0">
                <a:solidFill>
                  <a:schemeClr val="tx1">
                    <a:lumMod val="65000"/>
                    <a:lumOff val="35000"/>
                    <a:alpha val="80000"/>
                  </a:schemeClr>
                </a:solidFill>
                <a:latin typeface="微软雅黑" panose="020B0503020204020204" charset="-122"/>
                <a:ea typeface="微软雅黑" panose="020B0503020204020204" charset="-122"/>
                <a:cs typeface="Open Sans" panose="020B0606030504020204" pitchFamily="34" charset="0"/>
              </a:rPr>
              <a:t>本章参与撰写人员：</a:t>
            </a:r>
            <a:r>
              <a:rPr lang="zh-CN" altLang="pt-BR" sz="1400" b="1" dirty="0">
                <a:solidFill>
                  <a:schemeClr val="tx1">
                    <a:lumMod val="65000"/>
                    <a:lumOff val="35000"/>
                    <a:alpha val="80000"/>
                  </a:schemeClr>
                </a:solidFill>
                <a:latin typeface="微软雅黑" panose="020B0503020204020204" charset="-122"/>
                <a:ea typeface="微软雅黑" panose="020B0503020204020204" charset="-122"/>
                <a:cs typeface="Open Sans" panose="020B0606030504020204" pitchFamily="34" charset="0"/>
              </a:rPr>
              <a:t>李杜若</a:t>
            </a:r>
            <a:r>
              <a:rPr lang="zh-CN" altLang="pt-BR" sz="1400" dirty="0">
                <a:solidFill>
                  <a:schemeClr val="tx1">
                    <a:lumMod val="65000"/>
                    <a:lumOff val="35000"/>
                    <a:alpha val="80000"/>
                  </a:schemeClr>
                </a:solidFill>
                <a:latin typeface="微软雅黑" panose="020B0503020204020204" charset="-122"/>
                <a:ea typeface="微软雅黑" panose="020B0503020204020204" charset="-122"/>
                <a:cs typeface="Open Sans" panose="020B0606030504020204" pitchFamily="34" charset="0"/>
              </a:rPr>
              <a:t>（浙江大学）、</a:t>
            </a:r>
            <a:r>
              <a:rPr lang="zh-CN" altLang="pt-BR" sz="1400" b="1" dirty="0">
                <a:solidFill>
                  <a:schemeClr val="tx1">
                    <a:lumMod val="65000"/>
                    <a:lumOff val="35000"/>
                    <a:alpha val="80000"/>
                  </a:schemeClr>
                </a:solidFill>
                <a:latin typeface="微软雅黑" panose="020B0503020204020204" charset="-122"/>
                <a:ea typeface="微软雅黑" panose="020B0503020204020204" charset="-122"/>
                <a:cs typeface="Open Sans" panose="020B0606030504020204" pitchFamily="34" charset="0"/>
              </a:rPr>
              <a:t>高凌奇</a:t>
            </a:r>
            <a:r>
              <a:rPr lang="zh-CN" altLang="pt-BR" sz="1400" dirty="0">
                <a:solidFill>
                  <a:schemeClr val="tx1">
                    <a:lumMod val="65000"/>
                    <a:lumOff val="35000"/>
                    <a:alpha val="80000"/>
                  </a:schemeClr>
                </a:solidFill>
                <a:latin typeface="微软雅黑" panose="020B0503020204020204" charset="-122"/>
                <a:ea typeface="微软雅黑" panose="020B0503020204020204" charset="-122"/>
                <a:cs typeface="Open Sans" panose="020B0606030504020204" pitchFamily="34" charset="0"/>
              </a:rPr>
              <a:t>（浙江大学）、</a:t>
            </a:r>
            <a:r>
              <a:rPr lang="zh-CN" altLang="pt-BR" sz="1400" b="1" dirty="0">
                <a:solidFill>
                  <a:schemeClr val="tx1">
                    <a:lumMod val="65000"/>
                    <a:lumOff val="35000"/>
                    <a:alpha val="80000"/>
                  </a:schemeClr>
                </a:solidFill>
                <a:latin typeface="微软雅黑" panose="020B0503020204020204" charset="-122"/>
                <a:ea typeface="微软雅黑" panose="020B0503020204020204" charset="-122"/>
                <a:cs typeface="Open Sans" panose="020B0606030504020204" pitchFamily="34" charset="0"/>
              </a:rPr>
              <a:t>范晓光</a:t>
            </a:r>
            <a:r>
              <a:rPr lang="zh-CN" altLang="pt-BR" sz="1400" dirty="0">
                <a:solidFill>
                  <a:schemeClr val="tx1">
                    <a:lumMod val="65000"/>
                    <a:lumOff val="35000"/>
                    <a:alpha val="80000"/>
                  </a:schemeClr>
                </a:solidFill>
                <a:latin typeface="微软雅黑" panose="020B0503020204020204" charset="-122"/>
                <a:ea typeface="微软雅黑" panose="020B0503020204020204" charset="-122"/>
                <a:cs typeface="Open Sans" panose="020B0606030504020204" pitchFamily="34" charset="0"/>
              </a:rPr>
              <a:t>（</a:t>
            </a:r>
            <a:r>
              <a:rPr lang="zh-CN" altLang="pt-BR" sz="1400" dirty="0">
                <a:solidFill>
                  <a:schemeClr val="tx1">
                    <a:lumMod val="65000"/>
                    <a:lumOff val="35000"/>
                    <a:alpha val="80000"/>
                  </a:schemeClr>
                </a:solidFill>
                <a:latin typeface="微软雅黑" panose="020B0503020204020204" charset="-122"/>
                <a:ea typeface="微软雅黑" panose="020B0503020204020204" charset="-122"/>
                <a:cs typeface="Open Sans" panose="020B0606030504020204" pitchFamily="34" charset="0"/>
                <a:sym typeface="+mn-ea"/>
              </a:rPr>
              <a:t>浙江大学社会学系</a:t>
            </a:r>
            <a:r>
              <a:rPr lang="zh-CN" altLang="pt-BR" sz="1400" dirty="0">
                <a:solidFill>
                  <a:schemeClr val="tx1">
                    <a:lumMod val="65000"/>
                    <a:lumOff val="35000"/>
                    <a:alpha val="80000"/>
                  </a:schemeClr>
                </a:solidFill>
                <a:latin typeface="微软雅黑" panose="020B0503020204020204" charset="-122"/>
                <a:ea typeface="微软雅黑" panose="020B0503020204020204" charset="-122"/>
                <a:cs typeface="Open Sans" panose="020B0606030504020204" pitchFamily="34" charset="0"/>
              </a:rPr>
              <a:t>）</a:t>
            </a:r>
            <a:endParaRPr lang="zh-CN" altLang="pt-BR" sz="1400" dirty="0">
              <a:solidFill>
                <a:schemeClr val="tx1">
                  <a:lumMod val="65000"/>
                  <a:lumOff val="35000"/>
                  <a:alpha val="80000"/>
                </a:schemeClr>
              </a:solidFill>
              <a:latin typeface="微软雅黑" panose="020B0503020204020204" charset="-122"/>
              <a:ea typeface="微软雅黑" panose="020B0503020204020204" charset="-122"/>
              <a:cs typeface="Open Sans" panose="020B0606030504020204" pitchFamily="34" charset="0"/>
            </a:endParaRPr>
          </a:p>
          <a:p>
            <a:pPr algn="l">
              <a:buClrTx/>
              <a:buSzTx/>
              <a:buFontTx/>
            </a:pPr>
            <a:endParaRPr lang="zh-CN" altLang="pt-BR" sz="1400" dirty="0">
              <a:solidFill>
                <a:schemeClr val="tx1">
                  <a:lumMod val="65000"/>
                  <a:lumOff val="35000"/>
                  <a:alpha val="80000"/>
                </a:schemeClr>
              </a:solidFill>
              <a:latin typeface="微软雅黑" panose="020B0503020204020204" charset="-122"/>
              <a:ea typeface="微软雅黑" panose="020B0503020204020204" charset="-122"/>
              <a:cs typeface="Open Sans" panose="020B0606030504020204" pitchFamily="34" charset="0"/>
            </a:endParaRPr>
          </a:p>
          <a:p>
            <a:pPr algn="l">
              <a:buClrTx/>
              <a:buSzTx/>
              <a:buFontTx/>
            </a:pPr>
            <a:endParaRPr lang="zh-CN" altLang="pt-BR" sz="1400" dirty="0">
              <a:solidFill>
                <a:schemeClr val="tx1">
                  <a:lumMod val="65000"/>
                  <a:lumOff val="35000"/>
                  <a:alpha val="80000"/>
                </a:schemeClr>
              </a:solidFill>
              <a:latin typeface="微软雅黑" panose="020B0503020204020204" charset="-122"/>
              <a:ea typeface="微软雅黑" panose="020B0503020204020204" charset="-122"/>
              <a:cs typeface="Open Sans" panose="020B0606030504020204" pitchFamily="34" charset="0"/>
            </a:endParaRPr>
          </a:p>
        </p:txBody>
      </p:sp>
      <p:pic>
        <p:nvPicPr>
          <p:cNvPr id="4" name="图片 3"/>
          <p:cNvPicPr>
            <a:picLocks noChangeAspect="1"/>
          </p:cNvPicPr>
          <p:nvPr/>
        </p:nvPicPr>
        <p:blipFill>
          <a:blip r:embed="rId4"/>
          <a:stretch>
            <a:fillRect/>
          </a:stretch>
        </p:blipFill>
        <p:spPr>
          <a:xfrm>
            <a:off x="630555" y="5226050"/>
            <a:ext cx="1189355" cy="1204595"/>
          </a:xfrm>
          <a:prstGeom prst="rect">
            <a:avLst/>
          </a:prstGeom>
        </p:spPr>
      </p:pic>
      <p:pic>
        <p:nvPicPr>
          <p:cNvPr id="5" name="图片 4" descr="社计师"/>
          <p:cNvPicPr>
            <a:picLocks noChangeAspect="1"/>
          </p:cNvPicPr>
          <p:nvPr/>
        </p:nvPicPr>
        <p:blipFill>
          <a:blip r:embed="rId5"/>
          <a:stretch>
            <a:fillRect/>
          </a:stretch>
        </p:blipFill>
        <p:spPr>
          <a:xfrm>
            <a:off x="1819910" y="5226050"/>
            <a:ext cx="1499870" cy="1204595"/>
          </a:xfrm>
          <a:prstGeom prst="rect">
            <a:avLst/>
          </a:prstGeom>
        </p:spPr>
      </p:pic>
    </p:spTree>
    <p:custDataLst>
      <p:tags r:id="rId6"/>
    </p:custData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5"/>
          <p:cNvSpPr/>
          <p:nvPr/>
        </p:nvSpPr>
        <p:spPr>
          <a:xfrm>
            <a:off x="492208" y="426058"/>
            <a:ext cx="324679" cy="324679"/>
          </a:xfrm>
          <a:prstGeom prst="ellipse">
            <a:avLst/>
          </a:prstGeom>
          <a:gradFill flip="none" rotWithShape="1">
            <a:gsLst>
              <a:gs pos="0">
                <a:schemeClr val="accent1"/>
              </a:gs>
              <a:gs pos="100000">
                <a:schemeClr val="accent2"/>
              </a:gs>
            </a:gsLst>
            <a:lin ang="10800000" scaled="1"/>
            <a:tileRect/>
          </a:gradFill>
          <a:ln>
            <a:noFill/>
          </a:ln>
          <a:effectLst>
            <a:outerShdw blurRad="762000" dist="254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360000" bIns="45720" numCol="1" spcCol="0" rtlCol="0" fromWordArt="0" anchor="ctr" anchorCtr="0" forceAA="0" compatLnSpc="1">
            <a:noAutofit/>
          </a:bodyPr>
          <a:p>
            <a:pPr algn="r" defTabSz="914400"/>
            <a:endParaRPr lang="zh-CN" altLang="en-US" sz="1400" b="1">
              <a:latin typeface="微软雅黑" panose="020B0503020204020204" charset="-122"/>
              <a:ea typeface="微软雅黑" panose="020B0503020204020204" charset="-122"/>
              <a:cs typeface="Open Sans" panose="020B0606030504020204" pitchFamily="34" charset="0"/>
              <a:sym typeface="微软雅黑" panose="020B0503020204020204" charset="-122"/>
            </a:endParaRPr>
          </a:p>
        </p:txBody>
      </p:sp>
      <p:sp>
        <p:nvSpPr>
          <p:cNvPr id="12" name="文本框 17"/>
          <p:cNvSpPr txBox="1"/>
          <p:nvPr/>
        </p:nvSpPr>
        <p:spPr>
          <a:xfrm>
            <a:off x="920115" y="381635"/>
            <a:ext cx="5474335" cy="460375"/>
          </a:xfrm>
          <a:prstGeom prst="rect">
            <a:avLst/>
          </a:prstGeom>
          <a:noFill/>
        </p:spPr>
        <p:txBody>
          <a:bodyPr wrap="square" rtlCol="0">
            <a:spAutoFit/>
          </a:bodyPr>
          <a:p>
            <a:pPr algn="just" fontAlgn="auto"/>
            <a:r>
              <a:rPr lang="en-US" sz="2400" spc="600" dirty="0">
                <a:solidFill>
                  <a:schemeClr val="tx1">
                    <a:lumMod val="75000"/>
                    <a:lumOff val="25000"/>
                  </a:schemeClr>
                </a:solidFill>
                <a:latin typeface="微软雅黑" panose="020B0503020204020204" charset="-122"/>
                <a:ea typeface="微软雅黑" panose="020B0503020204020204" charset="-122"/>
                <a:sym typeface="微软雅黑" panose="020B0503020204020204" charset="-122"/>
              </a:rPr>
              <a:t>1.1</a:t>
            </a:r>
            <a:r>
              <a:rPr lang="zh-CN" altLang="en-US" sz="2400" spc="600" dirty="0">
                <a:solidFill>
                  <a:schemeClr val="tx1">
                    <a:lumMod val="75000"/>
                    <a:lumOff val="25000"/>
                  </a:schemeClr>
                </a:solidFill>
                <a:latin typeface="微软雅黑" panose="020B0503020204020204" charset="-122"/>
                <a:ea typeface="微软雅黑" panose="020B0503020204020204" charset="-122"/>
                <a:sym typeface="微软雅黑" panose="020B0503020204020204" charset="-122"/>
              </a:rPr>
              <a:t>基本概念</a:t>
            </a:r>
            <a:endParaRPr lang="zh-CN" altLang="en-US" sz="2400" spc="600" dirty="0">
              <a:solidFill>
                <a:schemeClr val="tx1">
                  <a:lumMod val="75000"/>
                  <a:lumOff val="25000"/>
                </a:schemeClr>
              </a:solidFill>
              <a:latin typeface="微软雅黑" panose="020B0503020204020204" charset="-122"/>
              <a:ea typeface="微软雅黑" panose="020B0503020204020204" charset="-122"/>
              <a:sym typeface="微软雅黑" panose="020B0503020204020204" charset="-122"/>
            </a:endParaRPr>
          </a:p>
        </p:txBody>
      </p:sp>
      <p:sp>
        <p:nvSpPr>
          <p:cNvPr id="5" name="文本框 4"/>
          <p:cNvSpPr txBox="1"/>
          <p:nvPr/>
        </p:nvSpPr>
        <p:spPr>
          <a:xfrm>
            <a:off x="1057910" y="842010"/>
            <a:ext cx="10322560" cy="1032510"/>
          </a:xfrm>
          <a:prstGeom prst="rect">
            <a:avLst/>
          </a:prstGeom>
          <a:noFill/>
        </p:spPr>
        <p:txBody>
          <a:bodyPr wrap="square" rtlCol="0" anchor="t">
            <a:spAutoFit/>
          </a:bodyPr>
          <a:p>
            <a:pPr indent="0" algn="ctr">
              <a:lnSpc>
                <a:spcPct val="170000"/>
              </a:lnSpc>
              <a:buFont typeface="Arial" panose="020B0604020202020204" pitchFamily="34" charset="0"/>
              <a:buNone/>
            </a:pPr>
            <a:r>
              <a:rPr lang="zh-CN" altLang="en-US" sz="3600"/>
              <a:t>社会科学为什么需要机器学习</a:t>
            </a:r>
            <a:endParaRPr lang="zh-CN" altLang="en-US"/>
          </a:p>
        </p:txBody>
      </p:sp>
      <p:sp>
        <p:nvSpPr>
          <p:cNvPr id="3" name="文本框 2"/>
          <p:cNvSpPr txBox="1"/>
          <p:nvPr/>
        </p:nvSpPr>
        <p:spPr>
          <a:xfrm>
            <a:off x="1734820" y="2433320"/>
            <a:ext cx="8361045" cy="2416175"/>
          </a:xfrm>
          <a:prstGeom prst="rect">
            <a:avLst/>
          </a:prstGeom>
          <a:noFill/>
        </p:spPr>
        <p:txBody>
          <a:bodyPr wrap="square" rtlCol="0" anchor="t">
            <a:spAutoFit/>
          </a:bodyPr>
          <a:p>
            <a:pPr marL="342900" indent="-342900">
              <a:lnSpc>
                <a:spcPct val="120000"/>
              </a:lnSpc>
              <a:buFont typeface="Arial" panose="020B0604020202020204" pitchFamily="34" charset="0"/>
              <a:buChar char="•"/>
            </a:pPr>
            <a:r>
              <a:rPr lang="zh-CN" altLang="en-US" dirty="0">
                <a:latin typeface="微软雅黑" panose="020B0503020204020204" charset="-122"/>
                <a:ea typeface="微软雅黑" panose="020B0503020204020204" charset="-122"/>
                <a:sym typeface="+mn-ea"/>
              </a:rPr>
              <a:t>社会科学对预测、因果关系探究存在需要</a:t>
            </a:r>
            <a:endParaRPr lang="en-US" altLang="zh-CN" dirty="0">
              <a:latin typeface="微软雅黑" panose="020B0503020204020204" charset="-122"/>
              <a:ea typeface="微软雅黑" panose="020B0503020204020204" charset="-122"/>
            </a:endParaRPr>
          </a:p>
          <a:p>
            <a:pPr marL="742950" lvl="1" indent="-285750">
              <a:lnSpc>
                <a:spcPct val="120000"/>
              </a:lnSpc>
              <a:buFont typeface="Wingdings" panose="05000000000000000000" charset="0"/>
              <a:buChar char="Ø"/>
            </a:pPr>
            <a:r>
              <a:rPr lang="zh-CN" altLang="zh-CN" dirty="0">
                <a:latin typeface="微软雅黑" panose="020B0503020204020204" charset="-122"/>
                <a:ea typeface="微软雅黑" panose="020B0503020204020204" charset="-122"/>
                <a:sym typeface="+mn-ea"/>
              </a:rPr>
              <a:t>预测一直以来都是科学方法不可或缺的要素</a:t>
            </a:r>
            <a:r>
              <a:rPr lang="zh-CN" altLang="en-US" dirty="0">
                <a:latin typeface="微软雅黑" panose="020B0503020204020204" charset="-122"/>
                <a:ea typeface="微软雅黑" panose="020B0503020204020204" charset="-122"/>
                <a:sym typeface="+mn-ea"/>
              </a:rPr>
              <a:t>，</a:t>
            </a:r>
            <a:r>
              <a:rPr lang="zh-CN" altLang="zh-CN" dirty="0">
                <a:latin typeface="微软雅黑" panose="020B0503020204020204" charset="-122"/>
                <a:ea typeface="微软雅黑" panose="020B0503020204020204" charset="-122"/>
                <a:sym typeface="+mn-ea"/>
              </a:rPr>
              <a:t>在物理等自然科学中已广泛应用，而在社会科学中尚未普及。究其原因，一方面，人类社会所呈现的复杂程度远大于自然界；另一方面，传统社会科学可用的数据和计算工具相对缺乏。</a:t>
            </a:r>
            <a:endParaRPr lang="zh-CN" altLang="zh-CN" dirty="0">
              <a:latin typeface="微软雅黑" panose="020B0503020204020204" charset="-122"/>
              <a:ea typeface="微软雅黑" panose="020B0503020204020204" charset="-122"/>
              <a:sym typeface="+mn-ea"/>
            </a:endParaRPr>
          </a:p>
          <a:p>
            <a:pPr marL="742950" lvl="1" indent="-285750">
              <a:lnSpc>
                <a:spcPct val="120000"/>
              </a:lnSpc>
              <a:buFont typeface="Wingdings" panose="05000000000000000000" charset="0"/>
              <a:buChar char="Ø"/>
            </a:pPr>
            <a:endParaRPr lang="en-US" altLang="zh-CN" dirty="0">
              <a:latin typeface="微软雅黑" panose="020B0503020204020204" charset="-122"/>
              <a:ea typeface="微软雅黑" panose="020B0503020204020204" charset="-122"/>
            </a:endParaRPr>
          </a:p>
          <a:p>
            <a:pPr marL="342900" indent="-342900">
              <a:lnSpc>
                <a:spcPct val="120000"/>
              </a:lnSpc>
              <a:buFont typeface="Arial" panose="020B0604020202020204" pitchFamily="34" charset="0"/>
              <a:buChar char="•"/>
            </a:pPr>
            <a:r>
              <a:rPr lang="zh-CN" altLang="zh-CN" dirty="0">
                <a:latin typeface="微软雅黑" panose="020B0503020204020204" charset="-122"/>
                <a:ea typeface="微软雅黑" panose="020B0503020204020204" charset="-122"/>
                <a:sym typeface="+mn-ea"/>
              </a:rPr>
              <a:t>网络时代信息数据的急剧膨胀给社会科学带来了前所未有的机遇。</a:t>
            </a:r>
            <a:endParaRPr lang="zh-CN" altLang="en-US">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slow" p14:dur="1000" advTm="15000">
        <p:cover dir="d"/>
      </p:transition>
    </mc:Choice>
    <mc:Fallback>
      <p:transition spd="slow" advTm="15000">
        <p:cover dir="d"/>
      </p:transition>
    </mc:Fallback>
  </mc:AlternateContent>
  <p:timing>
    <p:tnLst>
      <p:par>
        <p:cTn id="1" dur="indefinite" restart="never" nodeType="tmRoot"/>
      </p:par>
    </p:tnLst>
  </p:timing>
</p:sld>
</file>

<file path=ppt/tags/tag1.xml><?xml version="1.0" encoding="utf-8"?>
<p:tagLst xmlns:p="http://schemas.openxmlformats.org/presentationml/2006/main">
  <p:tag name="PA" val="v3.0.1"/>
</p:tagLst>
</file>

<file path=ppt/tags/tag10.xml><?xml version="1.0" encoding="utf-8"?>
<p:tagLst xmlns:p="http://schemas.openxmlformats.org/presentationml/2006/main">
  <p:tag name="KSO_WM_SLIDE_MODEL_TYPE" val="cover"/>
</p:tagLst>
</file>

<file path=ppt/tags/tag11.xml><?xml version="1.0" encoding="utf-8"?>
<p:tagLst xmlns:p="http://schemas.openxmlformats.org/presentationml/2006/main">
  <p:tag name="PA" val="v3.0.1"/>
</p:tagLst>
</file>

<file path=ppt/tags/tag12.xml><?xml version="1.0" encoding="utf-8"?>
<p:tagLst xmlns:p="http://schemas.openxmlformats.org/presentationml/2006/main">
  <p:tag name="KSO_WM_SLIDE_MODEL_TYPE" val="cover"/>
</p:tagLst>
</file>

<file path=ppt/tags/tag2.xml><?xml version="1.0" encoding="utf-8"?>
<p:tagLst xmlns:p="http://schemas.openxmlformats.org/presentationml/2006/main">
  <p:tag name="KSO_WM_SLIDE_MODEL_TYPE" val="cover"/>
</p:tagLst>
</file>

<file path=ppt/tags/tag3.xml><?xml version="1.0" encoding="utf-8"?>
<p:tagLst xmlns:p="http://schemas.openxmlformats.org/presentationml/2006/main">
  <p:tag name="PA" val="v3.0.1"/>
</p:tagLst>
</file>

<file path=ppt/tags/tag4.xml><?xml version="1.0" encoding="utf-8"?>
<p:tagLst xmlns:p="http://schemas.openxmlformats.org/presentationml/2006/main">
  <p:tag name="PA" val="v3.0.1"/>
</p:tagLst>
</file>

<file path=ppt/tags/tag5.xml><?xml version="1.0" encoding="utf-8"?>
<p:tagLst xmlns:p="http://schemas.openxmlformats.org/presentationml/2006/main">
  <p:tag name="KSO_WM_SLIDE_MODEL_TYPE" val="cover"/>
</p:tagLst>
</file>

<file path=ppt/tags/tag6.xml><?xml version="1.0" encoding="utf-8"?>
<p:tagLst xmlns:p="http://schemas.openxmlformats.org/presentationml/2006/main">
  <p:tag name="PA" val="v3.0.1"/>
</p:tagLst>
</file>

<file path=ppt/tags/tag7.xml><?xml version="1.0" encoding="utf-8"?>
<p:tagLst xmlns:p="http://schemas.openxmlformats.org/presentationml/2006/main">
  <p:tag name="KSO_WM_SLIDE_MODEL_TYPE" val="cover"/>
</p:tagLst>
</file>

<file path=ppt/tags/tag8.xml><?xml version="1.0" encoding="utf-8"?>
<p:tagLst xmlns:p="http://schemas.openxmlformats.org/presentationml/2006/main">
  <p:tag name="KSO_WM_FULL_TEXT_BEAUTIFY_COPY_ID" val="9"/>
</p:tagLst>
</file>

<file path=ppt/tags/tag9.xml><?xml version="1.0" encoding="utf-8"?>
<p:tagLst xmlns:p="http://schemas.openxmlformats.org/presentationml/2006/main">
  <p:tag name="PA" val="v3.0.1"/>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14014</Words>
  <Application>WPS 演示</Application>
  <PresentationFormat>宽屏</PresentationFormat>
  <Paragraphs>1136</Paragraphs>
  <Slides>89</Slides>
  <Notes>0</Notes>
  <HiddenSlides>0</HiddenSlides>
  <MMClips>0</MMClips>
  <ScaleCrop>false</ScaleCrop>
  <HeadingPairs>
    <vt:vector size="6" baseType="variant">
      <vt:variant>
        <vt:lpstr>已用的字体</vt:lpstr>
      </vt:variant>
      <vt:variant>
        <vt:i4>15</vt:i4>
      </vt:variant>
      <vt:variant>
        <vt:lpstr>主题</vt:lpstr>
      </vt:variant>
      <vt:variant>
        <vt:i4>2</vt:i4>
      </vt:variant>
      <vt:variant>
        <vt:lpstr>幻灯片标题</vt:lpstr>
      </vt:variant>
      <vt:variant>
        <vt:i4>89</vt:i4>
      </vt:variant>
    </vt:vector>
  </HeadingPairs>
  <TitlesOfParts>
    <vt:vector size="106" baseType="lpstr">
      <vt:lpstr>Arial</vt:lpstr>
      <vt:lpstr>宋体</vt:lpstr>
      <vt:lpstr>Wingdings</vt:lpstr>
      <vt:lpstr>微软雅黑</vt:lpstr>
      <vt:lpstr>华文细黑</vt:lpstr>
      <vt:lpstr>Open Sans</vt:lpstr>
      <vt:lpstr>Segoe Print</vt:lpstr>
      <vt:lpstr>微软雅黑 Light</vt:lpstr>
      <vt:lpstr>楷体</vt:lpstr>
      <vt:lpstr>Wingdings</vt:lpstr>
      <vt:lpstr>Arial Unicode MS</vt:lpstr>
      <vt:lpstr>Calibri Light</vt:lpstr>
      <vt:lpstr>Calibri</vt:lpstr>
      <vt:lpstr>幼圆</vt:lpstr>
      <vt:lpstr>Times New Roman</vt:lpstr>
      <vt:lpstr>Office 主题</vt:lpstr>
      <vt:lpstr>2</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岭回归 &amp; 拉索回归</vt:lpstr>
      <vt:lpstr>岭回归</vt:lpstr>
      <vt:lpstr>Lasso回归</vt:lpstr>
      <vt:lpstr>例子引入：从线性回归到逻辑回归</vt:lpstr>
      <vt:lpstr>逻辑斯蒂回归（逻辑回归）</vt:lpstr>
      <vt:lpstr>例子：</vt:lpstr>
      <vt:lpstr>KNN例子引入：电影推荐</vt:lpstr>
      <vt:lpstr>KNN</vt:lpstr>
      <vt:lpstr>KNN和逻辑斯蒂回归的比较</vt:lpstr>
      <vt:lpstr>例子引入：简历筛选</vt:lpstr>
      <vt:lpstr>决策树</vt:lpstr>
      <vt:lpstr>PowerPoint 演示文稿</vt:lpstr>
      <vt:lpstr>案例：金融市场挤兑(Kelly and Gráda, 2000)</vt:lpstr>
      <vt:lpstr>PowerPoint 演示文稿</vt:lpstr>
      <vt:lpstr>集成学习</vt:lpstr>
      <vt:lpstr>袋装法</vt:lpstr>
      <vt:lpstr>随机森林</vt:lpstr>
      <vt:lpstr>例子：随机森林在商业中的应用</vt:lpstr>
      <vt:lpstr>支持向量机SVM</vt:lpstr>
      <vt:lpstr>SVM的优缺点</vt:lpstr>
      <vt:lpstr>神经网络例子引入：层级组织决策过程</vt:lpstr>
      <vt:lpstr>神经网络</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ROC曲线</vt:lpstr>
      <vt:lpstr>ROC·例子</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apple</dc:creator>
  <cp:lastModifiedBy>Being</cp:lastModifiedBy>
  <cp:revision>45</cp:revision>
  <dcterms:created xsi:type="dcterms:W3CDTF">2020-08-26T07:36:00Z</dcterms:created>
  <dcterms:modified xsi:type="dcterms:W3CDTF">2021-04-16T13:42:02Z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2052-11.1.0.9208</vt:lpwstr>
  </property>
  <property fmtid="{D5CDD505-2E9C-101B-9397-08002B2CF9AE}" pid="3" name="KSOTemplateUUID">
    <vt:lpwstr>v1.0_mb_jq4mCp+MncGd5UWrfQIfHg==</vt:lpwstr>
  </property>
  <property fmtid="{D5CDD505-2E9C-101B-9397-08002B2CF9AE}" pid="4" name="ICV">
    <vt:lpwstr>6C9C00EF129A40C29FBBB9D55733F4E5</vt:lpwstr>
  </property>
</Properties>
</file>